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34"/>
  </p:notesMasterIdLst>
  <p:handoutMasterIdLst>
    <p:handoutMasterId r:id="rId35"/>
  </p:handoutMasterIdLst>
  <p:sldIdLst>
    <p:sldId id="256" r:id="rId6"/>
    <p:sldId id="792" r:id="rId7"/>
    <p:sldId id="779" r:id="rId8"/>
    <p:sldId id="1113" r:id="rId9"/>
    <p:sldId id="350" r:id="rId10"/>
    <p:sldId id="778" r:id="rId11"/>
    <p:sldId id="788" r:id="rId12"/>
    <p:sldId id="786" r:id="rId13"/>
    <p:sldId id="789" r:id="rId14"/>
    <p:sldId id="795" r:id="rId15"/>
    <p:sldId id="796" r:id="rId16"/>
    <p:sldId id="802" r:id="rId17"/>
    <p:sldId id="784" r:id="rId18"/>
    <p:sldId id="1117" r:id="rId19"/>
    <p:sldId id="764" r:id="rId20"/>
    <p:sldId id="806" r:id="rId21"/>
    <p:sldId id="793" r:id="rId22"/>
    <p:sldId id="794" r:id="rId23"/>
    <p:sldId id="803" r:id="rId24"/>
    <p:sldId id="765" r:id="rId25"/>
    <p:sldId id="791" r:id="rId26"/>
    <p:sldId id="1114" r:id="rId27"/>
    <p:sldId id="1116" r:id="rId28"/>
    <p:sldId id="804" r:id="rId29"/>
    <p:sldId id="809" r:id="rId30"/>
    <p:sldId id="790" r:id="rId31"/>
    <p:sldId id="757" r:id="rId32"/>
    <p:sldId id="273" r:id="rId3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40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9A"/>
    <a:srgbClr val="1BAFA5"/>
    <a:srgbClr val="EC3D3F"/>
    <a:srgbClr val="FED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1802" autoAdjust="0"/>
  </p:normalViewPr>
  <p:slideViewPr>
    <p:cSldViewPr snapToGrid="0">
      <p:cViewPr varScale="1">
        <p:scale>
          <a:sx n="76" d="100"/>
          <a:sy n="76" d="100"/>
        </p:scale>
        <p:origin x="1836" y="78"/>
      </p:cViewPr>
      <p:guideLst>
        <p:guide orient="horz" pos="2160"/>
        <p:guide pos="3840"/>
        <p:guide orient="horz" pos="408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que Maris" userId="c3df377e-6d88-4c1f-b037-3c0c021f0be8" providerId="ADAL" clId="{B43B25BA-59EB-4EA1-B528-02E3A7874DFF}"/>
    <pc:docChg chg="custSel modSld">
      <pc:chgData name="Dominique Maris" userId="c3df377e-6d88-4c1f-b037-3c0c021f0be8" providerId="ADAL" clId="{B43B25BA-59EB-4EA1-B528-02E3A7874DFF}" dt="2025-10-10T12:56:06.832" v="58" actId="255"/>
      <pc:docMkLst>
        <pc:docMk/>
      </pc:docMkLst>
      <pc:sldChg chg="modSp mod">
        <pc:chgData name="Dominique Maris" userId="c3df377e-6d88-4c1f-b037-3c0c021f0be8" providerId="ADAL" clId="{B43B25BA-59EB-4EA1-B528-02E3A7874DFF}" dt="2025-10-10T12:53:59.092" v="0" actId="790"/>
        <pc:sldMkLst>
          <pc:docMk/>
          <pc:sldMk cId="868629193" sldId="256"/>
        </pc:sldMkLst>
        <pc:spChg chg="mod">
          <ac:chgData name="Dominique Maris" userId="c3df377e-6d88-4c1f-b037-3c0c021f0be8" providerId="ADAL" clId="{B43B25BA-59EB-4EA1-B528-02E3A7874DFF}" dt="2025-10-10T12:53:59.092" v="0" actId="790"/>
          <ac:spMkLst>
            <pc:docMk/>
            <pc:sldMk cId="868629193" sldId="256"/>
            <ac:spMk id="2" creationId="{A69CEF57-8524-41FE-A33D-A35FB3EC9170}"/>
          </ac:spMkLst>
        </pc:spChg>
        <pc:spChg chg="mod">
          <ac:chgData name="Dominique Maris" userId="c3df377e-6d88-4c1f-b037-3c0c021f0be8" providerId="ADAL" clId="{B43B25BA-59EB-4EA1-B528-02E3A7874DFF}" dt="2025-10-10T12:53:59.092" v="0" actId="790"/>
          <ac:spMkLst>
            <pc:docMk/>
            <pc:sldMk cId="868629193" sldId="256"/>
            <ac:spMk id="3" creationId="{35D2E7F3-898A-41BE-912D-78267C95B861}"/>
          </ac:spMkLst>
        </pc:spChg>
      </pc:sldChg>
      <pc:sldChg chg="modNotesTx">
        <pc:chgData name="Dominique Maris" userId="c3df377e-6d88-4c1f-b037-3c0c021f0be8" providerId="ADAL" clId="{B43B25BA-59EB-4EA1-B528-02E3A7874DFF}" dt="2025-10-10T12:54:38.589" v="4" actId="20577"/>
        <pc:sldMkLst>
          <pc:docMk/>
          <pc:sldMk cId="3753333182" sldId="784"/>
        </pc:sldMkLst>
      </pc:sldChg>
      <pc:sldChg chg="modNotesTx">
        <pc:chgData name="Dominique Maris" userId="c3df377e-6d88-4c1f-b037-3c0c021f0be8" providerId="ADAL" clId="{B43B25BA-59EB-4EA1-B528-02E3A7874DFF}" dt="2025-10-10T12:54:30.061" v="2" actId="20577"/>
        <pc:sldMkLst>
          <pc:docMk/>
          <pc:sldMk cId="2285763514" sldId="788"/>
        </pc:sldMkLst>
      </pc:sldChg>
      <pc:sldChg chg="modSp mod">
        <pc:chgData name="Dominique Maris" userId="c3df377e-6d88-4c1f-b037-3c0c021f0be8" providerId="ADAL" clId="{B43B25BA-59EB-4EA1-B528-02E3A7874DFF}" dt="2025-10-10T12:56:06.832" v="58" actId="255"/>
        <pc:sldMkLst>
          <pc:docMk/>
          <pc:sldMk cId="2983810939" sldId="790"/>
        </pc:sldMkLst>
        <pc:spChg chg="mod">
          <ac:chgData name="Dominique Maris" userId="c3df377e-6d88-4c1f-b037-3c0c021f0be8" providerId="ADAL" clId="{B43B25BA-59EB-4EA1-B528-02E3A7874DFF}" dt="2025-10-10T12:56:06.832" v="58" actId="255"/>
          <ac:spMkLst>
            <pc:docMk/>
            <pc:sldMk cId="2983810939" sldId="790"/>
            <ac:spMk id="3" creationId="{9537D22B-3C8A-5970-A0DC-98639691D44B}"/>
          </ac:spMkLst>
        </pc:spChg>
      </pc:sldChg>
      <pc:sldChg chg="modNotesTx">
        <pc:chgData name="Dominique Maris" userId="c3df377e-6d88-4c1f-b037-3c0c021f0be8" providerId="ADAL" clId="{B43B25BA-59EB-4EA1-B528-02E3A7874DFF}" dt="2025-10-10T12:54:15.866" v="1" actId="20577"/>
        <pc:sldMkLst>
          <pc:docMk/>
          <pc:sldMk cId="3665380636" sldId="792"/>
        </pc:sldMkLst>
      </pc:sldChg>
      <pc:sldChg chg="modNotesTx">
        <pc:chgData name="Dominique Maris" userId="c3df377e-6d88-4c1f-b037-3c0c021f0be8" providerId="ADAL" clId="{B43B25BA-59EB-4EA1-B528-02E3A7874DFF}" dt="2025-10-10T12:54:45.936" v="6" actId="20577"/>
        <pc:sldMkLst>
          <pc:docMk/>
          <pc:sldMk cId="4032106884" sldId="793"/>
        </pc:sldMkLst>
      </pc:sldChg>
      <pc:sldChg chg="modNotesTx">
        <pc:chgData name="Dominique Maris" userId="c3df377e-6d88-4c1f-b037-3c0c021f0be8" providerId="ADAL" clId="{B43B25BA-59EB-4EA1-B528-02E3A7874DFF}" dt="2025-10-10T12:54:35.807" v="3" actId="20577"/>
        <pc:sldMkLst>
          <pc:docMk/>
          <pc:sldMk cId="3197106236" sldId="802"/>
        </pc:sldMkLst>
      </pc:sldChg>
      <pc:sldChg chg="modSp mod">
        <pc:chgData name="Dominique Maris" userId="c3df377e-6d88-4c1f-b037-3c0c021f0be8" providerId="ADAL" clId="{B43B25BA-59EB-4EA1-B528-02E3A7874DFF}" dt="2025-10-10T12:55:44.992" v="57" actId="5793"/>
        <pc:sldMkLst>
          <pc:docMk/>
          <pc:sldMk cId="351033541" sldId="804"/>
        </pc:sldMkLst>
        <pc:spChg chg="mod">
          <ac:chgData name="Dominique Maris" userId="c3df377e-6d88-4c1f-b037-3c0c021f0be8" providerId="ADAL" clId="{B43B25BA-59EB-4EA1-B528-02E3A7874DFF}" dt="2025-10-10T12:55:44.992" v="57" actId="5793"/>
          <ac:spMkLst>
            <pc:docMk/>
            <pc:sldMk cId="351033541" sldId="804"/>
            <ac:spMk id="3" creationId="{44A8B5FE-C0A2-A4F5-FDA4-570615017637}"/>
          </ac:spMkLst>
        </pc:spChg>
      </pc:sldChg>
      <pc:sldChg chg="modNotesTx">
        <pc:chgData name="Dominique Maris" userId="c3df377e-6d88-4c1f-b037-3c0c021f0be8" providerId="ADAL" clId="{B43B25BA-59EB-4EA1-B528-02E3A7874DFF}" dt="2025-10-10T12:54:42.812" v="5" actId="20577"/>
        <pc:sldMkLst>
          <pc:docMk/>
          <pc:sldMk cId="444710598" sldId="80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Sheet2!$K$24</c:f>
              <c:strCache>
                <c:ptCount val="1"/>
                <c:pt idx="0">
                  <c:v>Mean Self-efficacy</c:v>
                </c:pt>
              </c:strCache>
            </c:strRef>
          </c:tx>
          <c:spPr>
            <a:ln w="19050" cap="rnd">
              <a:noFill/>
              <a:round/>
            </a:ln>
            <a:effectLst/>
          </c:spPr>
          <c:marker>
            <c:symbol val="circle"/>
            <c:size val="5"/>
            <c:spPr>
              <a:solidFill>
                <a:schemeClr val="accent1"/>
              </a:solidFill>
              <a:ln w="9525">
                <a:solidFill>
                  <a:schemeClr val="accent1"/>
                </a:solidFill>
              </a:ln>
              <a:effectLst/>
            </c:spPr>
          </c:marker>
          <c:dLbls>
            <c:dLbl>
              <c:idx val="0"/>
              <c:tx>
                <c:rich>
                  <a:bodyPr/>
                  <a:lstStyle/>
                  <a:p>
                    <a:fld id="{141C2404-956B-9F47-8B65-38D238B3A7FE}" type="CELLRANGE">
                      <a:rPr lang="en-US" dirty="0"/>
                      <a:pPr/>
                      <a:t>[CELLRANGE]</a:t>
                    </a:fld>
                    <a:endParaRPr lang="nl-NL"/>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2E3E-410C-8259-70CF78F9296C}"/>
                </c:ext>
              </c:extLst>
            </c:dLbl>
            <c:dLbl>
              <c:idx val="1"/>
              <c:tx>
                <c:rich>
                  <a:bodyPr/>
                  <a:lstStyle/>
                  <a:p>
                    <a:fld id="{4FFC94F4-C179-6049-BD97-B5AEF446190F}" type="CELLRANGE">
                      <a:rPr lang="en-US" dirty="0"/>
                      <a:pPr/>
                      <a:t>[CELLRANGE]</a:t>
                    </a:fld>
                    <a:endParaRPr lang="nl-NL"/>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2E3E-410C-8259-70CF78F9296C}"/>
                </c:ext>
              </c:extLst>
            </c:dLbl>
            <c:dLbl>
              <c:idx val="2"/>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D757E51F-7520-49AE-9B0B-8ECF59AA6C7F}" type="CELLRANGE">
                      <a:rPr lang="nl-NL"/>
                      <a:pPr>
                        <a:defRPr/>
                      </a:pPr>
                      <a:t>[CELLRANGE]</a:t>
                    </a:fld>
                    <a:endParaRPr lang="nl-NL"/>
                  </a:p>
                </c:rich>
              </c:tx>
              <c:spPr>
                <a:noFill/>
                <a:ln w="47625">
                  <a:solidFill>
                    <a:srgbClr val="FF000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E3E-410C-8259-70CF78F9296C}"/>
                </c:ext>
              </c:extLst>
            </c:dLbl>
            <c:dLbl>
              <c:idx val="3"/>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9FF74BC4-A4EA-4F77-A39E-335D98E14FF3}" type="CELLRANGE">
                      <a:rPr lang="nl-NL"/>
                      <a:pPr>
                        <a:defRPr/>
                      </a:pPr>
                      <a:t>[CELLRANGE]</a:t>
                    </a:fld>
                    <a:endParaRPr lang="nl-NL"/>
                  </a:p>
                </c:rich>
              </c:tx>
              <c:spPr>
                <a:noFill/>
                <a:ln w="38100">
                  <a:solidFill>
                    <a:srgbClr val="FF000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E3E-410C-8259-70CF78F9296C}"/>
                </c:ext>
              </c:extLst>
            </c:dLbl>
            <c:dLbl>
              <c:idx val="4"/>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D188AC00-17CB-B744-8783-23ACE408E7A7}" type="CELLRANGE">
                      <a:rPr lang="en-US" dirty="0"/>
                      <a:pPr>
                        <a:defRPr/>
                      </a:pPr>
                      <a:t>[CELLRANGE]</a:t>
                    </a:fld>
                    <a:endParaRPr lang="nl-NL"/>
                  </a:p>
                </c:rich>
              </c:tx>
              <c:spPr>
                <a:noFill/>
                <a:ln w="34925">
                  <a:solidFill>
                    <a:srgbClr val="FF000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2E3E-410C-8259-70CF78F9296C}"/>
                </c:ext>
              </c:extLst>
            </c:dLbl>
            <c:dLbl>
              <c:idx val="5"/>
              <c:tx>
                <c:rich>
                  <a:bodyPr/>
                  <a:lstStyle/>
                  <a:p>
                    <a:fld id="{DF04B1D2-60A1-4388-B4FC-D3AA75BB2ED2}"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E3E-410C-8259-70CF78F9296C}"/>
                </c:ext>
              </c:extLst>
            </c:dLbl>
            <c:dLbl>
              <c:idx val="6"/>
              <c:tx>
                <c:rich>
                  <a:bodyPr/>
                  <a:lstStyle/>
                  <a:p>
                    <a:fld id="{03E1A3AA-A479-411F-8F1F-FFF419CBC540}"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E3E-410C-8259-70CF78F9296C}"/>
                </c:ext>
              </c:extLst>
            </c:dLbl>
            <c:dLbl>
              <c:idx val="7"/>
              <c:tx>
                <c:rich>
                  <a:bodyPr/>
                  <a:lstStyle/>
                  <a:p>
                    <a:fld id="{0AAF9315-2837-A04C-AA0F-3F3AD061C4C1}" type="CELLRANGE">
                      <a:rPr lang="en-US" dirty="0"/>
                      <a:pPr/>
                      <a:t>[CELLRANGE]</a:t>
                    </a:fld>
                    <a:endParaRPr lang="nl-NL"/>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2E3E-410C-8259-70CF78F9296C}"/>
                </c:ext>
              </c:extLst>
            </c:dLbl>
            <c:dLbl>
              <c:idx val="8"/>
              <c:tx>
                <c:rich>
                  <a:bodyPr/>
                  <a:lstStyle/>
                  <a:p>
                    <a:fld id="{8BD8A2D3-AEB9-4FAC-AF37-EAF80CFAD2A1}"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2E3E-410C-8259-70CF78F9296C}"/>
                </c:ext>
              </c:extLst>
            </c:dLbl>
            <c:dLbl>
              <c:idx val="9"/>
              <c:tx>
                <c:rich>
                  <a:bodyPr/>
                  <a:lstStyle/>
                  <a:p>
                    <a:fld id="{9646616B-6AC5-4F0B-A465-33A3680DB778}"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E3E-410C-8259-70CF78F9296C}"/>
                </c:ext>
              </c:extLst>
            </c:dLbl>
            <c:dLbl>
              <c:idx val="10"/>
              <c:tx>
                <c:rich>
                  <a:bodyPr/>
                  <a:lstStyle/>
                  <a:p>
                    <a:fld id="{CC8E3F81-0039-E446-A742-51BFA519F765}" type="CELLRANGE">
                      <a:rPr lang="en-US" dirty="0"/>
                      <a:pPr/>
                      <a:t>[CELLRANGE]</a:t>
                    </a:fld>
                    <a:endParaRPr lang="nl-NL"/>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2E3E-410C-8259-70CF78F9296C}"/>
                </c:ext>
              </c:extLst>
            </c:dLbl>
            <c:dLbl>
              <c:idx val="11"/>
              <c:tx>
                <c:rich>
                  <a:bodyPr/>
                  <a:lstStyle/>
                  <a:p>
                    <a:fld id="{6E4BEA80-2A3C-4022-AB15-88B0EAA66A21}"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2E3E-410C-8259-70CF78F9296C}"/>
                </c:ext>
              </c:extLst>
            </c:dLbl>
            <c:dLbl>
              <c:idx val="12"/>
              <c:tx>
                <c:rich>
                  <a:bodyPr/>
                  <a:lstStyle/>
                  <a:p>
                    <a:fld id="{BD3A675F-0371-44C6-B8BA-DE523902D6AD}"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2E3E-410C-8259-70CF78F9296C}"/>
                </c:ext>
              </c:extLst>
            </c:dLbl>
            <c:dLbl>
              <c:idx val="13"/>
              <c:tx>
                <c:rich>
                  <a:bodyPr/>
                  <a:lstStyle/>
                  <a:p>
                    <a:fld id="{9275874C-82EE-4B97-9A44-7719D01DED06}"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2E3E-410C-8259-70CF78F9296C}"/>
                </c:ext>
              </c:extLst>
            </c:dLbl>
            <c:dLbl>
              <c:idx val="14"/>
              <c:tx>
                <c:rich>
                  <a:bodyPr/>
                  <a:lstStyle/>
                  <a:p>
                    <a:fld id="{3924FA9F-E61C-4C30-A089-82F6FFE330C6}" type="CELLRANGE">
                      <a:rPr lang="nl-NL"/>
                      <a:pPr/>
                      <a:t>[CELLRANGE]</a:t>
                    </a:fld>
                    <a:endParaRPr lang="nl-NL"/>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2E3E-410C-8259-70CF78F9296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Sheet2!$J$25:$J$39</c:f>
              <c:numCache>
                <c:formatCode>#,##0.00</c:formatCode>
                <c:ptCount val="15"/>
                <c:pt idx="0">
                  <c:v>3.6915927334178287</c:v>
                </c:pt>
                <c:pt idx="1">
                  <c:v>3.5297845373891006</c:v>
                </c:pt>
                <c:pt idx="2">
                  <c:v>3.3489649345162653</c:v>
                </c:pt>
                <c:pt idx="3">
                  <c:v>3.5906210392902409</c:v>
                </c:pt>
                <c:pt idx="4">
                  <c:v>3.7220109843683988</c:v>
                </c:pt>
                <c:pt idx="5">
                  <c:v>2.8381918039712719</c:v>
                </c:pt>
                <c:pt idx="6">
                  <c:v>3.673215040135192</c:v>
                </c:pt>
                <c:pt idx="7">
                  <c:v>3.2082805238698775</c:v>
                </c:pt>
                <c:pt idx="8">
                  <c:v>3.5076045627376424</c:v>
                </c:pt>
                <c:pt idx="9">
                  <c:v>3.3009083227714404</c:v>
                </c:pt>
                <c:pt idx="10">
                  <c:v>3.2072243346007605</c:v>
                </c:pt>
                <c:pt idx="11">
                  <c:v>3.2582382762991129</c:v>
                </c:pt>
                <c:pt idx="12">
                  <c:v>2.992289818335446</c:v>
                </c:pt>
                <c:pt idx="13">
                  <c:v>3.3077735530207013</c:v>
                </c:pt>
                <c:pt idx="14">
                  <c:v>3.4843683988170682</c:v>
                </c:pt>
              </c:numCache>
            </c:numRef>
          </c:xVal>
          <c:yVal>
            <c:numRef>
              <c:f>Sheet2!$K$25:$K$39</c:f>
              <c:numCache>
                <c:formatCode>#,##0.00</c:formatCode>
                <c:ptCount val="15"/>
                <c:pt idx="0">
                  <c:v>2.289818335445712</c:v>
                </c:pt>
                <c:pt idx="1">
                  <c:v>1.8850866075200676</c:v>
                </c:pt>
                <c:pt idx="2">
                  <c:v>2.0435149978876215</c:v>
                </c:pt>
                <c:pt idx="3">
                  <c:v>1.8969159273341782</c:v>
                </c:pt>
                <c:pt idx="4">
                  <c:v>2.1736375158428389</c:v>
                </c:pt>
                <c:pt idx="5">
                  <c:v>1.6907477820025349</c:v>
                </c:pt>
                <c:pt idx="6">
                  <c:v>2.6007604562737643</c:v>
                </c:pt>
                <c:pt idx="7">
                  <c:v>2.0929446556822984</c:v>
                </c:pt>
                <c:pt idx="8">
                  <c:v>2.4752851711026618</c:v>
                </c:pt>
                <c:pt idx="9">
                  <c:v>1.7393324883819181</c:v>
                </c:pt>
                <c:pt idx="10">
                  <c:v>1.8052386987748203</c:v>
                </c:pt>
                <c:pt idx="11">
                  <c:v>2.004224757076468</c:v>
                </c:pt>
                <c:pt idx="12">
                  <c:v>2.1043514997887622</c:v>
                </c:pt>
                <c:pt idx="13">
                  <c:v>2.1297000422475709</c:v>
                </c:pt>
                <c:pt idx="14">
                  <c:v>2.6772285593578369</c:v>
                </c:pt>
              </c:numCache>
            </c:numRef>
          </c:yVal>
          <c:smooth val="0"/>
          <c:extLst>
            <c:ext xmlns:c15="http://schemas.microsoft.com/office/drawing/2012/chart" uri="{02D57815-91ED-43cb-92C2-25804820EDAC}">
              <c15:datalabelsRange>
                <c15:f>Sheet2!$I$25:$I$39</c15:f>
                <c15:dlblRangeCache>
                  <c:ptCount val="15"/>
                  <c:pt idx="0">
                    <c:v>Epidemic/pandemic</c:v>
                  </c:pt>
                  <c:pt idx="1">
                    <c:v>Terrorism/extremism</c:v>
                  </c:pt>
                  <c:pt idx="2">
                    <c:v>Floods</c:v>
                  </c:pt>
                  <c:pt idx="3">
                    <c:v>Heavy thunderstorm</c:v>
                  </c:pt>
                  <c:pt idx="4">
                    <c:v>Drought, heat waves</c:v>
                  </c:pt>
                  <c:pt idx="5">
                    <c:v>Earthquake</c:v>
                  </c:pt>
                  <c:pt idx="6">
                    <c:v>Air quality</c:v>
                  </c:pt>
                  <c:pt idx="7">
                    <c:v>Disease among animals with human impact</c:v>
                  </c:pt>
                  <c:pt idx="8">
                    <c:v>Water shortage</c:v>
                  </c:pt>
                  <c:pt idx="9">
                    <c:v>Nucleair accicent</c:v>
                  </c:pt>
                  <c:pt idx="10">
                    <c:v>Major industrial accidents (chemical)</c:v>
                  </c:pt>
                  <c:pt idx="11">
                    <c:v>Large-scale blackout</c:v>
                  </c:pt>
                  <c:pt idx="12">
                    <c:v>Artificial intelligence</c:v>
                  </c:pt>
                  <c:pt idx="13">
                    <c:v>Cyber attack</c:v>
                  </c:pt>
                  <c:pt idx="14">
                    <c:v>Social risks (poverty, racism)</c:v>
                  </c:pt>
                </c15:dlblRangeCache>
              </c15:datalabelsRange>
            </c:ext>
            <c:ext xmlns:c16="http://schemas.microsoft.com/office/drawing/2014/chart" uri="{C3380CC4-5D6E-409C-BE32-E72D297353CC}">
              <c16:uniqueId val="{0000000F-2E3E-410C-8259-70CF78F9296C}"/>
            </c:ext>
          </c:extLst>
        </c:ser>
        <c:dLbls>
          <c:showLegendKey val="0"/>
          <c:showVal val="0"/>
          <c:showCatName val="0"/>
          <c:showSerName val="0"/>
          <c:showPercent val="0"/>
          <c:showBubbleSize val="0"/>
        </c:dLbls>
        <c:axId val="664606944"/>
        <c:axId val="659978784"/>
      </c:scatterChart>
      <c:valAx>
        <c:axId val="664606944"/>
        <c:scaling>
          <c:orientation val="minMax"/>
          <c:min val="2.8"/>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9978784"/>
        <c:crosses val="autoZero"/>
        <c:crossBetween val="midCat"/>
      </c:valAx>
      <c:valAx>
        <c:axId val="659978784"/>
        <c:scaling>
          <c:orientation val="minMax"/>
          <c:min val="1.4"/>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4606944"/>
        <c:crosses val="autoZero"/>
        <c:crossBetween val="midCat"/>
      </c:valAx>
      <c:spPr>
        <a:noFill/>
        <a:ln>
          <a:solidFill>
            <a:srgbClr val="FFFFFF">
              <a:lumMod val="95000"/>
            </a:srgbClr>
          </a:solidFill>
        </a:ln>
        <a:effectLst/>
      </c:spPr>
    </c:plotArea>
    <c:plotVisOnly val="1"/>
    <c:dispBlanksAs val="gap"/>
    <c:showDLblsOverMax val="0"/>
  </c:chart>
  <c:spPr>
    <a:noFill/>
    <a:ln w="22225">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480428-D2DF-49D3-943A-C070DAF1FAA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B8E4712-BCD2-404F-8993-6ACF0AC3E2B8}">
      <dgm:prSet phldrT="[Text]" custT="1"/>
      <dgm:spPr>
        <a:solidFill>
          <a:srgbClr val="00A49A"/>
        </a:solidFill>
      </dgm:spPr>
      <dgm:t>
        <a:bodyPr/>
        <a:lstStyle/>
        <a:p>
          <a:r>
            <a:rPr lang="en-US" sz="2400" dirty="0" err="1">
              <a:solidFill>
                <a:schemeClr val="bg1"/>
              </a:solidFill>
              <a:latin typeface="Arial" panose="020B0604020202020204" pitchFamily="34" charset="0"/>
              <a:cs typeface="Arial" panose="020B0604020202020204" pitchFamily="34" charset="0"/>
            </a:rPr>
            <a:t>Doeltreffende</a:t>
          </a:r>
          <a:r>
            <a:rPr lang="en-US" sz="2400" dirty="0">
              <a:solidFill>
                <a:schemeClr val="bg1"/>
              </a:solidFill>
              <a:latin typeface="Arial" panose="020B0604020202020204" pitchFamily="34" charset="0"/>
              <a:cs typeface="Arial" panose="020B0604020202020204" pitchFamily="34" charset="0"/>
            </a:rPr>
            <a:t> </a:t>
          </a:r>
          <a:r>
            <a:rPr lang="en-US" sz="2400" dirty="0" err="1">
              <a:solidFill>
                <a:schemeClr val="bg1"/>
              </a:solidFill>
              <a:latin typeface="Arial" panose="020B0604020202020204" pitchFamily="34" charset="0"/>
              <a:cs typeface="Arial" panose="020B0604020202020204" pitchFamily="34" charset="0"/>
            </a:rPr>
            <a:t>risicocommunicatie</a:t>
          </a:r>
          <a:r>
            <a:rPr lang="en-US" sz="2400" dirty="0">
              <a:solidFill>
                <a:schemeClr val="bg1"/>
              </a:solidFill>
              <a:latin typeface="Arial" panose="020B0604020202020204" pitchFamily="34" charset="0"/>
              <a:cs typeface="Arial" panose="020B0604020202020204" pitchFamily="34" charset="0"/>
            </a:rPr>
            <a:t> </a:t>
          </a:r>
        </a:p>
      </dgm:t>
    </dgm:pt>
    <dgm:pt modelId="{7AB194A4-6F7D-43CA-A438-25355AE9D7F7}" type="parTrans" cxnId="{FDE94276-7081-4270-BA37-EC4602B446DE}">
      <dgm:prSet/>
      <dgm:spPr/>
      <dgm:t>
        <a:bodyPr/>
        <a:lstStyle/>
        <a:p>
          <a:endParaRPr lang="en-US">
            <a:solidFill>
              <a:schemeClr val="tx1"/>
            </a:solidFill>
          </a:endParaRPr>
        </a:p>
      </dgm:t>
    </dgm:pt>
    <dgm:pt modelId="{F3225B5B-4629-4DF4-A9E9-BE5685F0A481}" type="sibTrans" cxnId="{FDE94276-7081-4270-BA37-EC4602B446DE}">
      <dgm:prSet/>
      <dgm:spPr/>
      <dgm:t>
        <a:bodyPr/>
        <a:lstStyle/>
        <a:p>
          <a:endParaRPr lang="en-US">
            <a:solidFill>
              <a:schemeClr val="tx1"/>
            </a:solidFill>
          </a:endParaRPr>
        </a:p>
      </dgm:t>
    </dgm:pt>
    <dgm:pt modelId="{A6170AE5-60FE-4E67-8DAB-88886B4198F7}">
      <dgm:prSet phldrT="[Text]" custT="1"/>
      <dgm:spPr>
        <a:noFill/>
        <a:ln w="28575">
          <a:solidFill>
            <a:srgbClr val="00A49A"/>
          </a:solidFill>
        </a:ln>
      </dgm:spPr>
      <dgm:t>
        <a:bodyPr/>
        <a:lstStyle/>
        <a:p>
          <a:pPr algn="ctr">
            <a:buNone/>
          </a:pPr>
          <a:r>
            <a:rPr lang="en-US" sz="2400" dirty="0" err="1">
              <a:solidFill>
                <a:schemeClr val="tx1"/>
              </a:solidFill>
              <a:latin typeface="Arial" panose="020B0604020202020204" pitchFamily="34" charset="0"/>
              <a:cs typeface="Arial" panose="020B0604020202020204" pitchFamily="34" charset="0"/>
            </a:rPr>
            <a:t>Feitelijke</a:t>
          </a:r>
          <a:r>
            <a:rPr lang="en-US" sz="2400" dirty="0">
              <a:solidFill>
                <a:schemeClr val="tx1"/>
              </a:solidFill>
              <a:latin typeface="Arial" panose="020B0604020202020204" pitchFamily="34" charset="0"/>
              <a:cs typeface="Arial" panose="020B0604020202020204" pitchFamily="34" charset="0"/>
            </a:rPr>
            <a:t>/</a:t>
          </a:r>
          <a:r>
            <a:rPr lang="en-US" sz="2400" dirty="0" err="1">
              <a:solidFill>
                <a:schemeClr val="tx1"/>
              </a:solidFill>
              <a:latin typeface="Arial" panose="020B0604020202020204" pitchFamily="34" charset="0"/>
              <a:cs typeface="Arial" panose="020B0604020202020204" pitchFamily="34" charset="0"/>
            </a:rPr>
            <a:t>reële</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risico</a:t>
          </a:r>
          <a:endParaRPr lang="en-US" sz="2400" dirty="0">
            <a:solidFill>
              <a:schemeClr val="tx1"/>
            </a:solidFill>
            <a:latin typeface="Arial" panose="020B0604020202020204" pitchFamily="34" charset="0"/>
            <a:cs typeface="Arial" panose="020B0604020202020204" pitchFamily="34" charset="0"/>
          </a:endParaRPr>
        </a:p>
      </dgm:t>
    </dgm:pt>
    <dgm:pt modelId="{F6A8D8A6-EEF0-4124-9B0A-EF972D05F7F7}" type="parTrans" cxnId="{B4CFA77F-2708-46AC-B1F8-056BDF49F13C}">
      <dgm:prSet/>
      <dgm:spPr>
        <a:ln w="19050">
          <a:solidFill>
            <a:srgbClr val="00A49A"/>
          </a:solidFill>
        </a:ln>
      </dgm:spPr>
      <dgm:t>
        <a:bodyPr/>
        <a:lstStyle/>
        <a:p>
          <a:endParaRPr lang="en-US">
            <a:solidFill>
              <a:schemeClr val="tx1"/>
            </a:solidFill>
          </a:endParaRPr>
        </a:p>
      </dgm:t>
    </dgm:pt>
    <dgm:pt modelId="{D462B9D6-0375-45E9-87D8-7F39A62DBA3A}" type="sibTrans" cxnId="{B4CFA77F-2708-46AC-B1F8-056BDF49F13C}">
      <dgm:prSet/>
      <dgm:spPr/>
      <dgm:t>
        <a:bodyPr/>
        <a:lstStyle/>
        <a:p>
          <a:endParaRPr lang="en-US">
            <a:solidFill>
              <a:schemeClr val="tx1"/>
            </a:solidFill>
          </a:endParaRPr>
        </a:p>
      </dgm:t>
    </dgm:pt>
    <dgm:pt modelId="{F134AA87-F035-4EE2-A501-D50CB7A3AF5F}">
      <dgm:prSet phldrT="[Text]" custT="1"/>
      <dgm:spPr>
        <a:noFill/>
        <a:ln w="28575">
          <a:solidFill>
            <a:srgbClr val="00A49A"/>
          </a:solidFill>
        </a:ln>
      </dgm:spPr>
      <dgm:t>
        <a:bodyPr/>
        <a:lstStyle/>
        <a:p>
          <a:r>
            <a:rPr lang="en-US" sz="2400" dirty="0" err="1">
              <a:solidFill>
                <a:schemeClr val="tx1"/>
              </a:solidFill>
              <a:latin typeface="Arial" panose="020B0604020202020204" pitchFamily="34" charset="0"/>
              <a:cs typeface="Arial" panose="020B0604020202020204" pitchFamily="34" charset="0"/>
            </a:rPr>
            <a:t>Perceptie</a:t>
          </a:r>
          <a:r>
            <a:rPr lang="en-US" sz="2400" baseline="0" dirty="0">
              <a:solidFill>
                <a:schemeClr val="tx1"/>
              </a:solidFill>
              <a:latin typeface="Arial" panose="020B0604020202020204" pitchFamily="34" charset="0"/>
              <a:cs typeface="Arial" panose="020B0604020202020204" pitchFamily="34" charset="0"/>
            </a:rPr>
            <a:t> van </a:t>
          </a:r>
          <a:r>
            <a:rPr lang="en-US" sz="2400" baseline="0" dirty="0" err="1">
              <a:solidFill>
                <a:schemeClr val="tx1"/>
              </a:solidFill>
              <a:latin typeface="Arial" panose="020B0604020202020204" pitchFamily="34" charset="0"/>
              <a:cs typeface="Arial" panose="020B0604020202020204" pitchFamily="34" charset="0"/>
            </a:rPr>
            <a:t>risico</a:t>
          </a:r>
          <a:endParaRPr lang="en-US" sz="2400" dirty="0">
            <a:solidFill>
              <a:schemeClr val="tx1"/>
            </a:solidFill>
            <a:latin typeface="Arial" panose="020B0604020202020204" pitchFamily="34" charset="0"/>
            <a:cs typeface="Arial" panose="020B0604020202020204" pitchFamily="34" charset="0"/>
          </a:endParaRPr>
        </a:p>
      </dgm:t>
    </dgm:pt>
    <dgm:pt modelId="{BDEBAA7A-38F3-4CCC-A371-18A2C4845F36}" type="parTrans" cxnId="{501855D5-D3DD-4A81-B3A4-CC029C7922D3}">
      <dgm:prSet/>
      <dgm:spPr>
        <a:ln w="19050">
          <a:solidFill>
            <a:srgbClr val="00A49A"/>
          </a:solidFill>
        </a:ln>
      </dgm:spPr>
      <dgm:t>
        <a:bodyPr/>
        <a:lstStyle/>
        <a:p>
          <a:endParaRPr lang="en-US">
            <a:solidFill>
              <a:schemeClr val="tx1"/>
            </a:solidFill>
          </a:endParaRPr>
        </a:p>
      </dgm:t>
    </dgm:pt>
    <dgm:pt modelId="{589F8EF8-5387-42B4-8039-88EE02DC0E5E}" type="sibTrans" cxnId="{501855D5-D3DD-4A81-B3A4-CC029C7922D3}">
      <dgm:prSet/>
      <dgm:spPr/>
      <dgm:t>
        <a:bodyPr/>
        <a:lstStyle/>
        <a:p>
          <a:endParaRPr lang="en-US">
            <a:solidFill>
              <a:schemeClr val="tx1"/>
            </a:solidFill>
          </a:endParaRPr>
        </a:p>
      </dgm:t>
    </dgm:pt>
    <dgm:pt modelId="{00D6EFD3-39FA-4F20-8DEF-5D0DEB7FFCAD}" type="pres">
      <dgm:prSet presAssocID="{99480428-D2DF-49D3-943A-C070DAF1FAA9}" presName="diagram" presStyleCnt="0">
        <dgm:presLayoutVars>
          <dgm:chPref val="1"/>
          <dgm:dir/>
          <dgm:animOne val="branch"/>
          <dgm:animLvl val="lvl"/>
          <dgm:resizeHandles val="exact"/>
        </dgm:presLayoutVars>
      </dgm:prSet>
      <dgm:spPr/>
    </dgm:pt>
    <dgm:pt modelId="{96467668-CE80-4511-8C8F-B6EE025E3793}" type="pres">
      <dgm:prSet presAssocID="{1B8E4712-BCD2-404F-8993-6ACF0AC3E2B8}" presName="root1" presStyleCnt="0"/>
      <dgm:spPr/>
    </dgm:pt>
    <dgm:pt modelId="{7E6BD180-C8E2-4B36-B110-E88E7D75EEC5}" type="pres">
      <dgm:prSet presAssocID="{1B8E4712-BCD2-404F-8993-6ACF0AC3E2B8}" presName="LevelOneTextNode" presStyleLbl="node0" presStyleIdx="0" presStyleCnt="1" custScaleX="65435" custScaleY="77369">
        <dgm:presLayoutVars>
          <dgm:chPref val="3"/>
        </dgm:presLayoutVars>
      </dgm:prSet>
      <dgm:spPr/>
    </dgm:pt>
    <dgm:pt modelId="{F04A1FF8-1D01-4887-8A51-78FA20EB9237}" type="pres">
      <dgm:prSet presAssocID="{1B8E4712-BCD2-404F-8993-6ACF0AC3E2B8}" presName="level2hierChild" presStyleCnt="0"/>
      <dgm:spPr/>
    </dgm:pt>
    <dgm:pt modelId="{49B410E0-24B4-47A7-A455-92520DF87569}" type="pres">
      <dgm:prSet presAssocID="{F6A8D8A6-EEF0-4124-9B0A-EF972D05F7F7}" presName="conn2-1" presStyleLbl="parChTrans1D2" presStyleIdx="0" presStyleCnt="2"/>
      <dgm:spPr/>
    </dgm:pt>
    <dgm:pt modelId="{866C6BC6-9967-4C60-BB8D-50AE3F9D3F61}" type="pres">
      <dgm:prSet presAssocID="{F6A8D8A6-EEF0-4124-9B0A-EF972D05F7F7}" presName="connTx" presStyleLbl="parChTrans1D2" presStyleIdx="0" presStyleCnt="2"/>
      <dgm:spPr/>
    </dgm:pt>
    <dgm:pt modelId="{D48613B4-3B67-4789-B912-1BF6A48A10C7}" type="pres">
      <dgm:prSet presAssocID="{A6170AE5-60FE-4E67-8DAB-88886B4198F7}" presName="root2" presStyleCnt="0"/>
      <dgm:spPr/>
    </dgm:pt>
    <dgm:pt modelId="{EB0E66DB-D2EB-40A9-A6E0-49567110DF13}" type="pres">
      <dgm:prSet presAssocID="{A6170AE5-60FE-4E67-8DAB-88886B4198F7}" presName="LevelTwoTextNode" presStyleLbl="node2" presStyleIdx="0" presStyleCnt="2" custScaleX="66552" custScaleY="40365" custLinFactNeighborX="-3868" custLinFactNeighborY="-33748">
        <dgm:presLayoutVars>
          <dgm:chPref val="3"/>
        </dgm:presLayoutVars>
      </dgm:prSet>
      <dgm:spPr/>
    </dgm:pt>
    <dgm:pt modelId="{A33F2BD2-1BF2-4360-91F7-95CCC953DF21}" type="pres">
      <dgm:prSet presAssocID="{A6170AE5-60FE-4E67-8DAB-88886B4198F7}" presName="level3hierChild" presStyleCnt="0"/>
      <dgm:spPr/>
    </dgm:pt>
    <dgm:pt modelId="{EA3AFC95-E534-4EDB-99C2-76591B2D5AA6}" type="pres">
      <dgm:prSet presAssocID="{BDEBAA7A-38F3-4CCC-A371-18A2C4845F36}" presName="conn2-1" presStyleLbl="parChTrans1D2" presStyleIdx="1" presStyleCnt="2"/>
      <dgm:spPr/>
    </dgm:pt>
    <dgm:pt modelId="{B1F56B8D-2FC4-49CA-A070-27ECB9567AF9}" type="pres">
      <dgm:prSet presAssocID="{BDEBAA7A-38F3-4CCC-A371-18A2C4845F36}" presName="connTx" presStyleLbl="parChTrans1D2" presStyleIdx="1" presStyleCnt="2"/>
      <dgm:spPr/>
    </dgm:pt>
    <dgm:pt modelId="{0BED6066-005A-4490-B2F0-9B8F68296FEF}" type="pres">
      <dgm:prSet presAssocID="{F134AA87-F035-4EE2-A501-D50CB7A3AF5F}" presName="root2" presStyleCnt="0"/>
      <dgm:spPr/>
    </dgm:pt>
    <dgm:pt modelId="{513F4C96-B0AC-4C7C-BB43-C88ECCE2BD01}" type="pres">
      <dgm:prSet presAssocID="{F134AA87-F035-4EE2-A501-D50CB7A3AF5F}" presName="LevelTwoTextNode" presStyleLbl="node2" presStyleIdx="1" presStyleCnt="2" custScaleX="62502" custScaleY="42408">
        <dgm:presLayoutVars>
          <dgm:chPref val="3"/>
        </dgm:presLayoutVars>
      </dgm:prSet>
      <dgm:spPr/>
    </dgm:pt>
    <dgm:pt modelId="{D4A4EFD6-49C3-48AB-9728-E326892D3D58}" type="pres">
      <dgm:prSet presAssocID="{F134AA87-F035-4EE2-A501-D50CB7A3AF5F}" presName="level3hierChild" presStyleCnt="0"/>
      <dgm:spPr/>
    </dgm:pt>
  </dgm:ptLst>
  <dgm:cxnLst>
    <dgm:cxn modelId="{1640CA1A-0B1E-422F-A1AA-585427E13C51}" type="presOf" srcId="{A6170AE5-60FE-4E67-8DAB-88886B4198F7}" destId="{EB0E66DB-D2EB-40A9-A6E0-49567110DF13}" srcOrd="0" destOrd="0" presId="urn:microsoft.com/office/officeart/2005/8/layout/hierarchy2"/>
    <dgm:cxn modelId="{8E563F4D-21A7-4B51-8C93-5B1C1578045A}" type="presOf" srcId="{BDEBAA7A-38F3-4CCC-A371-18A2C4845F36}" destId="{B1F56B8D-2FC4-49CA-A070-27ECB9567AF9}" srcOrd="1" destOrd="0" presId="urn:microsoft.com/office/officeart/2005/8/layout/hierarchy2"/>
    <dgm:cxn modelId="{BED6644D-FBD3-4C4A-A9CB-0666E99A4CDB}" type="presOf" srcId="{BDEBAA7A-38F3-4CCC-A371-18A2C4845F36}" destId="{EA3AFC95-E534-4EDB-99C2-76591B2D5AA6}" srcOrd="0" destOrd="0" presId="urn:microsoft.com/office/officeart/2005/8/layout/hierarchy2"/>
    <dgm:cxn modelId="{0CE1E951-A204-44E0-AB15-2615E594A46F}" type="presOf" srcId="{99480428-D2DF-49D3-943A-C070DAF1FAA9}" destId="{00D6EFD3-39FA-4F20-8DEF-5D0DEB7FFCAD}" srcOrd="0" destOrd="0" presId="urn:microsoft.com/office/officeart/2005/8/layout/hierarchy2"/>
    <dgm:cxn modelId="{FDE94276-7081-4270-BA37-EC4602B446DE}" srcId="{99480428-D2DF-49D3-943A-C070DAF1FAA9}" destId="{1B8E4712-BCD2-404F-8993-6ACF0AC3E2B8}" srcOrd="0" destOrd="0" parTransId="{7AB194A4-6F7D-43CA-A438-25355AE9D7F7}" sibTransId="{F3225B5B-4629-4DF4-A9E9-BE5685F0A481}"/>
    <dgm:cxn modelId="{53C1A978-1EDA-4700-B4D3-8958A1B6ADC2}" type="presOf" srcId="{F134AA87-F035-4EE2-A501-D50CB7A3AF5F}" destId="{513F4C96-B0AC-4C7C-BB43-C88ECCE2BD01}" srcOrd="0" destOrd="0" presId="urn:microsoft.com/office/officeart/2005/8/layout/hierarchy2"/>
    <dgm:cxn modelId="{B4CFA77F-2708-46AC-B1F8-056BDF49F13C}" srcId="{1B8E4712-BCD2-404F-8993-6ACF0AC3E2B8}" destId="{A6170AE5-60FE-4E67-8DAB-88886B4198F7}" srcOrd="0" destOrd="0" parTransId="{F6A8D8A6-EEF0-4124-9B0A-EF972D05F7F7}" sibTransId="{D462B9D6-0375-45E9-87D8-7F39A62DBA3A}"/>
    <dgm:cxn modelId="{B4DA25CE-CFAC-4785-956A-51489F8226EA}" type="presOf" srcId="{1B8E4712-BCD2-404F-8993-6ACF0AC3E2B8}" destId="{7E6BD180-C8E2-4B36-B110-E88E7D75EEC5}" srcOrd="0" destOrd="0" presId="urn:microsoft.com/office/officeart/2005/8/layout/hierarchy2"/>
    <dgm:cxn modelId="{C98E5AD0-4486-4CAB-90E6-5EF05193106E}" type="presOf" srcId="{F6A8D8A6-EEF0-4124-9B0A-EF972D05F7F7}" destId="{866C6BC6-9967-4C60-BB8D-50AE3F9D3F61}" srcOrd="1" destOrd="0" presId="urn:microsoft.com/office/officeart/2005/8/layout/hierarchy2"/>
    <dgm:cxn modelId="{501855D5-D3DD-4A81-B3A4-CC029C7922D3}" srcId="{1B8E4712-BCD2-404F-8993-6ACF0AC3E2B8}" destId="{F134AA87-F035-4EE2-A501-D50CB7A3AF5F}" srcOrd="1" destOrd="0" parTransId="{BDEBAA7A-38F3-4CCC-A371-18A2C4845F36}" sibTransId="{589F8EF8-5387-42B4-8039-88EE02DC0E5E}"/>
    <dgm:cxn modelId="{8F2883FC-D58B-461A-9D94-08161242C0D2}" type="presOf" srcId="{F6A8D8A6-EEF0-4124-9B0A-EF972D05F7F7}" destId="{49B410E0-24B4-47A7-A455-92520DF87569}" srcOrd="0" destOrd="0" presId="urn:microsoft.com/office/officeart/2005/8/layout/hierarchy2"/>
    <dgm:cxn modelId="{64F7429A-445A-438A-B4CC-7BB1CC40D163}" type="presParOf" srcId="{00D6EFD3-39FA-4F20-8DEF-5D0DEB7FFCAD}" destId="{96467668-CE80-4511-8C8F-B6EE025E3793}" srcOrd="0" destOrd="0" presId="urn:microsoft.com/office/officeart/2005/8/layout/hierarchy2"/>
    <dgm:cxn modelId="{E5F9C7D7-F9BF-402E-AB1F-A444F4EFA0C3}" type="presParOf" srcId="{96467668-CE80-4511-8C8F-B6EE025E3793}" destId="{7E6BD180-C8E2-4B36-B110-E88E7D75EEC5}" srcOrd="0" destOrd="0" presId="urn:microsoft.com/office/officeart/2005/8/layout/hierarchy2"/>
    <dgm:cxn modelId="{387A7993-BA43-4199-98A0-7FAE65384F6D}" type="presParOf" srcId="{96467668-CE80-4511-8C8F-B6EE025E3793}" destId="{F04A1FF8-1D01-4887-8A51-78FA20EB9237}" srcOrd="1" destOrd="0" presId="urn:microsoft.com/office/officeart/2005/8/layout/hierarchy2"/>
    <dgm:cxn modelId="{D1D6E0CF-1430-4DD0-AC89-3B876066C0C7}" type="presParOf" srcId="{F04A1FF8-1D01-4887-8A51-78FA20EB9237}" destId="{49B410E0-24B4-47A7-A455-92520DF87569}" srcOrd="0" destOrd="0" presId="urn:microsoft.com/office/officeart/2005/8/layout/hierarchy2"/>
    <dgm:cxn modelId="{9D012484-C7BB-41BA-AE65-E30A55167FBB}" type="presParOf" srcId="{49B410E0-24B4-47A7-A455-92520DF87569}" destId="{866C6BC6-9967-4C60-BB8D-50AE3F9D3F61}" srcOrd="0" destOrd="0" presId="urn:microsoft.com/office/officeart/2005/8/layout/hierarchy2"/>
    <dgm:cxn modelId="{C0338D37-4F47-4127-A55B-61A61D7859ED}" type="presParOf" srcId="{F04A1FF8-1D01-4887-8A51-78FA20EB9237}" destId="{D48613B4-3B67-4789-B912-1BF6A48A10C7}" srcOrd="1" destOrd="0" presId="urn:microsoft.com/office/officeart/2005/8/layout/hierarchy2"/>
    <dgm:cxn modelId="{726B2C4F-FE6F-4904-9FE8-9F5FA05DC8BD}" type="presParOf" srcId="{D48613B4-3B67-4789-B912-1BF6A48A10C7}" destId="{EB0E66DB-D2EB-40A9-A6E0-49567110DF13}" srcOrd="0" destOrd="0" presId="urn:microsoft.com/office/officeart/2005/8/layout/hierarchy2"/>
    <dgm:cxn modelId="{6C16270C-24FE-418D-BCC2-124B9BE399D6}" type="presParOf" srcId="{D48613B4-3B67-4789-B912-1BF6A48A10C7}" destId="{A33F2BD2-1BF2-4360-91F7-95CCC953DF21}" srcOrd="1" destOrd="0" presId="urn:microsoft.com/office/officeart/2005/8/layout/hierarchy2"/>
    <dgm:cxn modelId="{6F5A3CC0-6D9A-42A3-B382-727260329F79}" type="presParOf" srcId="{F04A1FF8-1D01-4887-8A51-78FA20EB9237}" destId="{EA3AFC95-E534-4EDB-99C2-76591B2D5AA6}" srcOrd="2" destOrd="0" presId="urn:microsoft.com/office/officeart/2005/8/layout/hierarchy2"/>
    <dgm:cxn modelId="{3AFD796E-0167-4D75-BC00-5A086A1A2D6E}" type="presParOf" srcId="{EA3AFC95-E534-4EDB-99C2-76591B2D5AA6}" destId="{B1F56B8D-2FC4-49CA-A070-27ECB9567AF9}" srcOrd="0" destOrd="0" presId="urn:microsoft.com/office/officeart/2005/8/layout/hierarchy2"/>
    <dgm:cxn modelId="{66D16252-45D2-4B0A-9C10-4361872649B2}" type="presParOf" srcId="{F04A1FF8-1D01-4887-8A51-78FA20EB9237}" destId="{0BED6066-005A-4490-B2F0-9B8F68296FEF}" srcOrd="3" destOrd="0" presId="urn:microsoft.com/office/officeart/2005/8/layout/hierarchy2"/>
    <dgm:cxn modelId="{E805EDD2-4099-42B4-97C8-CCF8D14C4C76}" type="presParOf" srcId="{0BED6066-005A-4490-B2F0-9B8F68296FEF}" destId="{513F4C96-B0AC-4C7C-BB43-C88ECCE2BD01}" srcOrd="0" destOrd="0" presId="urn:microsoft.com/office/officeart/2005/8/layout/hierarchy2"/>
    <dgm:cxn modelId="{301DD120-D49F-4B53-AFB8-D52DF78096EB}" type="presParOf" srcId="{0BED6066-005A-4490-B2F0-9B8F68296FEF}" destId="{D4A4EFD6-49C3-48AB-9728-E326892D3D58}" srcOrd="1" destOrd="0" presId="urn:microsoft.com/office/officeart/2005/8/layout/hierarchy2"/>
  </dgm:cxnLst>
  <dgm:bg/>
  <dgm:whole>
    <a:ln w="38100"/>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BD180-C8E2-4B36-B110-E88E7D75EEC5}">
      <dsp:nvSpPr>
        <dsp:cNvPr id="0" name=""/>
        <dsp:cNvSpPr/>
      </dsp:nvSpPr>
      <dsp:spPr>
        <a:xfrm>
          <a:off x="8526" y="1428069"/>
          <a:ext cx="3862164" cy="2283271"/>
        </a:xfrm>
        <a:prstGeom prst="roundRect">
          <a:avLst>
            <a:gd name="adj" fmla="val 10000"/>
          </a:avLst>
        </a:prstGeom>
        <a:solidFill>
          <a:srgbClr val="00A49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solidFill>
                <a:schemeClr val="bg1"/>
              </a:solidFill>
              <a:latin typeface="Arial" panose="020B0604020202020204" pitchFamily="34" charset="0"/>
              <a:cs typeface="Arial" panose="020B0604020202020204" pitchFamily="34" charset="0"/>
            </a:rPr>
            <a:t>Doeltreffende</a:t>
          </a:r>
          <a:r>
            <a:rPr lang="en-US" sz="2400" kern="1200" dirty="0">
              <a:solidFill>
                <a:schemeClr val="bg1"/>
              </a:solidFill>
              <a:latin typeface="Arial" panose="020B0604020202020204" pitchFamily="34" charset="0"/>
              <a:cs typeface="Arial" panose="020B0604020202020204" pitchFamily="34" charset="0"/>
            </a:rPr>
            <a:t> </a:t>
          </a:r>
          <a:r>
            <a:rPr lang="en-US" sz="2400" kern="1200" dirty="0" err="1">
              <a:solidFill>
                <a:schemeClr val="bg1"/>
              </a:solidFill>
              <a:latin typeface="Arial" panose="020B0604020202020204" pitchFamily="34" charset="0"/>
              <a:cs typeface="Arial" panose="020B0604020202020204" pitchFamily="34" charset="0"/>
            </a:rPr>
            <a:t>risicocommunicatie</a:t>
          </a:r>
          <a:r>
            <a:rPr lang="en-US" sz="2400" kern="1200" dirty="0">
              <a:solidFill>
                <a:schemeClr val="bg1"/>
              </a:solidFill>
              <a:latin typeface="Arial" panose="020B0604020202020204" pitchFamily="34" charset="0"/>
              <a:cs typeface="Arial" panose="020B0604020202020204" pitchFamily="34" charset="0"/>
            </a:rPr>
            <a:t> </a:t>
          </a:r>
        </a:p>
      </dsp:txBody>
      <dsp:txXfrm>
        <a:off x="75401" y="1494944"/>
        <a:ext cx="3728414" cy="2149521"/>
      </dsp:txXfrm>
    </dsp:sp>
    <dsp:sp modelId="{49B410E0-24B4-47A7-A455-92520DF87569}">
      <dsp:nvSpPr>
        <dsp:cNvPr id="0" name=""/>
        <dsp:cNvSpPr/>
      </dsp:nvSpPr>
      <dsp:spPr>
        <a:xfrm rot="19149946">
          <a:off x="3527665" y="1596500"/>
          <a:ext cx="2818666" cy="103359"/>
        </a:xfrm>
        <a:custGeom>
          <a:avLst/>
          <a:gdLst/>
          <a:ahLst/>
          <a:cxnLst/>
          <a:rect l="0" t="0" r="0" b="0"/>
          <a:pathLst>
            <a:path>
              <a:moveTo>
                <a:pt x="0" y="51679"/>
              </a:moveTo>
              <a:lnTo>
                <a:pt x="2818666" y="51679"/>
              </a:lnTo>
            </a:path>
          </a:pathLst>
        </a:custGeom>
        <a:noFill/>
        <a:ln w="19050" cap="flat" cmpd="sng" algn="ctr">
          <a:solidFill>
            <a:srgbClr val="00A49A"/>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ndParaRPr>
        </a:p>
      </dsp:txBody>
      <dsp:txXfrm>
        <a:off x="4866531" y="1577713"/>
        <a:ext cx="140933" cy="140933"/>
      </dsp:txXfrm>
    </dsp:sp>
    <dsp:sp modelId="{EB0E66DB-D2EB-40A9-A6E0-49567110DF13}">
      <dsp:nvSpPr>
        <dsp:cNvPr id="0" name=""/>
        <dsp:cNvSpPr/>
      </dsp:nvSpPr>
      <dsp:spPr>
        <a:xfrm>
          <a:off x="6003306" y="131040"/>
          <a:ext cx="3928092" cy="1191229"/>
        </a:xfrm>
        <a:prstGeom prst="roundRect">
          <a:avLst>
            <a:gd name="adj" fmla="val 10000"/>
          </a:avLst>
        </a:prstGeom>
        <a:noFill/>
        <a:ln w="28575" cap="flat" cmpd="sng" algn="ctr">
          <a:solidFill>
            <a:srgbClr val="00A49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solidFill>
                <a:schemeClr val="tx1"/>
              </a:solidFill>
              <a:latin typeface="Arial" panose="020B0604020202020204" pitchFamily="34" charset="0"/>
              <a:cs typeface="Arial" panose="020B0604020202020204" pitchFamily="34" charset="0"/>
            </a:rPr>
            <a:t>Feitelijke</a:t>
          </a:r>
          <a:r>
            <a:rPr lang="en-US" sz="2400" kern="1200" dirty="0">
              <a:solidFill>
                <a:schemeClr val="tx1"/>
              </a:solidFill>
              <a:latin typeface="Arial" panose="020B0604020202020204" pitchFamily="34" charset="0"/>
              <a:cs typeface="Arial" panose="020B0604020202020204" pitchFamily="34" charset="0"/>
            </a:rPr>
            <a:t>/</a:t>
          </a:r>
          <a:r>
            <a:rPr lang="en-US" sz="2400" kern="1200" dirty="0" err="1">
              <a:solidFill>
                <a:schemeClr val="tx1"/>
              </a:solidFill>
              <a:latin typeface="Arial" panose="020B0604020202020204" pitchFamily="34" charset="0"/>
              <a:cs typeface="Arial" panose="020B0604020202020204" pitchFamily="34" charset="0"/>
            </a:rPr>
            <a:t>reële</a:t>
          </a:r>
          <a:r>
            <a:rPr lang="en-US" sz="2400" kern="1200" dirty="0">
              <a:solidFill>
                <a:schemeClr val="tx1"/>
              </a:solidFill>
              <a:latin typeface="Arial" panose="020B0604020202020204" pitchFamily="34" charset="0"/>
              <a:cs typeface="Arial" panose="020B0604020202020204" pitchFamily="34" charset="0"/>
            </a:rPr>
            <a:t> </a:t>
          </a:r>
          <a:r>
            <a:rPr lang="en-US" sz="2400" kern="1200" dirty="0" err="1">
              <a:solidFill>
                <a:schemeClr val="tx1"/>
              </a:solidFill>
              <a:latin typeface="Arial" panose="020B0604020202020204" pitchFamily="34" charset="0"/>
              <a:cs typeface="Arial" panose="020B0604020202020204" pitchFamily="34" charset="0"/>
            </a:rPr>
            <a:t>risico</a:t>
          </a:r>
          <a:endParaRPr lang="en-US" sz="2400" kern="1200" dirty="0">
            <a:solidFill>
              <a:schemeClr val="tx1"/>
            </a:solidFill>
            <a:latin typeface="Arial" panose="020B0604020202020204" pitchFamily="34" charset="0"/>
            <a:cs typeface="Arial" panose="020B0604020202020204" pitchFamily="34" charset="0"/>
          </a:endParaRPr>
        </a:p>
      </dsp:txBody>
      <dsp:txXfrm>
        <a:off x="6038196" y="165930"/>
        <a:ext cx="3858312" cy="1121449"/>
      </dsp:txXfrm>
    </dsp:sp>
    <dsp:sp modelId="{EA3AFC95-E534-4EDB-99C2-76591B2D5AA6}">
      <dsp:nvSpPr>
        <dsp:cNvPr id="0" name=""/>
        <dsp:cNvSpPr/>
      </dsp:nvSpPr>
      <dsp:spPr>
        <a:xfrm rot="1145233">
          <a:off x="3802015" y="2926500"/>
          <a:ext cx="2498266" cy="103359"/>
        </a:xfrm>
        <a:custGeom>
          <a:avLst/>
          <a:gdLst/>
          <a:ahLst/>
          <a:cxnLst/>
          <a:rect l="0" t="0" r="0" b="0"/>
          <a:pathLst>
            <a:path>
              <a:moveTo>
                <a:pt x="0" y="51679"/>
              </a:moveTo>
              <a:lnTo>
                <a:pt x="2498266" y="51679"/>
              </a:lnTo>
            </a:path>
          </a:pathLst>
        </a:custGeom>
        <a:noFill/>
        <a:ln w="19050" cap="flat" cmpd="sng" algn="ctr">
          <a:solidFill>
            <a:srgbClr val="00A49A"/>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solidFill>
              <a:schemeClr val="tx1"/>
            </a:solidFill>
          </a:endParaRPr>
        </a:p>
      </dsp:txBody>
      <dsp:txXfrm>
        <a:off x="4988692" y="2915723"/>
        <a:ext cx="124913" cy="124913"/>
      </dsp:txXfrm>
    </dsp:sp>
    <dsp:sp modelId="{513F4C96-B0AC-4C7C-BB43-C88ECCE2BD01}">
      <dsp:nvSpPr>
        <dsp:cNvPr id="0" name=""/>
        <dsp:cNvSpPr/>
      </dsp:nvSpPr>
      <dsp:spPr>
        <a:xfrm>
          <a:off x="6231606" y="2760894"/>
          <a:ext cx="3689050" cy="1251521"/>
        </a:xfrm>
        <a:prstGeom prst="roundRect">
          <a:avLst>
            <a:gd name="adj" fmla="val 10000"/>
          </a:avLst>
        </a:prstGeom>
        <a:noFill/>
        <a:ln w="28575" cap="flat" cmpd="sng" algn="ctr">
          <a:solidFill>
            <a:srgbClr val="00A49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solidFill>
                <a:schemeClr val="tx1"/>
              </a:solidFill>
              <a:latin typeface="Arial" panose="020B0604020202020204" pitchFamily="34" charset="0"/>
              <a:cs typeface="Arial" panose="020B0604020202020204" pitchFamily="34" charset="0"/>
            </a:rPr>
            <a:t>Perceptie</a:t>
          </a:r>
          <a:r>
            <a:rPr lang="en-US" sz="2400" kern="1200" baseline="0" dirty="0">
              <a:solidFill>
                <a:schemeClr val="tx1"/>
              </a:solidFill>
              <a:latin typeface="Arial" panose="020B0604020202020204" pitchFamily="34" charset="0"/>
              <a:cs typeface="Arial" panose="020B0604020202020204" pitchFamily="34" charset="0"/>
            </a:rPr>
            <a:t> van </a:t>
          </a:r>
          <a:r>
            <a:rPr lang="en-US" sz="2400" kern="1200" baseline="0" dirty="0" err="1">
              <a:solidFill>
                <a:schemeClr val="tx1"/>
              </a:solidFill>
              <a:latin typeface="Arial" panose="020B0604020202020204" pitchFamily="34" charset="0"/>
              <a:cs typeface="Arial" panose="020B0604020202020204" pitchFamily="34" charset="0"/>
            </a:rPr>
            <a:t>risico</a:t>
          </a:r>
          <a:endParaRPr lang="en-US" sz="2400" kern="1200" dirty="0">
            <a:solidFill>
              <a:schemeClr val="tx1"/>
            </a:solidFill>
            <a:latin typeface="Arial" panose="020B0604020202020204" pitchFamily="34" charset="0"/>
            <a:cs typeface="Arial" panose="020B0604020202020204" pitchFamily="34" charset="0"/>
          </a:endParaRPr>
        </a:p>
      </dsp:txBody>
      <dsp:txXfrm>
        <a:off x="6268262" y="2797550"/>
        <a:ext cx="3615738" cy="117820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D499500F-12D5-BA49-B6EB-D5C4137E79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a:extLst>
              <a:ext uri="{FF2B5EF4-FFF2-40B4-BE49-F238E27FC236}">
                <a16:creationId xmlns:a16="http://schemas.microsoft.com/office/drawing/2014/main" id="{5CFBF8B5-E149-E44F-B8E6-12089D6CE0B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7F59D53-8325-EB4B-BEC3-024DF8ECE8B0}" type="datetimeFigureOut">
              <a:rPr lang="en-GB" smtClean="0"/>
              <a:t>10/10/2025</a:t>
            </a:fld>
            <a:endParaRPr lang="en-GB"/>
          </a:p>
        </p:txBody>
      </p:sp>
      <p:sp>
        <p:nvSpPr>
          <p:cNvPr id="4" name="Tijdelijke aanduiding voor voettekst 3">
            <a:extLst>
              <a:ext uri="{FF2B5EF4-FFF2-40B4-BE49-F238E27FC236}">
                <a16:creationId xmlns:a16="http://schemas.microsoft.com/office/drawing/2014/main" id="{B4193ABA-9605-0F4F-81D3-B5562BFA7B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Tijdelijke aanduiding voor dianummer 4">
            <a:extLst>
              <a:ext uri="{FF2B5EF4-FFF2-40B4-BE49-F238E27FC236}">
                <a16:creationId xmlns:a16="http://schemas.microsoft.com/office/drawing/2014/main" id="{C4DFC806-A791-6642-85AC-029E0C2B23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677F93-CE1F-3C4A-8EB7-9C3343B9128F}" type="slidenum">
              <a:rPr lang="en-GB" smtClean="0"/>
              <a:t>‹nr.›</a:t>
            </a:fld>
            <a:endParaRPr lang="en-GB"/>
          </a:p>
        </p:txBody>
      </p:sp>
    </p:spTree>
    <p:extLst>
      <p:ext uri="{BB962C8B-B14F-4D97-AF65-F5344CB8AC3E}">
        <p14:creationId xmlns:p14="http://schemas.microsoft.com/office/powerpoint/2010/main" val="3582820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9E0323-A55D-2A46-BE5D-B5F8492A4D3E}" type="datetimeFigureOut">
              <a:rPr lang="en-GB" smtClean="0"/>
              <a:t>10/10/2025</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7F59D-689A-6943-8B01-40848329D8EC}" type="slidenum">
              <a:rPr lang="en-GB" smtClean="0"/>
              <a:t>‹nr.›</a:t>
            </a:fld>
            <a:endParaRPr lang="en-GB"/>
          </a:p>
        </p:txBody>
      </p:sp>
    </p:spTree>
    <p:extLst>
      <p:ext uri="{BB962C8B-B14F-4D97-AF65-F5344CB8AC3E}">
        <p14:creationId xmlns:p14="http://schemas.microsoft.com/office/powerpoint/2010/main" val="717314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2</a:t>
            </a:fld>
            <a:endParaRPr lang="en-GB"/>
          </a:p>
        </p:txBody>
      </p:sp>
    </p:spTree>
    <p:extLst>
      <p:ext uri="{BB962C8B-B14F-4D97-AF65-F5344CB8AC3E}">
        <p14:creationId xmlns:p14="http://schemas.microsoft.com/office/powerpoint/2010/main" val="1220211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Een doeltreffende risicocommunicatie houdt niet enkel rekening met het feitelijke risico, maar ook met de perceptie hiervan. Verschillende burgers kunnen dit risico op een verschillende wijze inschatten</a:t>
            </a:r>
          </a:p>
          <a:p>
            <a:endParaRPr lang="nl-NL" dirty="0"/>
          </a:p>
          <a:p>
            <a:r>
              <a:rPr lang="nl-NL" dirty="0"/>
              <a:t>Feitelijk risico: uit BNRA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Risicoperceptie: </a:t>
            </a:r>
            <a:r>
              <a:rPr lang="nl-BE" sz="1200" dirty="0"/>
              <a:t>Elke burger voert persoonlijke evaluatie/ wordt beïnvloed door </a:t>
            </a:r>
            <a:r>
              <a:rPr lang="en-US" sz="1200" dirty="0" err="1"/>
              <a:t>Ervaringen</a:t>
            </a:r>
            <a:r>
              <a:rPr lang="en-US" sz="1200" dirty="0"/>
              <a:t> (</a:t>
            </a:r>
            <a:r>
              <a:rPr lang="en-US" sz="1200" dirty="0" err="1"/>
              <a:t>levenservaring</a:t>
            </a:r>
            <a:r>
              <a:rPr lang="en-US" sz="1200" dirty="0"/>
              <a:t> </a:t>
            </a:r>
            <a:r>
              <a:rPr lang="en-US" sz="1200" dirty="0" err="1"/>
              <a:t>en</a:t>
            </a:r>
            <a:r>
              <a:rPr lang="en-US" sz="1200" dirty="0"/>
              <a:t> </a:t>
            </a:r>
            <a:r>
              <a:rPr lang="en-US" sz="1200" dirty="0" err="1"/>
              <a:t>eerdere</a:t>
            </a:r>
            <a:r>
              <a:rPr lang="en-US" sz="1200" dirty="0"/>
              <a:t> </a:t>
            </a:r>
            <a:r>
              <a:rPr lang="en-US" sz="1200" dirty="0" err="1"/>
              <a:t>ervaringen</a:t>
            </a:r>
            <a:r>
              <a:rPr lang="en-US" sz="1200" dirty="0"/>
              <a:t> met </a:t>
            </a:r>
            <a:r>
              <a:rPr lang="en-US" sz="1200" dirty="0" err="1"/>
              <a:t>risico’s</a:t>
            </a:r>
            <a:r>
              <a:rPr lang="en-US" sz="1200" dirty="0"/>
              <a:t>),  </a:t>
            </a:r>
            <a:r>
              <a:rPr lang="en-US" sz="1200" dirty="0" err="1"/>
              <a:t>kennis</a:t>
            </a:r>
            <a:r>
              <a:rPr lang="en-US" sz="1200" dirty="0"/>
              <a:t>, </a:t>
            </a:r>
            <a:r>
              <a:rPr lang="en-US" sz="1200" dirty="0" err="1"/>
              <a:t>tijdstip</a:t>
            </a:r>
            <a:r>
              <a:rPr lang="en-US" sz="1200" dirty="0"/>
              <a:t> </a:t>
            </a:r>
            <a:r>
              <a:rPr lang="en-US" sz="1200" dirty="0" err="1"/>
              <a:t>en</a:t>
            </a:r>
            <a:r>
              <a:rPr lang="en-US" sz="1200" dirty="0"/>
              <a:t> </a:t>
            </a:r>
            <a:r>
              <a:rPr lang="en-US" sz="1200" dirty="0" err="1"/>
              <a:t>locatie</a:t>
            </a:r>
            <a:r>
              <a:rPr lang="en-US" sz="1200" dirty="0"/>
              <a:t>, socio-</a:t>
            </a:r>
            <a:r>
              <a:rPr lang="en-US" sz="1200" dirty="0" err="1"/>
              <a:t>demografische</a:t>
            </a:r>
            <a:r>
              <a:rPr lang="en-US" sz="1200" dirty="0"/>
              <a:t> </a:t>
            </a:r>
            <a:r>
              <a:rPr lang="en-US" sz="1200" dirty="0" err="1"/>
              <a:t>kenmerken</a:t>
            </a:r>
            <a:r>
              <a:rPr lang="en-US" sz="1200" dirty="0"/>
              <a:t> </a:t>
            </a:r>
          </a:p>
          <a:p>
            <a:endParaRPr lang="en-US" dirty="0"/>
          </a:p>
        </p:txBody>
      </p:sp>
      <p:sp>
        <p:nvSpPr>
          <p:cNvPr id="4" name="Slide Number Placeholder 3"/>
          <p:cNvSpPr>
            <a:spLocks noGrp="1"/>
          </p:cNvSpPr>
          <p:nvPr>
            <p:ph type="sldNum" sz="quarter" idx="5"/>
          </p:nvPr>
        </p:nvSpPr>
        <p:spPr/>
        <p:txBody>
          <a:bodyPr/>
          <a:lstStyle/>
          <a:p>
            <a:fld id="{CEC1395B-F9CC-43EB-BF84-DFD1EDED1326}" type="slidenum">
              <a:rPr lang="nl-BE" smtClean="0"/>
              <a:t>4</a:t>
            </a:fld>
            <a:endParaRPr lang="nl-BE"/>
          </a:p>
        </p:txBody>
      </p:sp>
    </p:spTree>
    <p:extLst>
      <p:ext uri="{BB962C8B-B14F-4D97-AF65-F5344CB8AC3E}">
        <p14:creationId xmlns:p14="http://schemas.microsoft.com/office/powerpoint/2010/main" val="3158181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Arial" panose="020B0604020202020204" pitchFamily="34" charset="0"/>
              <a:buNone/>
            </a:pPr>
            <a:r>
              <a:rPr lang="nl-NL" sz="1800" dirty="0">
                <a:effectLst/>
                <a:latin typeface="Calibri" panose="020F0502020204030204" pitchFamily="34" charset="0"/>
                <a:ea typeface="Calibri" panose="020F0502020204030204" pitchFamily="34" charset="0"/>
                <a:cs typeface="Times New Roman" panose="02020603050405020304" pitchFamily="18" charset="0"/>
              </a:rPr>
              <a:t>Risicoperceptie is belangrijk want zal mee bepalen waarop men moet inzetten bij de risicocommunicatie. </a:t>
            </a:r>
            <a:r>
              <a:rPr lang="nl-NL" sz="2800" dirty="0"/>
              <a:t>De mogelijkheden van risicocommunicatie kunnen weergegeven worden met het “communicatiekruispunt”</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Arial" panose="020B0604020202020204" pitchFamily="34" charset="0"/>
              <a:buNone/>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Wingdings" panose="05000000000000000000" pitchFamily="2" charset="2"/>
              <a:buNone/>
            </a:pPr>
            <a:r>
              <a:rPr lang="nl-NL" sz="2800" b="1" dirty="0"/>
              <a:t>Informeren</a:t>
            </a:r>
            <a:r>
              <a:rPr lang="nl-NL" sz="2800" dirty="0"/>
              <a:t>: laag gepercipieerd en laag feitelijk: bv; aardbeving. Het geven van informatie met als doel mensen te laten weten dat het risico bestaat en wat daarbij de rol van de overheid is. Het gaat hierbij om het communiceren in een redelijk stabiele situatie en de risicoperceptie bij het publiek is laag. De communicatie is voornamelijk </a:t>
            </a:r>
            <a:r>
              <a:rPr lang="nl-NL" sz="2800" u="sng" dirty="0"/>
              <a:t>eenrichtingsverkeer</a:t>
            </a:r>
            <a:r>
              <a:rPr lang="nl-NL" sz="2800" dirty="0"/>
              <a:t> (schriftelijke middelen, printuitingen, internet). </a:t>
            </a:r>
          </a:p>
          <a:p>
            <a:pPr marL="0" lvl="0" indent="0">
              <a:lnSpc>
                <a:spcPct val="107000"/>
              </a:lnSpc>
              <a:spcAft>
                <a:spcPts val="800"/>
              </a:spcAft>
              <a:buFont typeface="Wingdings" panose="05000000000000000000" pitchFamily="2" charset="2"/>
              <a:buNone/>
            </a:pPr>
            <a:endParaRPr lang="nl-NL" sz="2800" dirty="0"/>
          </a:p>
          <a:p>
            <a:pPr marL="0" lvl="0" indent="0">
              <a:lnSpc>
                <a:spcPct val="107000"/>
              </a:lnSpc>
              <a:spcAft>
                <a:spcPts val="800"/>
              </a:spcAft>
              <a:buFont typeface="Wingdings" panose="05000000000000000000" pitchFamily="2" charset="2"/>
              <a:buNone/>
            </a:pPr>
            <a:r>
              <a:rPr lang="nl-NL" sz="2800" b="1" dirty="0"/>
              <a:t>Overtuigen</a:t>
            </a:r>
            <a:r>
              <a:rPr lang="nl-NL" sz="2800" dirty="0"/>
              <a:t>: </a:t>
            </a:r>
            <a:r>
              <a:rPr lang="nl-NL" sz="2800" dirty="0">
                <a:effectLst/>
                <a:latin typeface="Calibri" panose="020F0502020204030204" pitchFamily="34" charset="0"/>
                <a:ea typeface="Calibri" panose="020F0502020204030204" pitchFamily="34" charset="0"/>
                <a:cs typeface="Times New Roman" panose="02020603050405020304" pitchFamily="18" charset="0"/>
              </a:rPr>
              <a:t>Derde covid golf. </a:t>
            </a:r>
            <a:r>
              <a:rPr lang="nl-NL" sz="2800" dirty="0"/>
              <a:t>Informatie geeft argumenten waarom mensen zich anders zouden moeten gedragen. Deskundigen kunnen hierbij een rol spelen om de juiste argumenten voor het voetlicht te brengen. Het gaat hierbij vooral over risico’s waarbij mensen niet de noodzaak zien zich ertegen te beschermen. De communicatie biedt mogelijkheden voor tweerichtingsverkeer (discussieprogramma’s, bijeenkomsten, opinie beïnvloedende artikelen in vakbladen). </a:t>
            </a:r>
          </a:p>
          <a:p>
            <a:pPr marL="0" lvl="0" indent="0">
              <a:lnSpc>
                <a:spcPct val="107000"/>
              </a:lnSpc>
              <a:spcAft>
                <a:spcPts val="800"/>
              </a:spcAft>
              <a:buFont typeface="Wingdings" panose="05000000000000000000" pitchFamily="2" charset="2"/>
              <a:buNone/>
            </a:pPr>
            <a:endParaRPr lang="nl-NL" sz="2800" dirty="0"/>
          </a:p>
          <a:p>
            <a:pPr marL="0" lvl="0" indent="0">
              <a:lnSpc>
                <a:spcPct val="107000"/>
              </a:lnSpc>
              <a:spcAft>
                <a:spcPts val="800"/>
              </a:spcAft>
              <a:buFont typeface="Wingdings" panose="05000000000000000000" pitchFamily="2" charset="2"/>
              <a:buNone/>
            </a:pPr>
            <a:r>
              <a:rPr lang="nl-NL" sz="2800" b="1" dirty="0"/>
              <a:t>Instrueren</a:t>
            </a:r>
            <a:r>
              <a:rPr lang="nl-NL" sz="2800" dirty="0"/>
              <a:t>: Vindt plaats in een instabiele situatie, vooral tijdens een crisis. Het risico is groot en de risicoperceptie is eveneens hoog. De informatie gaat over de maatregelen die genomen zijn en die de doelgroep moet nemen. De boodschap moet snel en helder gebracht worden (zeer concrete handelingsperspectieven). De communicatie is voornamelijk eenrichtingsverkeer (instructies vanuit overheid, </a:t>
            </a:r>
            <a:r>
              <a:rPr lang="nl-NL" sz="2800" dirty="0" err="1"/>
              <a:t>intermediairen</a:t>
            </a:r>
            <a:r>
              <a:rPr lang="nl-NL" sz="2800" dirty="0"/>
              <a:t>, hulpverlenende organisaties). </a:t>
            </a:r>
          </a:p>
          <a:p>
            <a:pPr marL="0" lvl="0" indent="0">
              <a:lnSpc>
                <a:spcPct val="107000"/>
              </a:lnSpc>
              <a:spcAft>
                <a:spcPts val="800"/>
              </a:spcAft>
              <a:buFont typeface="Wingdings" panose="05000000000000000000" pitchFamily="2" charset="2"/>
              <a:buNone/>
            </a:pPr>
            <a:endParaRPr lang="nl-NL" sz="2800" dirty="0"/>
          </a:p>
          <a:p>
            <a:pPr marL="0" lvl="0" indent="0">
              <a:lnSpc>
                <a:spcPct val="107000"/>
              </a:lnSpc>
              <a:spcAft>
                <a:spcPts val="800"/>
              </a:spcAft>
              <a:buFont typeface="Wingdings" panose="05000000000000000000" pitchFamily="2" charset="2"/>
              <a:buNone/>
            </a:pPr>
            <a:r>
              <a:rPr lang="nl-NL" sz="2800" b="1" dirty="0"/>
              <a:t>Dialogeren</a:t>
            </a:r>
            <a:r>
              <a:rPr lang="nl-NL" sz="2800" dirty="0"/>
              <a:t>: Deze situatie kan zich voordoen als het feitelijke risico laag is, maar de angst onder de bevolking onevenredig hoog is. Het aangaan van de dialoog met de samenleving of met specifieke doelgroepen geeft inzicht in de belevingswereld van de betreffende doelgroep. De communicatie kan vervolgens daarop aansluiten. Het doel daarbij is dan het wegnemen van onzekerheid en subjectieve angstgevoelens. De communicatie is hoofdzakelijk tweerichtingsverkeer</a:t>
            </a:r>
            <a:r>
              <a:rPr lang="nl-NL"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EC1395B-F9CC-43EB-BF84-DFD1EDED1326}" type="slidenum">
              <a:rPr lang="nl-BE" smtClean="0"/>
              <a:t>5</a:t>
            </a:fld>
            <a:endParaRPr lang="nl-BE"/>
          </a:p>
        </p:txBody>
      </p:sp>
    </p:spTree>
    <p:extLst>
      <p:ext uri="{BB962C8B-B14F-4D97-AF65-F5344CB8AC3E}">
        <p14:creationId xmlns:p14="http://schemas.microsoft.com/office/powerpoint/2010/main" val="2626585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7F59D-689A-6943-8B01-40848329D8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647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 </a:t>
            </a:r>
          </a:p>
        </p:txBody>
      </p:sp>
      <p:sp>
        <p:nvSpPr>
          <p:cNvPr id="4" name="Slide Number Placeholder 3"/>
          <p:cNvSpPr>
            <a:spLocks noGrp="1"/>
          </p:cNvSpPr>
          <p:nvPr>
            <p:ph type="sldNum" sz="quarter" idx="5"/>
          </p:nvPr>
        </p:nvSpPr>
        <p:spPr/>
        <p:txBody>
          <a:bodyPr/>
          <a:lstStyle/>
          <a:p>
            <a:fld id="{3A47F59D-689A-6943-8B01-40848329D8EC}" type="slidenum">
              <a:rPr lang="en-GB" smtClean="0"/>
              <a:t>7</a:t>
            </a:fld>
            <a:endParaRPr lang="en-GB"/>
          </a:p>
        </p:txBody>
      </p:sp>
    </p:spTree>
    <p:extLst>
      <p:ext uri="{BB962C8B-B14F-4D97-AF65-F5344CB8AC3E}">
        <p14:creationId xmlns:p14="http://schemas.microsoft.com/office/powerpoint/2010/main" val="538765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9</a:t>
            </a:fld>
            <a:endParaRPr lang="en-GB"/>
          </a:p>
        </p:txBody>
      </p:sp>
    </p:spTree>
    <p:extLst>
      <p:ext uri="{BB962C8B-B14F-4D97-AF65-F5344CB8AC3E}">
        <p14:creationId xmlns:p14="http://schemas.microsoft.com/office/powerpoint/2010/main" val="757033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10</a:t>
            </a:fld>
            <a:endParaRPr lang="en-GB"/>
          </a:p>
        </p:txBody>
      </p:sp>
    </p:spTree>
    <p:extLst>
      <p:ext uri="{BB962C8B-B14F-4D97-AF65-F5344CB8AC3E}">
        <p14:creationId xmlns:p14="http://schemas.microsoft.com/office/powerpoint/2010/main" val="1825968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7F59D-689A-6943-8B01-40848329D8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106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13</a:t>
            </a:fld>
            <a:endParaRPr lang="en-GB"/>
          </a:p>
        </p:txBody>
      </p:sp>
    </p:spTree>
    <p:extLst>
      <p:ext uri="{BB962C8B-B14F-4D97-AF65-F5344CB8AC3E}">
        <p14:creationId xmlns:p14="http://schemas.microsoft.com/office/powerpoint/2010/main" val="1926858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14</a:t>
            </a:fld>
            <a:endParaRPr lang="en-GB"/>
          </a:p>
        </p:txBody>
      </p:sp>
    </p:spTree>
    <p:extLst>
      <p:ext uri="{BB962C8B-B14F-4D97-AF65-F5344CB8AC3E}">
        <p14:creationId xmlns:p14="http://schemas.microsoft.com/office/powerpoint/2010/main" val="599570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7CA27-28BD-A298-C411-A6683F4D0A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10BAEA-59D6-126D-D530-3F527183BF9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88844A-01F5-6723-AEA0-5AB4BE6D5E2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F1E6F8E-D39E-079A-302A-E818216BEA74}"/>
              </a:ext>
            </a:extLst>
          </p:cNvPr>
          <p:cNvSpPr>
            <a:spLocks noGrp="1"/>
          </p:cNvSpPr>
          <p:nvPr>
            <p:ph type="sldNum" sz="quarter" idx="5"/>
          </p:nvPr>
        </p:nvSpPr>
        <p:spPr/>
        <p:txBody>
          <a:bodyPr/>
          <a:lstStyle/>
          <a:p>
            <a:fld id="{3A47F59D-689A-6943-8B01-40848329D8EC}" type="slidenum">
              <a:rPr lang="en-GB" smtClean="0"/>
              <a:t>16</a:t>
            </a:fld>
            <a:endParaRPr lang="en-GB"/>
          </a:p>
        </p:txBody>
      </p:sp>
    </p:spTree>
    <p:extLst>
      <p:ext uri="{BB962C8B-B14F-4D97-AF65-F5344CB8AC3E}">
        <p14:creationId xmlns:p14="http://schemas.microsoft.com/office/powerpoint/2010/main" val="1320616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fontAlgn="base"/>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17</a:t>
            </a:fld>
            <a:endParaRPr lang="en-GB"/>
          </a:p>
        </p:txBody>
      </p:sp>
    </p:spTree>
    <p:extLst>
      <p:ext uri="{BB962C8B-B14F-4D97-AF65-F5344CB8AC3E}">
        <p14:creationId xmlns:p14="http://schemas.microsoft.com/office/powerpoint/2010/main" val="3006552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18</a:t>
            </a:fld>
            <a:endParaRPr lang="en-GB"/>
          </a:p>
        </p:txBody>
      </p:sp>
    </p:spTree>
    <p:extLst>
      <p:ext uri="{BB962C8B-B14F-4D97-AF65-F5344CB8AC3E}">
        <p14:creationId xmlns:p14="http://schemas.microsoft.com/office/powerpoint/2010/main" val="923232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Bron: KNMI </a:t>
            </a:r>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19</a:t>
            </a:fld>
            <a:endParaRPr lang="en-GB"/>
          </a:p>
        </p:txBody>
      </p:sp>
    </p:spTree>
    <p:extLst>
      <p:ext uri="{BB962C8B-B14F-4D97-AF65-F5344CB8AC3E}">
        <p14:creationId xmlns:p14="http://schemas.microsoft.com/office/powerpoint/2010/main" val="3941731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20</a:t>
            </a:fld>
            <a:endParaRPr lang="en-GB"/>
          </a:p>
        </p:txBody>
      </p:sp>
    </p:spTree>
    <p:extLst>
      <p:ext uri="{BB962C8B-B14F-4D97-AF65-F5344CB8AC3E}">
        <p14:creationId xmlns:p14="http://schemas.microsoft.com/office/powerpoint/2010/main" val="755774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21</a:t>
            </a:fld>
            <a:endParaRPr lang="en-GB"/>
          </a:p>
        </p:txBody>
      </p:sp>
    </p:spTree>
    <p:extLst>
      <p:ext uri="{BB962C8B-B14F-4D97-AF65-F5344CB8AC3E}">
        <p14:creationId xmlns:p14="http://schemas.microsoft.com/office/powerpoint/2010/main" val="2267190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22</a:t>
            </a:fld>
            <a:endParaRPr lang="en-GB"/>
          </a:p>
        </p:txBody>
      </p:sp>
    </p:spTree>
    <p:extLst>
      <p:ext uri="{BB962C8B-B14F-4D97-AF65-F5344CB8AC3E}">
        <p14:creationId xmlns:p14="http://schemas.microsoft.com/office/powerpoint/2010/main" val="2794630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23</a:t>
            </a:fld>
            <a:endParaRPr lang="en-GB"/>
          </a:p>
        </p:txBody>
      </p:sp>
    </p:spTree>
    <p:extLst>
      <p:ext uri="{BB962C8B-B14F-4D97-AF65-F5344CB8AC3E}">
        <p14:creationId xmlns:p14="http://schemas.microsoft.com/office/powerpoint/2010/main" val="2213894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24</a:t>
            </a:fld>
            <a:endParaRPr lang="en-GB"/>
          </a:p>
        </p:txBody>
      </p:sp>
    </p:spTree>
    <p:extLst>
      <p:ext uri="{BB962C8B-B14F-4D97-AF65-F5344CB8AC3E}">
        <p14:creationId xmlns:p14="http://schemas.microsoft.com/office/powerpoint/2010/main" val="23393002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7" name="Crisiscentrum_1920x1080p_v1.mp4">
            <a:hlinkClick r:id="" action="ppaction://media"/>
            <a:extLst>
              <a:ext uri="{FF2B5EF4-FFF2-40B4-BE49-F238E27FC236}">
                <a16:creationId xmlns:a16="http://schemas.microsoft.com/office/drawing/2014/main" id="{6BE3F2BF-3595-4C46-8229-1F4C7F93AD27}"/>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3723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dia">
    <p:bg>
      <p:bgPr>
        <a:solidFill>
          <a:srgbClr val="1BAFA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FC391-6EBA-804D-8FA0-6B2CC82DADEF}"/>
              </a:ext>
            </a:extLst>
          </p:cNvPr>
          <p:cNvSpPr>
            <a:spLocks noGrp="1"/>
          </p:cNvSpPr>
          <p:nvPr>
            <p:ph type="ctrTitle" hasCustomPrompt="1"/>
          </p:nvPr>
        </p:nvSpPr>
        <p:spPr>
          <a:xfrm>
            <a:off x="740780" y="0"/>
            <a:ext cx="9325971" cy="2387600"/>
          </a:xfrm>
        </p:spPr>
        <p:txBody>
          <a:bodyPr anchor="b"/>
          <a:lstStyle>
            <a:lvl1pPr algn="l">
              <a:defRPr sz="6000">
                <a:solidFill>
                  <a:schemeClr val="bg1"/>
                </a:solidFill>
              </a:defRPr>
            </a:lvl1pPr>
          </a:lstStyle>
          <a:p>
            <a:r>
              <a:rPr lang="nl-NL"/>
              <a:t>Titel presentatie</a:t>
            </a:r>
            <a:endParaRPr lang="en-GB"/>
          </a:p>
        </p:txBody>
      </p:sp>
      <p:sp>
        <p:nvSpPr>
          <p:cNvPr id="3" name="Ondertitel 2">
            <a:extLst>
              <a:ext uri="{FF2B5EF4-FFF2-40B4-BE49-F238E27FC236}">
                <a16:creationId xmlns:a16="http://schemas.microsoft.com/office/drawing/2014/main" id="{4ED4A578-E98F-F240-8570-70F57D5EE1AE}"/>
              </a:ext>
            </a:extLst>
          </p:cNvPr>
          <p:cNvSpPr>
            <a:spLocks noGrp="1"/>
          </p:cNvSpPr>
          <p:nvPr>
            <p:ph type="subTitle" idx="1" hasCustomPrompt="1"/>
          </p:nvPr>
        </p:nvSpPr>
        <p:spPr>
          <a:xfrm>
            <a:off x="740780" y="2479675"/>
            <a:ext cx="9325971"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presentatie</a:t>
            </a:r>
            <a:endParaRPr lang="en-GB"/>
          </a:p>
        </p:txBody>
      </p:sp>
      <p:pic>
        <p:nvPicPr>
          <p:cNvPr id="12" name="Afbeelding 11">
            <a:extLst>
              <a:ext uri="{FF2B5EF4-FFF2-40B4-BE49-F238E27FC236}">
                <a16:creationId xmlns:a16="http://schemas.microsoft.com/office/drawing/2014/main" id="{6AC543E2-8E2A-7A46-9F0B-C2F5A312B916}"/>
              </a:ext>
            </a:extLst>
          </p:cNvPr>
          <p:cNvPicPr>
            <a:picLocks noChangeAspect="1"/>
          </p:cNvPicPr>
          <p:nvPr userDrawn="1"/>
        </p:nvPicPr>
        <p:blipFill>
          <a:blip r:embed="rId2"/>
          <a:stretch>
            <a:fillRect/>
          </a:stretch>
        </p:blipFill>
        <p:spPr>
          <a:xfrm>
            <a:off x="9088721" y="4525489"/>
            <a:ext cx="2667477" cy="2351761"/>
          </a:xfrm>
          <a:prstGeom prst="rect">
            <a:avLst/>
          </a:prstGeom>
        </p:spPr>
      </p:pic>
      <p:pic>
        <p:nvPicPr>
          <p:cNvPr id="7" name="Afbeelding 6">
            <a:extLst>
              <a:ext uri="{FF2B5EF4-FFF2-40B4-BE49-F238E27FC236}">
                <a16:creationId xmlns:a16="http://schemas.microsoft.com/office/drawing/2014/main" id="{4F79473C-3E1D-194E-9B68-B63E8BF2A406}"/>
              </a:ext>
            </a:extLst>
          </p:cNvPr>
          <p:cNvPicPr>
            <a:picLocks noChangeAspect="1"/>
          </p:cNvPicPr>
          <p:nvPr userDrawn="1"/>
        </p:nvPicPr>
        <p:blipFill>
          <a:blip r:embed="rId3"/>
          <a:srcRect/>
          <a:stretch/>
        </p:blipFill>
        <p:spPr>
          <a:xfrm>
            <a:off x="296449" y="6176868"/>
            <a:ext cx="2283211" cy="403911"/>
          </a:xfrm>
          <a:prstGeom prst="rect">
            <a:avLst/>
          </a:prstGeom>
        </p:spPr>
      </p:pic>
    </p:spTree>
    <p:extLst>
      <p:ext uri="{BB962C8B-B14F-4D97-AF65-F5344CB8AC3E}">
        <p14:creationId xmlns:p14="http://schemas.microsoft.com/office/powerpoint/2010/main" val="174080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6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FC391-6EBA-804D-8FA0-6B2CC82DADEF}"/>
              </a:ext>
            </a:extLst>
          </p:cNvPr>
          <p:cNvSpPr>
            <a:spLocks noGrp="1"/>
          </p:cNvSpPr>
          <p:nvPr>
            <p:ph type="ctrTitle" hasCustomPrompt="1"/>
          </p:nvPr>
        </p:nvSpPr>
        <p:spPr>
          <a:xfrm>
            <a:off x="731838" y="0"/>
            <a:ext cx="9334913" cy="2387600"/>
          </a:xfrm>
        </p:spPr>
        <p:txBody>
          <a:bodyPr anchor="b"/>
          <a:lstStyle>
            <a:lvl1pPr algn="l">
              <a:defRPr sz="6000"/>
            </a:lvl1pPr>
          </a:lstStyle>
          <a:p>
            <a:r>
              <a:rPr lang="nl-NL"/>
              <a:t>Titel presentatie</a:t>
            </a:r>
            <a:endParaRPr lang="en-GB"/>
          </a:p>
        </p:txBody>
      </p:sp>
      <p:sp>
        <p:nvSpPr>
          <p:cNvPr id="3" name="Ondertitel 2">
            <a:extLst>
              <a:ext uri="{FF2B5EF4-FFF2-40B4-BE49-F238E27FC236}">
                <a16:creationId xmlns:a16="http://schemas.microsoft.com/office/drawing/2014/main" id="{4ED4A578-E98F-F240-8570-70F57D5EE1AE}"/>
              </a:ext>
            </a:extLst>
          </p:cNvPr>
          <p:cNvSpPr>
            <a:spLocks noGrp="1"/>
          </p:cNvSpPr>
          <p:nvPr>
            <p:ph type="subTitle" idx="1" hasCustomPrompt="1"/>
          </p:nvPr>
        </p:nvSpPr>
        <p:spPr>
          <a:xfrm>
            <a:off x="731838" y="2479675"/>
            <a:ext cx="9334913"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presentatie</a:t>
            </a:r>
            <a:endParaRPr lang="en-GB"/>
          </a:p>
        </p:txBody>
      </p:sp>
      <p:pic>
        <p:nvPicPr>
          <p:cNvPr id="12" name="Afbeelding 11">
            <a:extLst>
              <a:ext uri="{FF2B5EF4-FFF2-40B4-BE49-F238E27FC236}">
                <a16:creationId xmlns:a16="http://schemas.microsoft.com/office/drawing/2014/main" id="{6AC543E2-8E2A-7A46-9F0B-C2F5A312B916}"/>
              </a:ext>
            </a:extLst>
          </p:cNvPr>
          <p:cNvPicPr>
            <a:picLocks noChangeAspect="1"/>
          </p:cNvPicPr>
          <p:nvPr userDrawn="1"/>
        </p:nvPicPr>
        <p:blipFill>
          <a:blip r:embed="rId2"/>
          <a:stretch>
            <a:fillRect/>
          </a:stretch>
        </p:blipFill>
        <p:spPr>
          <a:xfrm>
            <a:off x="9088721" y="4525489"/>
            <a:ext cx="2667477" cy="2351761"/>
          </a:xfrm>
          <a:prstGeom prst="rect">
            <a:avLst/>
          </a:prstGeom>
        </p:spPr>
      </p:pic>
      <p:pic>
        <p:nvPicPr>
          <p:cNvPr id="7" name="Afbeelding 6">
            <a:extLst>
              <a:ext uri="{FF2B5EF4-FFF2-40B4-BE49-F238E27FC236}">
                <a16:creationId xmlns:a16="http://schemas.microsoft.com/office/drawing/2014/main" id="{3A0277B5-1D4B-4BAE-B803-B0377B688DA2}"/>
              </a:ext>
            </a:extLst>
          </p:cNvPr>
          <p:cNvPicPr>
            <a:picLocks noChangeAspect="1"/>
          </p:cNvPicPr>
          <p:nvPr userDrawn="1"/>
        </p:nvPicPr>
        <p:blipFill>
          <a:blip r:embed="rId3"/>
          <a:stretch>
            <a:fillRect/>
          </a:stretch>
        </p:blipFill>
        <p:spPr>
          <a:xfrm>
            <a:off x="296449" y="6176962"/>
            <a:ext cx="2283211" cy="403912"/>
          </a:xfrm>
          <a:prstGeom prst="rect">
            <a:avLst/>
          </a:prstGeom>
        </p:spPr>
      </p:pic>
    </p:spTree>
    <p:extLst>
      <p:ext uri="{BB962C8B-B14F-4D97-AF65-F5344CB8AC3E}">
        <p14:creationId xmlns:p14="http://schemas.microsoft.com/office/powerpoint/2010/main" val="11645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1570F0DC-1413-C246-993D-9442FB86927C}"/>
              </a:ext>
            </a:extLst>
          </p:cNvPr>
          <p:cNvPicPr>
            <a:picLocks noChangeAspect="1"/>
          </p:cNvPicPr>
          <p:nvPr userDrawn="1"/>
        </p:nvPicPr>
        <p:blipFill>
          <a:blip r:embed="rId3"/>
          <a:stretch>
            <a:fillRect/>
          </a:stretch>
        </p:blipFill>
        <p:spPr>
          <a:xfrm>
            <a:off x="7157103" y="-59960"/>
            <a:ext cx="5295439" cy="6966673"/>
          </a:xfrm>
          <a:prstGeom prst="rect">
            <a:avLst/>
          </a:prstGeom>
        </p:spPr>
      </p:pic>
    </p:spTree>
    <p:extLst>
      <p:ext uri="{BB962C8B-B14F-4D97-AF65-F5344CB8AC3E}">
        <p14:creationId xmlns:p14="http://schemas.microsoft.com/office/powerpoint/2010/main" val="175821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eldia">
    <p:bg>
      <p:bgPr>
        <a:pattFill prst="pct5">
          <a:fgClr>
            <a:schemeClr val="bg1"/>
          </a:fgClr>
          <a:bgClr>
            <a:srgbClr val="1BAFA5"/>
          </a:bgClr>
        </a:patt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4C7BD2-521E-EA4C-B2B3-F27D3B107977}"/>
              </a:ext>
            </a:extLst>
          </p:cNvPr>
          <p:cNvSpPr>
            <a:spLocks noGrp="1"/>
          </p:cNvSpPr>
          <p:nvPr>
            <p:ph type="title" hasCustomPrompt="1"/>
          </p:nvPr>
        </p:nvSpPr>
        <p:spPr>
          <a:xfrm>
            <a:off x="731838" y="3389653"/>
            <a:ext cx="7872412" cy="1325563"/>
          </a:xfrm>
        </p:spPr>
        <p:txBody>
          <a:bodyPr>
            <a:normAutofit/>
          </a:bodyPr>
          <a:lstStyle>
            <a:lvl1pPr>
              <a:defRPr sz="4000">
                <a:solidFill>
                  <a:schemeClr val="bg1"/>
                </a:solidFill>
              </a:defRPr>
            </a:lvl1pPr>
          </a:lstStyle>
          <a:p>
            <a:r>
              <a:rPr lang="nl-NL"/>
              <a:t>Tussenslide met achtergrondafbeelding</a:t>
            </a:r>
            <a:endParaRPr lang="en-GB"/>
          </a:p>
        </p:txBody>
      </p:sp>
      <p:sp>
        <p:nvSpPr>
          <p:cNvPr id="7" name="Tijdelijke aanduiding voor tekst 6">
            <a:extLst>
              <a:ext uri="{FF2B5EF4-FFF2-40B4-BE49-F238E27FC236}">
                <a16:creationId xmlns:a16="http://schemas.microsoft.com/office/drawing/2014/main" id="{A2CB00EC-0E7B-024A-9CC7-26C2BD04827E}"/>
              </a:ext>
            </a:extLst>
          </p:cNvPr>
          <p:cNvSpPr>
            <a:spLocks noGrp="1"/>
          </p:cNvSpPr>
          <p:nvPr>
            <p:ph type="body" sz="quarter" idx="10" hasCustomPrompt="1"/>
          </p:nvPr>
        </p:nvSpPr>
        <p:spPr>
          <a:xfrm>
            <a:off x="731838" y="4857333"/>
            <a:ext cx="7872412" cy="884238"/>
          </a:xfrm>
        </p:spPr>
        <p:txBody>
          <a:bodyPr>
            <a:noAutofit/>
          </a:bodyPr>
          <a:lstStyle>
            <a:lvl1pPr marL="0" indent="0">
              <a:buNone/>
              <a:defRPr sz="2400">
                <a:solidFill>
                  <a:schemeClr val="bg1"/>
                </a:solidFill>
              </a:defRPr>
            </a:lvl1pPr>
          </a:lstStyle>
          <a:p>
            <a:r>
              <a:rPr lang="nl-NL"/>
              <a:t>Voeg achtergrondafbeelding toe door rechts te klikken op de slide en achtergrond opmaken te selecteren</a:t>
            </a:r>
            <a:endParaRPr lang="en-GB"/>
          </a:p>
        </p:txBody>
      </p:sp>
      <p:pic>
        <p:nvPicPr>
          <p:cNvPr id="8" name="Afbeelding 7">
            <a:extLst>
              <a:ext uri="{FF2B5EF4-FFF2-40B4-BE49-F238E27FC236}">
                <a16:creationId xmlns:a16="http://schemas.microsoft.com/office/drawing/2014/main" id="{8C39E283-ED66-EA41-BF1D-78C19C3D75F5}"/>
              </a:ext>
            </a:extLst>
          </p:cNvPr>
          <p:cNvPicPr>
            <a:picLocks noChangeAspect="1"/>
          </p:cNvPicPr>
          <p:nvPr userDrawn="1"/>
        </p:nvPicPr>
        <p:blipFill>
          <a:blip r:embed="rId2"/>
          <a:stretch>
            <a:fillRect/>
          </a:stretch>
        </p:blipFill>
        <p:spPr>
          <a:xfrm>
            <a:off x="7157103" y="-59960"/>
            <a:ext cx="5295439" cy="6966673"/>
          </a:xfrm>
          <a:prstGeom prst="rect">
            <a:avLst/>
          </a:prstGeom>
        </p:spPr>
      </p:pic>
    </p:spTree>
    <p:extLst>
      <p:ext uri="{BB962C8B-B14F-4D97-AF65-F5344CB8AC3E}">
        <p14:creationId xmlns:p14="http://schemas.microsoft.com/office/powerpoint/2010/main" val="363796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p:nvPr>
        </p:nvSpPr>
        <p:spPr>
          <a:xfrm>
            <a:off x="731838" y="365126"/>
            <a:ext cx="10621962" cy="669196"/>
          </a:xfrm>
        </p:spPr>
        <p:txBody>
          <a:bodyPr anchor="b"/>
          <a:lstStyle>
            <a:lvl1pPr>
              <a:defRPr cap="all" baseline="0"/>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731838" y="1978701"/>
            <a:ext cx="10621962" cy="4198261"/>
          </a:xfrm>
        </p:spPr>
        <p:txBody>
          <a:bodyPr>
            <a:normAutofit/>
          </a:bodyPr>
          <a:lstStyle>
            <a:lvl1pPr marL="0" indent="0">
              <a:buNone/>
              <a:defRPr sz="1400"/>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1064302"/>
            <a:ext cx="10621962" cy="627062"/>
          </a:xfrm>
        </p:spPr>
        <p:txBody>
          <a:bodyPr>
            <a:normAutofit/>
          </a:bodyPr>
          <a:lstStyle>
            <a:lvl1pPr marL="0" indent="0">
              <a:buNone/>
              <a:defRPr sz="2000" b="0">
                <a:solidFill>
                  <a:srgbClr val="1BAFA5"/>
                </a:solidFill>
              </a:defRPr>
            </a:lvl1pPr>
          </a:lstStyle>
          <a:p>
            <a:r>
              <a:rPr lang="nl-NL"/>
              <a:t>Tekststijl van het model bewerken</a:t>
            </a:r>
            <a:endParaRPr lang="en-GB"/>
          </a:p>
        </p:txBody>
      </p:sp>
      <p:pic>
        <p:nvPicPr>
          <p:cNvPr id="8" name="Afbeelding 7">
            <a:extLst>
              <a:ext uri="{FF2B5EF4-FFF2-40B4-BE49-F238E27FC236}">
                <a16:creationId xmlns:a16="http://schemas.microsoft.com/office/drawing/2014/main" id="{F142AAEB-1705-4EBD-A5EE-1652F9661065}"/>
              </a:ext>
            </a:extLst>
          </p:cNvPr>
          <p:cNvPicPr>
            <a:picLocks noChangeAspect="1"/>
          </p:cNvPicPr>
          <p:nvPr userDrawn="1"/>
        </p:nvPicPr>
        <p:blipFill>
          <a:blip r:embed="rId2"/>
          <a:stretch>
            <a:fillRect/>
          </a:stretch>
        </p:blipFill>
        <p:spPr>
          <a:xfrm>
            <a:off x="296449" y="6176962"/>
            <a:ext cx="2283211" cy="403912"/>
          </a:xfrm>
          <a:prstGeom prst="rect">
            <a:avLst/>
          </a:prstGeom>
        </p:spPr>
      </p:pic>
    </p:spTree>
    <p:extLst>
      <p:ext uri="{BB962C8B-B14F-4D97-AF65-F5344CB8AC3E}">
        <p14:creationId xmlns:p14="http://schemas.microsoft.com/office/powerpoint/2010/main" val="404897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hasCustomPrompt="1"/>
          </p:nvPr>
        </p:nvSpPr>
        <p:spPr>
          <a:xfrm>
            <a:off x="731838" y="365126"/>
            <a:ext cx="10621962" cy="669196"/>
          </a:xfrm>
        </p:spPr>
        <p:txBody>
          <a:bodyPr anchor="b">
            <a:normAutofit/>
          </a:bodyPr>
          <a:lstStyle>
            <a:lvl1pPr>
              <a:defRPr sz="3000">
                <a:solidFill>
                  <a:schemeClr val="tx1"/>
                </a:solidFill>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6430780" y="1978701"/>
            <a:ext cx="4923020" cy="4002999"/>
          </a:xfrm>
        </p:spPr>
        <p:txBody>
          <a:bodyPr>
            <a:normAutofit/>
          </a:bodyPr>
          <a:lstStyle>
            <a:lvl1pPr marL="0" indent="0">
              <a:buNone/>
              <a:defRPr sz="1400">
                <a:solidFill>
                  <a:schemeClr val="tx1"/>
                </a:solidFill>
              </a:defRPr>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1064302"/>
            <a:ext cx="10621962" cy="627062"/>
          </a:xfrm>
        </p:spPr>
        <p:txBody>
          <a:bodyPr>
            <a:normAutofit/>
          </a:bodyPr>
          <a:lstStyle>
            <a:lvl1pPr marL="0" indent="0">
              <a:buNone/>
              <a:defRPr sz="2000" b="0">
                <a:solidFill>
                  <a:srgbClr val="1BAFA5"/>
                </a:solidFill>
              </a:defRPr>
            </a:lvl1pPr>
          </a:lstStyle>
          <a:p>
            <a:r>
              <a:rPr lang="nl-NL"/>
              <a:t>Tekststijl van het model bewerken</a:t>
            </a:r>
            <a:endParaRPr lang="en-GB"/>
          </a:p>
        </p:txBody>
      </p:sp>
      <p:sp>
        <p:nvSpPr>
          <p:cNvPr id="5" name="Tijdelijke aanduiding voor afbeelding 4">
            <a:extLst>
              <a:ext uri="{FF2B5EF4-FFF2-40B4-BE49-F238E27FC236}">
                <a16:creationId xmlns:a16="http://schemas.microsoft.com/office/drawing/2014/main" id="{C49A8CB9-58A5-7C49-A11F-F4FCED917A00}"/>
              </a:ext>
            </a:extLst>
          </p:cNvPr>
          <p:cNvSpPr>
            <a:spLocks noGrp="1"/>
          </p:cNvSpPr>
          <p:nvPr>
            <p:ph type="pic" sz="quarter" idx="11"/>
          </p:nvPr>
        </p:nvSpPr>
        <p:spPr>
          <a:xfrm>
            <a:off x="838200" y="1978701"/>
            <a:ext cx="5257800" cy="4002999"/>
          </a:xfrm>
          <a:pattFill prst="pct5">
            <a:fgClr>
              <a:srgbClr val="1BAFA5"/>
            </a:fgClr>
            <a:bgClr>
              <a:schemeClr val="bg1"/>
            </a:bgClr>
          </a:pattFill>
        </p:spPr>
        <p:txBody>
          <a:bodyPr anchor="ctr"/>
          <a:lstStyle>
            <a:lvl1pPr marL="0" indent="0" algn="ctr">
              <a:buNone/>
              <a:defRPr>
                <a:solidFill>
                  <a:srgbClr val="1BAFA5"/>
                </a:solidFill>
              </a:defRPr>
            </a:lvl1pPr>
          </a:lstStyle>
          <a:p>
            <a:endParaRPr lang="en-GB"/>
          </a:p>
        </p:txBody>
      </p:sp>
      <p:pic>
        <p:nvPicPr>
          <p:cNvPr id="7" name="Afbeelding 6">
            <a:extLst>
              <a:ext uri="{FF2B5EF4-FFF2-40B4-BE49-F238E27FC236}">
                <a16:creationId xmlns:a16="http://schemas.microsoft.com/office/drawing/2014/main" id="{31898A0A-C58C-4459-BAF7-B3F199F56BED}"/>
              </a:ext>
            </a:extLst>
          </p:cNvPr>
          <p:cNvPicPr>
            <a:picLocks noChangeAspect="1"/>
          </p:cNvPicPr>
          <p:nvPr userDrawn="1"/>
        </p:nvPicPr>
        <p:blipFill>
          <a:blip r:embed="rId2"/>
          <a:stretch>
            <a:fillRect/>
          </a:stretch>
        </p:blipFill>
        <p:spPr>
          <a:xfrm>
            <a:off x="296449" y="6176962"/>
            <a:ext cx="2283211" cy="403912"/>
          </a:xfrm>
          <a:prstGeom prst="rect">
            <a:avLst/>
          </a:prstGeom>
        </p:spPr>
      </p:pic>
    </p:spTree>
    <p:extLst>
      <p:ext uri="{BB962C8B-B14F-4D97-AF65-F5344CB8AC3E}">
        <p14:creationId xmlns:p14="http://schemas.microsoft.com/office/powerpoint/2010/main" val="104424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guide id="2" pos="3840">
          <p15:clr>
            <a:srgbClr val="FBAE40"/>
          </p15:clr>
        </p15:guide>
        <p15:guide id="3"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hasCustomPrompt="1"/>
          </p:nvPr>
        </p:nvSpPr>
        <p:spPr>
          <a:xfrm>
            <a:off x="731838" y="365126"/>
            <a:ext cx="10621962" cy="669196"/>
          </a:xfrm>
        </p:spPr>
        <p:txBody>
          <a:bodyPr anchor="b">
            <a:normAutofit/>
          </a:bodyPr>
          <a:lstStyle>
            <a:lvl1pPr>
              <a:defRPr sz="3000"/>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731838" y="3810028"/>
            <a:ext cx="10621962" cy="2171672"/>
          </a:xfrm>
        </p:spPr>
        <p:txBody>
          <a:bodyPr>
            <a:normAutofit/>
          </a:bodyPr>
          <a:lstStyle>
            <a:lvl1pPr marL="0" indent="0">
              <a:buNone/>
              <a:defRPr sz="1400"/>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1064302"/>
            <a:ext cx="10621962" cy="627062"/>
          </a:xfrm>
        </p:spPr>
        <p:txBody>
          <a:bodyPr>
            <a:normAutofit/>
          </a:bodyPr>
          <a:lstStyle>
            <a:lvl1pPr marL="0" indent="0">
              <a:buNone/>
              <a:defRPr sz="2000" b="0">
                <a:solidFill>
                  <a:srgbClr val="1BAFA5"/>
                </a:solidFill>
              </a:defRPr>
            </a:lvl1pPr>
          </a:lstStyle>
          <a:p>
            <a:r>
              <a:rPr lang="nl-NL"/>
              <a:t>Tekststijl van het model bewerken</a:t>
            </a:r>
            <a:endParaRPr lang="en-GB"/>
          </a:p>
        </p:txBody>
      </p:sp>
      <p:sp>
        <p:nvSpPr>
          <p:cNvPr id="5" name="Tijdelijke aanduiding voor afbeelding 4">
            <a:extLst>
              <a:ext uri="{FF2B5EF4-FFF2-40B4-BE49-F238E27FC236}">
                <a16:creationId xmlns:a16="http://schemas.microsoft.com/office/drawing/2014/main" id="{C49A8CB9-58A5-7C49-A11F-F4FCED917A00}"/>
              </a:ext>
            </a:extLst>
          </p:cNvPr>
          <p:cNvSpPr>
            <a:spLocks noGrp="1"/>
          </p:cNvSpPr>
          <p:nvPr>
            <p:ph type="pic" sz="quarter" idx="11"/>
          </p:nvPr>
        </p:nvSpPr>
        <p:spPr>
          <a:xfrm>
            <a:off x="0" y="1691363"/>
            <a:ext cx="12192000" cy="1929045"/>
          </a:xfrm>
          <a:pattFill prst="pct5">
            <a:fgClr>
              <a:srgbClr val="1BAFA5"/>
            </a:fgClr>
            <a:bgClr>
              <a:schemeClr val="bg1"/>
            </a:bgClr>
          </a:pattFill>
        </p:spPr>
        <p:txBody>
          <a:bodyPr anchor="ctr"/>
          <a:lstStyle>
            <a:lvl1pPr marL="0" indent="0" algn="ctr">
              <a:buNone/>
              <a:defRPr>
                <a:solidFill>
                  <a:srgbClr val="1BAFA5"/>
                </a:solidFill>
              </a:defRPr>
            </a:lvl1pPr>
          </a:lstStyle>
          <a:p>
            <a:endParaRPr lang="en-GB"/>
          </a:p>
        </p:txBody>
      </p:sp>
      <p:pic>
        <p:nvPicPr>
          <p:cNvPr id="8" name="Afbeelding 7">
            <a:extLst>
              <a:ext uri="{FF2B5EF4-FFF2-40B4-BE49-F238E27FC236}">
                <a16:creationId xmlns:a16="http://schemas.microsoft.com/office/drawing/2014/main" id="{9BAF1C85-8A91-428D-9DA7-DFB1B0B66E02}"/>
              </a:ext>
            </a:extLst>
          </p:cNvPr>
          <p:cNvPicPr>
            <a:picLocks noChangeAspect="1"/>
          </p:cNvPicPr>
          <p:nvPr userDrawn="1"/>
        </p:nvPicPr>
        <p:blipFill>
          <a:blip r:embed="rId2"/>
          <a:stretch>
            <a:fillRect/>
          </a:stretch>
        </p:blipFill>
        <p:spPr>
          <a:xfrm>
            <a:off x="296449" y="6176962"/>
            <a:ext cx="2283211" cy="403912"/>
          </a:xfrm>
          <a:prstGeom prst="rect">
            <a:avLst/>
          </a:prstGeom>
        </p:spPr>
      </p:pic>
    </p:spTree>
    <p:extLst>
      <p:ext uri="{BB962C8B-B14F-4D97-AF65-F5344CB8AC3E}">
        <p14:creationId xmlns:p14="http://schemas.microsoft.com/office/powerpoint/2010/main" val="65868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hasCustomPrompt="1"/>
          </p:nvPr>
        </p:nvSpPr>
        <p:spPr>
          <a:xfrm>
            <a:off x="731838" y="1600002"/>
            <a:ext cx="4802529" cy="669196"/>
          </a:xfrm>
        </p:spPr>
        <p:txBody>
          <a:bodyPr anchor="b">
            <a:normAutofit/>
          </a:bodyPr>
          <a:lstStyle>
            <a:lvl1pPr>
              <a:defRPr sz="3000"/>
            </a:lvl1pPr>
          </a:lstStyle>
          <a:p>
            <a:r>
              <a:rPr lang="nl-NL"/>
              <a:t>KLIK OM STIJL </a:t>
            </a:r>
            <a:br>
              <a:rPr lang="nl-NL"/>
            </a:br>
            <a:r>
              <a:rPr lang="nl-NL"/>
              <a:t>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731838" y="3429000"/>
            <a:ext cx="4802529" cy="2525439"/>
          </a:xfrm>
        </p:spPr>
        <p:txBody>
          <a:bodyPr>
            <a:normAutofit/>
          </a:bodyPr>
          <a:lstStyle>
            <a:lvl1pPr marL="0" indent="0">
              <a:buNone/>
              <a:defRPr sz="1400"/>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2299178"/>
            <a:ext cx="4802529" cy="627062"/>
          </a:xfrm>
        </p:spPr>
        <p:txBody>
          <a:bodyPr>
            <a:normAutofit/>
          </a:bodyPr>
          <a:lstStyle>
            <a:lvl1pPr marL="0" indent="0">
              <a:buNone/>
              <a:defRPr sz="2000" b="0">
                <a:solidFill>
                  <a:srgbClr val="1BAFA5"/>
                </a:solidFill>
              </a:defRPr>
            </a:lvl1pPr>
          </a:lstStyle>
          <a:p>
            <a:r>
              <a:rPr lang="nl-NL"/>
              <a:t>Tekststijl van het model bewerken</a:t>
            </a:r>
            <a:endParaRPr lang="en-GB"/>
          </a:p>
        </p:txBody>
      </p:sp>
      <p:sp>
        <p:nvSpPr>
          <p:cNvPr id="5" name="Tijdelijke aanduiding voor afbeelding 4">
            <a:extLst>
              <a:ext uri="{FF2B5EF4-FFF2-40B4-BE49-F238E27FC236}">
                <a16:creationId xmlns:a16="http://schemas.microsoft.com/office/drawing/2014/main" id="{C49A8CB9-58A5-7C49-A11F-F4FCED917A00}"/>
              </a:ext>
            </a:extLst>
          </p:cNvPr>
          <p:cNvSpPr>
            <a:spLocks noGrp="1"/>
          </p:cNvSpPr>
          <p:nvPr>
            <p:ph type="pic" sz="quarter" idx="11"/>
          </p:nvPr>
        </p:nvSpPr>
        <p:spPr>
          <a:xfrm>
            <a:off x="5900474" y="884729"/>
            <a:ext cx="2663824" cy="2476981"/>
          </a:xfrm>
          <a:pattFill prst="pct5">
            <a:fgClr>
              <a:srgbClr val="1BAFA5"/>
            </a:fgClr>
            <a:bgClr>
              <a:schemeClr val="bg1"/>
            </a:bgClr>
          </a:pattFill>
          <a:ln>
            <a:solidFill>
              <a:srgbClr val="1BAFA5"/>
            </a:solidFill>
          </a:ln>
        </p:spPr>
        <p:txBody>
          <a:bodyPr anchor="ctr"/>
          <a:lstStyle>
            <a:lvl1pPr marL="0" indent="0" algn="ctr">
              <a:buNone/>
              <a:defRPr>
                <a:solidFill>
                  <a:srgbClr val="1BAFA5"/>
                </a:solidFill>
              </a:defRPr>
            </a:lvl1pPr>
          </a:lstStyle>
          <a:p>
            <a:endParaRPr lang="en-GB"/>
          </a:p>
        </p:txBody>
      </p:sp>
      <p:sp>
        <p:nvSpPr>
          <p:cNvPr id="10" name="Tijdelijke aanduiding voor afbeelding 4">
            <a:extLst>
              <a:ext uri="{FF2B5EF4-FFF2-40B4-BE49-F238E27FC236}">
                <a16:creationId xmlns:a16="http://schemas.microsoft.com/office/drawing/2014/main" id="{6D13A717-EA2B-9B45-8445-8D9316418D4C}"/>
              </a:ext>
            </a:extLst>
          </p:cNvPr>
          <p:cNvSpPr>
            <a:spLocks noGrp="1"/>
          </p:cNvSpPr>
          <p:nvPr>
            <p:ph type="pic" sz="quarter" idx="13"/>
          </p:nvPr>
        </p:nvSpPr>
        <p:spPr>
          <a:xfrm>
            <a:off x="8689975" y="884729"/>
            <a:ext cx="2663824" cy="2476981"/>
          </a:xfrm>
          <a:pattFill prst="pct5">
            <a:fgClr>
              <a:srgbClr val="1BAFA5"/>
            </a:fgClr>
            <a:bgClr>
              <a:schemeClr val="bg1"/>
            </a:bgClr>
          </a:pattFill>
          <a:ln>
            <a:solidFill>
              <a:srgbClr val="1BAFA5"/>
            </a:solidFill>
          </a:ln>
        </p:spPr>
        <p:txBody>
          <a:bodyPr anchor="ctr"/>
          <a:lstStyle>
            <a:lvl1pPr marL="0" indent="0" algn="ctr">
              <a:buNone/>
              <a:defRPr>
                <a:solidFill>
                  <a:srgbClr val="1BAFA5"/>
                </a:solidFill>
              </a:defRPr>
            </a:lvl1pPr>
          </a:lstStyle>
          <a:p>
            <a:endParaRPr lang="en-GB"/>
          </a:p>
        </p:txBody>
      </p:sp>
      <p:sp>
        <p:nvSpPr>
          <p:cNvPr id="17" name="Tijdelijke aanduiding voor afbeelding 4">
            <a:extLst>
              <a:ext uri="{FF2B5EF4-FFF2-40B4-BE49-F238E27FC236}">
                <a16:creationId xmlns:a16="http://schemas.microsoft.com/office/drawing/2014/main" id="{7D7C4802-CD9A-BB4A-AC31-690A565CAD22}"/>
              </a:ext>
            </a:extLst>
          </p:cNvPr>
          <p:cNvSpPr>
            <a:spLocks noGrp="1"/>
          </p:cNvSpPr>
          <p:nvPr>
            <p:ph type="pic" sz="quarter" idx="14"/>
          </p:nvPr>
        </p:nvSpPr>
        <p:spPr>
          <a:xfrm>
            <a:off x="5900474" y="3477458"/>
            <a:ext cx="2663824" cy="2476981"/>
          </a:xfrm>
          <a:pattFill prst="pct5">
            <a:fgClr>
              <a:srgbClr val="1BAFA5"/>
            </a:fgClr>
            <a:bgClr>
              <a:schemeClr val="bg1"/>
            </a:bgClr>
          </a:pattFill>
          <a:ln>
            <a:solidFill>
              <a:srgbClr val="1BAFA5"/>
            </a:solidFill>
          </a:ln>
        </p:spPr>
        <p:txBody>
          <a:bodyPr anchor="ctr"/>
          <a:lstStyle>
            <a:lvl1pPr marL="0" indent="0" algn="ctr">
              <a:buNone/>
              <a:defRPr>
                <a:solidFill>
                  <a:srgbClr val="1BAFA5"/>
                </a:solidFill>
              </a:defRPr>
            </a:lvl1pPr>
          </a:lstStyle>
          <a:p>
            <a:endParaRPr lang="en-GB"/>
          </a:p>
        </p:txBody>
      </p:sp>
      <p:sp>
        <p:nvSpPr>
          <p:cNvPr id="18" name="Tijdelijke aanduiding voor afbeelding 4">
            <a:extLst>
              <a:ext uri="{FF2B5EF4-FFF2-40B4-BE49-F238E27FC236}">
                <a16:creationId xmlns:a16="http://schemas.microsoft.com/office/drawing/2014/main" id="{FEA4D1FA-0BCD-4545-996E-BE35B6174F86}"/>
              </a:ext>
            </a:extLst>
          </p:cNvPr>
          <p:cNvSpPr>
            <a:spLocks noGrp="1"/>
          </p:cNvSpPr>
          <p:nvPr>
            <p:ph type="pic" sz="quarter" idx="15"/>
          </p:nvPr>
        </p:nvSpPr>
        <p:spPr>
          <a:xfrm>
            <a:off x="8689975" y="3477458"/>
            <a:ext cx="2663824" cy="2476981"/>
          </a:xfrm>
          <a:pattFill prst="pct5">
            <a:fgClr>
              <a:srgbClr val="1BAFA5"/>
            </a:fgClr>
            <a:bgClr>
              <a:schemeClr val="bg1"/>
            </a:bgClr>
          </a:pattFill>
          <a:ln>
            <a:solidFill>
              <a:srgbClr val="1BAFA5"/>
            </a:solidFill>
          </a:ln>
        </p:spPr>
        <p:txBody>
          <a:bodyPr anchor="ctr"/>
          <a:lstStyle>
            <a:lvl1pPr marL="0" indent="0" algn="ctr">
              <a:buNone/>
              <a:defRPr>
                <a:solidFill>
                  <a:srgbClr val="1BAFA5"/>
                </a:solidFill>
              </a:defRPr>
            </a:lvl1pPr>
          </a:lstStyle>
          <a:p>
            <a:endParaRPr lang="en-GB"/>
          </a:p>
        </p:txBody>
      </p:sp>
      <p:pic>
        <p:nvPicPr>
          <p:cNvPr id="11" name="Afbeelding 10">
            <a:extLst>
              <a:ext uri="{FF2B5EF4-FFF2-40B4-BE49-F238E27FC236}">
                <a16:creationId xmlns:a16="http://schemas.microsoft.com/office/drawing/2014/main" id="{222EFFD2-A58F-430E-9AA3-22DC3D647006}"/>
              </a:ext>
            </a:extLst>
          </p:cNvPr>
          <p:cNvPicPr>
            <a:picLocks noChangeAspect="1"/>
          </p:cNvPicPr>
          <p:nvPr userDrawn="1"/>
        </p:nvPicPr>
        <p:blipFill>
          <a:blip r:embed="rId2"/>
          <a:stretch>
            <a:fillRect/>
          </a:stretch>
        </p:blipFill>
        <p:spPr>
          <a:xfrm>
            <a:off x="296449" y="6176962"/>
            <a:ext cx="2283211" cy="403912"/>
          </a:xfrm>
          <a:prstGeom prst="rect">
            <a:avLst/>
          </a:prstGeom>
        </p:spPr>
      </p:pic>
    </p:spTree>
    <p:extLst>
      <p:ext uri="{BB962C8B-B14F-4D97-AF65-F5344CB8AC3E}">
        <p14:creationId xmlns:p14="http://schemas.microsoft.com/office/powerpoint/2010/main" val="402096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guide id="2" pos="213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el en object">
    <p:bg>
      <p:bgPr>
        <a:solidFill>
          <a:srgbClr val="1BAFA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p:nvPr>
        </p:nvSpPr>
        <p:spPr>
          <a:xfrm>
            <a:off x="731838" y="365126"/>
            <a:ext cx="10621962" cy="669196"/>
          </a:xfrm>
        </p:spPr>
        <p:txBody>
          <a:bodyPr anchor="b"/>
          <a:lstStyle>
            <a:lvl1pPr>
              <a:defRPr cap="all" baseline="0">
                <a:solidFill>
                  <a:schemeClr val="bg1"/>
                </a:solidFill>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731838" y="1978701"/>
            <a:ext cx="10621962" cy="4198261"/>
          </a:xfrm>
        </p:spPr>
        <p:txBody>
          <a:bodyPr>
            <a:normAutofit/>
          </a:bodyPr>
          <a:lstStyle>
            <a:lvl1pPr marL="0" indent="0">
              <a:buNone/>
              <a:defRPr sz="1400">
                <a:solidFill>
                  <a:schemeClr val="bg1"/>
                </a:solidFill>
              </a:defRPr>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1064302"/>
            <a:ext cx="10621962" cy="627062"/>
          </a:xfrm>
        </p:spPr>
        <p:txBody>
          <a:bodyPr>
            <a:normAutofit/>
          </a:bodyPr>
          <a:lstStyle>
            <a:lvl1pPr marL="0" indent="0">
              <a:buNone/>
              <a:defRPr sz="2000" b="0">
                <a:solidFill>
                  <a:schemeClr val="bg1"/>
                </a:solidFill>
              </a:defRPr>
            </a:lvl1pPr>
          </a:lstStyle>
          <a:p>
            <a:r>
              <a:rPr lang="nl-NL"/>
              <a:t>Tekststijl van het model bewerken</a:t>
            </a:r>
            <a:endParaRPr lang="en-GB"/>
          </a:p>
        </p:txBody>
      </p:sp>
      <p:pic>
        <p:nvPicPr>
          <p:cNvPr id="6" name="Afbeelding 5">
            <a:extLst>
              <a:ext uri="{FF2B5EF4-FFF2-40B4-BE49-F238E27FC236}">
                <a16:creationId xmlns:a16="http://schemas.microsoft.com/office/drawing/2014/main" id="{29D60262-82FC-44DA-BEBA-12CF77787DDD}"/>
              </a:ext>
            </a:extLst>
          </p:cNvPr>
          <p:cNvPicPr>
            <a:picLocks noChangeAspect="1"/>
          </p:cNvPicPr>
          <p:nvPr userDrawn="1"/>
        </p:nvPicPr>
        <p:blipFill>
          <a:blip r:embed="rId2"/>
          <a:srcRect/>
          <a:stretch/>
        </p:blipFill>
        <p:spPr>
          <a:xfrm>
            <a:off x="296449" y="6176868"/>
            <a:ext cx="2283211" cy="403911"/>
          </a:xfrm>
          <a:prstGeom prst="rect">
            <a:avLst/>
          </a:prstGeom>
        </p:spPr>
      </p:pic>
    </p:spTree>
    <p:extLst>
      <p:ext uri="{BB962C8B-B14F-4D97-AF65-F5344CB8AC3E}">
        <p14:creationId xmlns:p14="http://schemas.microsoft.com/office/powerpoint/2010/main" val="981734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el en object">
    <p:bg>
      <p:bgPr>
        <a:solidFill>
          <a:srgbClr val="1BAFA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hasCustomPrompt="1"/>
          </p:nvPr>
        </p:nvSpPr>
        <p:spPr>
          <a:xfrm>
            <a:off x="731838" y="365126"/>
            <a:ext cx="10621962" cy="669196"/>
          </a:xfrm>
        </p:spPr>
        <p:txBody>
          <a:bodyPr anchor="b">
            <a:normAutofit/>
          </a:bodyPr>
          <a:lstStyle>
            <a:lvl1pPr>
              <a:defRPr sz="3000">
                <a:solidFill>
                  <a:schemeClr val="bg1"/>
                </a:solidFill>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6430780" y="1978701"/>
            <a:ext cx="4923020" cy="4002999"/>
          </a:xfrm>
        </p:spPr>
        <p:txBody>
          <a:bodyPr>
            <a:normAutofit/>
          </a:bodyPr>
          <a:lstStyle>
            <a:lvl1pPr marL="0" indent="0">
              <a:buNone/>
              <a:defRPr sz="1400">
                <a:solidFill>
                  <a:schemeClr val="bg1"/>
                </a:solidFill>
              </a:defRPr>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1064302"/>
            <a:ext cx="10621962" cy="627062"/>
          </a:xfrm>
        </p:spPr>
        <p:txBody>
          <a:bodyPr>
            <a:normAutofit/>
          </a:bodyPr>
          <a:lstStyle>
            <a:lvl1pPr marL="0" indent="0">
              <a:buNone/>
              <a:defRPr sz="2000" b="0">
                <a:solidFill>
                  <a:schemeClr val="bg1"/>
                </a:solidFill>
              </a:defRPr>
            </a:lvl1pPr>
          </a:lstStyle>
          <a:p>
            <a:r>
              <a:rPr lang="nl-NL"/>
              <a:t>Tekststijl van het model bewerken</a:t>
            </a:r>
            <a:endParaRPr lang="en-GB"/>
          </a:p>
        </p:txBody>
      </p:sp>
      <p:sp>
        <p:nvSpPr>
          <p:cNvPr id="5" name="Tijdelijke aanduiding voor afbeelding 4">
            <a:extLst>
              <a:ext uri="{FF2B5EF4-FFF2-40B4-BE49-F238E27FC236}">
                <a16:creationId xmlns:a16="http://schemas.microsoft.com/office/drawing/2014/main" id="{C49A8CB9-58A5-7C49-A11F-F4FCED917A00}"/>
              </a:ext>
            </a:extLst>
          </p:cNvPr>
          <p:cNvSpPr>
            <a:spLocks noGrp="1"/>
          </p:cNvSpPr>
          <p:nvPr>
            <p:ph type="pic" sz="quarter" idx="11"/>
          </p:nvPr>
        </p:nvSpPr>
        <p:spPr>
          <a:xfrm>
            <a:off x="838200" y="1978701"/>
            <a:ext cx="5257800" cy="4002999"/>
          </a:xfrm>
          <a:pattFill prst="pct5">
            <a:fgClr>
              <a:srgbClr val="1BAFA5"/>
            </a:fgClr>
            <a:bgClr>
              <a:schemeClr val="bg1"/>
            </a:bgClr>
          </a:pattFill>
        </p:spPr>
        <p:txBody>
          <a:bodyPr anchor="ctr"/>
          <a:lstStyle>
            <a:lvl1pPr marL="0" indent="0" algn="ctr">
              <a:buNone/>
              <a:defRPr>
                <a:solidFill>
                  <a:srgbClr val="1BAFA5"/>
                </a:solidFill>
              </a:defRPr>
            </a:lvl1pPr>
          </a:lstStyle>
          <a:p>
            <a:endParaRPr lang="en-GB"/>
          </a:p>
        </p:txBody>
      </p:sp>
      <p:pic>
        <p:nvPicPr>
          <p:cNvPr id="8" name="Afbeelding 7">
            <a:extLst>
              <a:ext uri="{FF2B5EF4-FFF2-40B4-BE49-F238E27FC236}">
                <a16:creationId xmlns:a16="http://schemas.microsoft.com/office/drawing/2014/main" id="{4D554FFE-1359-43B7-9602-967101CAC719}"/>
              </a:ext>
            </a:extLst>
          </p:cNvPr>
          <p:cNvPicPr>
            <a:picLocks noChangeAspect="1"/>
          </p:cNvPicPr>
          <p:nvPr userDrawn="1"/>
        </p:nvPicPr>
        <p:blipFill>
          <a:blip r:embed="rId2"/>
          <a:srcRect/>
          <a:stretch/>
        </p:blipFill>
        <p:spPr>
          <a:xfrm>
            <a:off x="296449" y="6176868"/>
            <a:ext cx="2283211" cy="403911"/>
          </a:xfrm>
          <a:prstGeom prst="rect">
            <a:avLst/>
          </a:prstGeom>
        </p:spPr>
      </p:pic>
    </p:spTree>
    <p:extLst>
      <p:ext uri="{BB962C8B-B14F-4D97-AF65-F5344CB8AC3E}">
        <p14:creationId xmlns:p14="http://schemas.microsoft.com/office/powerpoint/2010/main" val="294789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guide id="2" pos="3840">
          <p15:clr>
            <a:srgbClr val="FBAE40"/>
          </p15:clr>
        </p15:guide>
        <p15:guide id="3"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el en object">
    <p:bg>
      <p:bgPr>
        <a:solidFill>
          <a:srgbClr val="1BAFA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hasCustomPrompt="1"/>
          </p:nvPr>
        </p:nvSpPr>
        <p:spPr>
          <a:xfrm>
            <a:off x="731838" y="365126"/>
            <a:ext cx="10621962" cy="669196"/>
          </a:xfrm>
        </p:spPr>
        <p:txBody>
          <a:bodyPr anchor="b">
            <a:normAutofit/>
          </a:bodyPr>
          <a:lstStyle>
            <a:lvl1pPr>
              <a:defRPr sz="3000">
                <a:solidFill>
                  <a:schemeClr val="bg1"/>
                </a:solidFill>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838200" y="3810028"/>
            <a:ext cx="10515600" cy="2171672"/>
          </a:xfrm>
        </p:spPr>
        <p:txBody>
          <a:bodyPr>
            <a:normAutofit/>
          </a:bodyPr>
          <a:lstStyle>
            <a:lvl1pPr marL="0" indent="0">
              <a:buNone/>
              <a:defRPr sz="1400">
                <a:solidFill>
                  <a:schemeClr val="bg1"/>
                </a:solidFill>
              </a:defRPr>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1064302"/>
            <a:ext cx="10621962" cy="627062"/>
          </a:xfrm>
        </p:spPr>
        <p:txBody>
          <a:bodyPr>
            <a:normAutofit/>
          </a:bodyPr>
          <a:lstStyle>
            <a:lvl1pPr marL="0" indent="0">
              <a:buNone/>
              <a:defRPr sz="2000" b="0">
                <a:solidFill>
                  <a:schemeClr val="bg1"/>
                </a:solidFill>
              </a:defRPr>
            </a:lvl1pPr>
          </a:lstStyle>
          <a:p>
            <a:r>
              <a:rPr lang="nl-NL"/>
              <a:t>Tekststijl van het model bewerken</a:t>
            </a:r>
            <a:endParaRPr lang="en-GB"/>
          </a:p>
        </p:txBody>
      </p:sp>
      <p:sp>
        <p:nvSpPr>
          <p:cNvPr id="5" name="Tijdelijke aanduiding voor afbeelding 4">
            <a:extLst>
              <a:ext uri="{FF2B5EF4-FFF2-40B4-BE49-F238E27FC236}">
                <a16:creationId xmlns:a16="http://schemas.microsoft.com/office/drawing/2014/main" id="{C49A8CB9-58A5-7C49-A11F-F4FCED917A00}"/>
              </a:ext>
            </a:extLst>
          </p:cNvPr>
          <p:cNvSpPr>
            <a:spLocks noGrp="1"/>
          </p:cNvSpPr>
          <p:nvPr>
            <p:ph type="pic" sz="quarter" idx="11"/>
          </p:nvPr>
        </p:nvSpPr>
        <p:spPr>
          <a:xfrm>
            <a:off x="838200" y="1691363"/>
            <a:ext cx="10515600" cy="1929045"/>
          </a:xfrm>
          <a:pattFill prst="pct5">
            <a:fgClr>
              <a:srgbClr val="1BAFA5"/>
            </a:fgClr>
            <a:bgClr>
              <a:schemeClr val="bg1"/>
            </a:bgClr>
          </a:pattFill>
        </p:spPr>
        <p:txBody>
          <a:bodyPr anchor="ctr"/>
          <a:lstStyle>
            <a:lvl1pPr marL="0" indent="0" algn="ctr">
              <a:buNone/>
              <a:defRPr>
                <a:solidFill>
                  <a:srgbClr val="1BAFA5"/>
                </a:solidFill>
              </a:defRPr>
            </a:lvl1pPr>
          </a:lstStyle>
          <a:p>
            <a:endParaRPr lang="en-GB"/>
          </a:p>
        </p:txBody>
      </p:sp>
      <p:pic>
        <p:nvPicPr>
          <p:cNvPr id="8" name="Afbeelding 7">
            <a:extLst>
              <a:ext uri="{FF2B5EF4-FFF2-40B4-BE49-F238E27FC236}">
                <a16:creationId xmlns:a16="http://schemas.microsoft.com/office/drawing/2014/main" id="{753C2311-9A75-4F14-9510-4B31ECD98009}"/>
              </a:ext>
            </a:extLst>
          </p:cNvPr>
          <p:cNvPicPr>
            <a:picLocks noChangeAspect="1"/>
          </p:cNvPicPr>
          <p:nvPr userDrawn="1"/>
        </p:nvPicPr>
        <p:blipFill>
          <a:blip r:embed="rId2"/>
          <a:srcRect/>
          <a:stretch/>
        </p:blipFill>
        <p:spPr>
          <a:xfrm>
            <a:off x="296449" y="6176868"/>
            <a:ext cx="2283211" cy="403911"/>
          </a:xfrm>
          <a:prstGeom prst="rect">
            <a:avLst/>
          </a:prstGeom>
        </p:spPr>
      </p:pic>
    </p:spTree>
    <p:extLst>
      <p:ext uri="{BB962C8B-B14F-4D97-AF65-F5344CB8AC3E}">
        <p14:creationId xmlns:p14="http://schemas.microsoft.com/office/powerpoint/2010/main" val="371177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el en object">
    <p:bg>
      <p:bgPr>
        <a:solidFill>
          <a:srgbClr val="1BAFA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hasCustomPrompt="1"/>
          </p:nvPr>
        </p:nvSpPr>
        <p:spPr>
          <a:xfrm>
            <a:off x="731838" y="2456529"/>
            <a:ext cx="4802529" cy="669196"/>
          </a:xfrm>
        </p:spPr>
        <p:txBody>
          <a:bodyPr anchor="b">
            <a:normAutofit/>
          </a:bodyPr>
          <a:lstStyle>
            <a:lvl1pPr>
              <a:defRPr sz="3000">
                <a:solidFill>
                  <a:schemeClr val="bg1"/>
                </a:solidFill>
              </a:defRPr>
            </a:lvl1pPr>
          </a:lstStyle>
          <a:p>
            <a:r>
              <a:rPr lang="nl-NL"/>
              <a:t>KLIK OM STIJL </a:t>
            </a:r>
            <a:br>
              <a:rPr lang="nl-NL"/>
            </a:br>
            <a:r>
              <a:rPr lang="nl-NL"/>
              <a:t>TE BEWERKEN</a:t>
            </a:r>
            <a:endParaRPr lang="en-GB"/>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731838" y="3782767"/>
            <a:ext cx="4027025" cy="2171672"/>
          </a:xfrm>
        </p:spPr>
        <p:txBody>
          <a:bodyPr>
            <a:normAutofit/>
          </a:bodyPr>
          <a:lstStyle>
            <a:lvl1pPr marL="0" indent="0">
              <a:buNone/>
              <a:defRPr sz="1400">
                <a:solidFill>
                  <a:schemeClr val="bg1"/>
                </a:solidFill>
              </a:defRPr>
            </a:lvl1pPr>
          </a:lstStyle>
          <a:p>
            <a:r>
              <a:rPr lang="nl-NL"/>
              <a:t>Tekststijl van het model bewerken
Tweede niveau
Derde niveau
Vierde niveau
Vijfde niveau</a:t>
            </a:r>
            <a:endParaRPr lang="en-GB"/>
          </a:p>
        </p:txBody>
      </p:sp>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3155705"/>
            <a:ext cx="4802529" cy="627062"/>
          </a:xfrm>
        </p:spPr>
        <p:txBody>
          <a:bodyPr>
            <a:normAutofit/>
          </a:bodyPr>
          <a:lstStyle>
            <a:lvl1pPr marL="0" indent="0">
              <a:buNone/>
              <a:defRPr sz="2000" b="0">
                <a:solidFill>
                  <a:schemeClr val="bg1"/>
                </a:solidFill>
              </a:defRPr>
            </a:lvl1pPr>
          </a:lstStyle>
          <a:p>
            <a:r>
              <a:rPr lang="nl-NL"/>
              <a:t>Tekststijl van het model bewerken</a:t>
            </a:r>
            <a:endParaRPr lang="en-GB"/>
          </a:p>
        </p:txBody>
      </p:sp>
      <p:sp>
        <p:nvSpPr>
          <p:cNvPr id="5" name="Tijdelijke aanduiding voor afbeelding 4">
            <a:extLst>
              <a:ext uri="{FF2B5EF4-FFF2-40B4-BE49-F238E27FC236}">
                <a16:creationId xmlns:a16="http://schemas.microsoft.com/office/drawing/2014/main" id="{C49A8CB9-58A5-7C49-A11F-F4FCED917A00}"/>
              </a:ext>
            </a:extLst>
          </p:cNvPr>
          <p:cNvSpPr>
            <a:spLocks noGrp="1"/>
          </p:cNvSpPr>
          <p:nvPr>
            <p:ph type="pic" sz="quarter" idx="11"/>
          </p:nvPr>
        </p:nvSpPr>
        <p:spPr>
          <a:xfrm>
            <a:off x="5900474" y="775505"/>
            <a:ext cx="2663824" cy="2653496"/>
          </a:xfrm>
          <a:pattFill prst="pct5">
            <a:fgClr>
              <a:srgbClr val="1BAFA5"/>
            </a:fgClr>
            <a:bgClr>
              <a:schemeClr val="bg1"/>
            </a:bgClr>
          </a:pattFill>
          <a:ln>
            <a:solidFill>
              <a:schemeClr val="bg1"/>
            </a:solidFill>
          </a:ln>
        </p:spPr>
        <p:txBody>
          <a:bodyPr anchor="ctr"/>
          <a:lstStyle>
            <a:lvl1pPr marL="0" indent="0" algn="ctr">
              <a:buNone/>
              <a:defRPr>
                <a:solidFill>
                  <a:srgbClr val="1BAFA5"/>
                </a:solidFill>
              </a:defRPr>
            </a:lvl1pPr>
          </a:lstStyle>
          <a:p>
            <a:endParaRPr lang="en-GB"/>
          </a:p>
        </p:txBody>
      </p:sp>
      <p:sp>
        <p:nvSpPr>
          <p:cNvPr id="10" name="Tijdelijke aanduiding voor afbeelding 4">
            <a:extLst>
              <a:ext uri="{FF2B5EF4-FFF2-40B4-BE49-F238E27FC236}">
                <a16:creationId xmlns:a16="http://schemas.microsoft.com/office/drawing/2014/main" id="{6D13A717-EA2B-9B45-8445-8D9316418D4C}"/>
              </a:ext>
            </a:extLst>
          </p:cNvPr>
          <p:cNvSpPr>
            <a:spLocks noGrp="1"/>
          </p:cNvSpPr>
          <p:nvPr>
            <p:ph type="pic" sz="quarter" idx="13"/>
          </p:nvPr>
        </p:nvSpPr>
        <p:spPr>
          <a:xfrm>
            <a:off x="8689975" y="775505"/>
            <a:ext cx="2663824" cy="2653496"/>
          </a:xfrm>
          <a:pattFill prst="pct5">
            <a:fgClr>
              <a:srgbClr val="1BAFA5"/>
            </a:fgClr>
            <a:bgClr>
              <a:schemeClr val="bg1"/>
            </a:bgClr>
          </a:pattFill>
          <a:ln>
            <a:solidFill>
              <a:schemeClr val="bg1"/>
            </a:solidFill>
          </a:ln>
        </p:spPr>
        <p:txBody>
          <a:bodyPr anchor="ctr"/>
          <a:lstStyle>
            <a:lvl1pPr marL="0" indent="0" algn="ctr">
              <a:buNone/>
              <a:defRPr>
                <a:solidFill>
                  <a:srgbClr val="1BAFA5"/>
                </a:solidFill>
              </a:defRPr>
            </a:lvl1pPr>
          </a:lstStyle>
          <a:p>
            <a:endParaRPr lang="en-GB"/>
          </a:p>
        </p:txBody>
      </p:sp>
      <p:sp>
        <p:nvSpPr>
          <p:cNvPr id="13" name="Tijdelijke aanduiding voor afbeelding 4">
            <a:extLst>
              <a:ext uri="{FF2B5EF4-FFF2-40B4-BE49-F238E27FC236}">
                <a16:creationId xmlns:a16="http://schemas.microsoft.com/office/drawing/2014/main" id="{858B4FB4-45A4-814C-B67B-F67D308F8992}"/>
              </a:ext>
            </a:extLst>
          </p:cNvPr>
          <p:cNvSpPr>
            <a:spLocks noGrp="1"/>
          </p:cNvSpPr>
          <p:nvPr>
            <p:ph type="pic" sz="quarter" idx="14"/>
          </p:nvPr>
        </p:nvSpPr>
        <p:spPr>
          <a:xfrm>
            <a:off x="5900474" y="3541855"/>
            <a:ext cx="2663824" cy="2653496"/>
          </a:xfrm>
          <a:pattFill prst="pct5">
            <a:fgClr>
              <a:srgbClr val="1BAFA5"/>
            </a:fgClr>
            <a:bgClr>
              <a:schemeClr val="bg1"/>
            </a:bgClr>
          </a:pattFill>
          <a:ln>
            <a:solidFill>
              <a:schemeClr val="bg1"/>
            </a:solidFill>
          </a:ln>
        </p:spPr>
        <p:txBody>
          <a:bodyPr anchor="ctr"/>
          <a:lstStyle>
            <a:lvl1pPr marL="0" indent="0" algn="ctr">
              <a:buNone/>
              <a:defRPr>
                <a:solidFill>
                  <a:srgbClr val="1BAFA5"/>
                </a:solidFill>
              </a:defRPr>
            </a:lvl1pPr>
          </a:lstStyle>
          <a:p>
            <a:endParaRPr lang="en-GB"/>
          </a:p>
        </p:txBody>
      </p:sp>
      <p:sp>
        <p:nvSpPr>
          <p:cNvPr id="14" name="Tijdelijke aanduiding voor afbeelding 4">
            <a:extLst>
              <a:ext uri="{FF2B5EF4-FFF2-40B4-BE49-F238E27FC236}">
                <a16:creationId xmlns:a16="http://schemas.microsoft.com/office/drawing/2014/main" id="{09FC8DF2-0571-C740-A94A-6BAFB0BDB93A}"/>
              </a:ext>
            </a:extLst>
          </p:cNvPr>
          <p:cNvSpPr>
            <a:spLocks noGrp="1"/>
          </p:cNvSpPr>
          <p:nvPr>
            <p:ph type="pic" sz="quarter" idx="15"/>
          </p:nvPr>
        </p:nvSpPr>
        <p:spPr>
          <a:xfrm>
            <a:off x="8689975" y="3541855"/>
            <a:ext cx="2663824" cy="2653496"/>
          </a:xfrm>
          <a:pattFill prst="pct5">
            <a:fgClr>
              <a:srgbClr val="1BAFA5"/>
            </a:fgClr>
            <a:bgClr>
              <a:schemeClr val="bg1"/>
            </a:bgClr>
          </a:pattFill>
          <a:ln>
            <a:solidFill>
              <a:schemeClr val="bg1"/>
            </a:solidFill>
          </a:ln>
        </p:spPr>
        <p:txBody>
          <a:bodyPr anchor="ctr"/>
          <a:lstStyle>
            <a:lvl1pPr marL="0" indent="0" algn="ctr">
              <a:buNone/>
              <a:defRPr>
                <a:solidFill>
                  <a:srgbClr val="1BAFA5"/>
                </a:solidFill>
              </a:defRPr>
            </a:lvl1pPr>
          </a:lstStyle>
          <a:p>
            <a:endParaRPr lang="en-GB"/>
          </a:p>
        </p:txBody>
      </p:sp>
      <p:pic>
        <p:nvPicPr>
          <p:cNvPr id="11" name="Afbeelding 10">
            <a:extLst>
              <a:ext uri="{FF2B5EF4-FFF2-40B4-BE49-F238E27FC236}">
                <a16:creationId xmlns:a16="http://schemas.microsoft.com/office/drawing/2014/main" id="{868B07B0-DC38-462B-BF3B-CFD4CB2A14A4}"/>
              </a:ext>
            </a:extLst>
          </p:cNvPr>
          <p:cNvPicPr>
            <a:picLocks noChangeAspect="1"/>
          </p:cNvPicPr>
          <p:nvPr userDrawn="1"/>
        </p:nvPicPr>
        <p:blipFill>
          <a:blip r:embed="rId2"/>
          <a:srcRect/>
          <a:stretch/>
        </p:blipFill>
        <p:spPr>
          <a:xfrm>
            <a:off x="296449" y="6176868"/>
            <a:ext cx="2283211" cy="403911"/>
          </a:xfrm>
          <a:prstGeom prst="rect">
            <a:avLst/>
          </a:prstGeom>
        </p:spPr>
      </p:pic>
    </p:spTree>
    <p:extLst>
      <p:ext uri="{BB962C8B-B14F-4D97-AF65-F5344CB8AC3E}">
        <p14:creationId xmlns:p14="http://schemas.microsoft.com/office/powerpoint/2010/main" val="3378344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guide id="2" pos="21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eldia">
    <p:bg>
      <p:bgPr>
        <a:solidFill>
          <a:srgbClr val="1BAFA5"/>
        </a:solidFill>
        <a:effectLst/>
      </p:bgPr>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C39E283-ED66-EA41-BF1D-78C19C3D75F5}"/>
              </a:ext>
            </a:extLst>
          </p:cNvPr>
          <p:cNvPicPr>
            <a:picLocks noChangeAspect="1"/>
          </p:cNvPicPr>
          <p:nvPr userDrawn="1"/>
        </p:nvPicPr>
        <p:blipFill>
          <a:blip r:embed="rId2"/>
          <a:stretch>
            <a:fillRect/>
          </a:stretch>
        </p:blipFill>
        <p:spPr>
          <a:xfrm>
            <a:off x="7157103" y="-59960"/>
            <a:ext cx="5295439" cy="6966673"/>
          </a:xfrm>
          <a:prstGeom prst="rect">
            <a:avLst/>
          </a:prstGeom>
        </p:spPr>
      </p:pic>
      <p:sp>
        <p:nvSpPr>
          <p:cNvPr id="10" name="Titel 1">
            <a:extLst>
              <a:ext uri="{FF2B5EF4-FFF2-40B4-BE49-F238E27FC236}">
                <a16:creationId xmlns:a16="http://schemas.microsoft.com/office/drawing/2014/main" id="{ED0FD5F3-EA96-6D49-AA88-8F4ED6D1D821}"/>
              </a:ext>
            </a:extLst>
          </p:cNvPr>
          <p:cNvSpPr>
            <a:spLocks noGrp="1"/>
          </p:cNvSpPr>
          <p:nvPr>
            <p:ph type="title" hasCustomPrompt="1"/>
          </p:nvPr>
        </p:nvSpPr>
        <p:spPr>
          <a:xfrm>
            <a:off x="757238" y="2665753"/>
            <a:ext cx="7872412" cy="1325563"/>
          </a:xfrm>
        </p:spPr>
        <p:txBody>
          <a:bodyPr>
            <a:normAutofit/>
          </a:bodyPr>
          <a:lstStyle>
            <a:lvl1pPr>
              <a:defRPr sz="4000">
                <a:solidFill>
                  <a:schemeClr val="bg1"/>
                </a:solidFill>
              </a:defRPr>
            </a:lvl1pPr>
          </a:lstStyle>
          <a:p>
            <a:r>
              <a:rPr lang="nl-NL"/>
              <a:t>Eindslide</a:t>
            </a:r>
            <a:endParaRPr lang="en-GB"/>
          </a:p>
        </p:txBody>
      </p:sp>
      <p:pic>
        <p:nvPicPr>
          <p:cNvPr id="6" name="Afbeelding 5">
            <a:extLst>
              <a:ext uri="{FF2B5EF4-FFF2-40B4-BE49-F238E27FC236}">
                <a16:creationId xmlns:a16="http://schemas.microsoft.com/office/drawing/2014/main" id="{1A8D1339-34A8-4285-BCE3-2928F49A0F2D}"/>
              </a:ext>
            </a:extLst>
          </p:cNvPr>
          <p:cNvPicPr>
            <a:picLocks noChangeAspect="1"/>
          </p:cNvPicPr>
          <p:nvPr userDrawn="1"/>
        </p:nvPicPr>
        <p:blipFill>
          <a:blip r:embed="rId3"/>
          <a:srcRect/>
          <a:stretch/>
        </p:blipFill>
        <p:spPr>
          <a:xfrm>
            <a:off x="296449" y="6176868"/>
            <a:ext cx="2283211" cy="403911"/>
          </a:xfrm>
          <a:prstGeom prst="rect">
            <a:avLst/>
          </a:prstGeom>
        </p:spPr>
      </p:pic>
    </p:spTree>
    <p:extLst>
      <p:ext uri="{BB962C8B-B14F-4D97-AF65-F5344CB8AC3E}">
        <p14:creationId xmlns:p14="http://schemas.microsoft.com/office/powerpoint/2010/main" val="359835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EAABB86-828A-1047-99B1-21351AFA4659}"/>
              </a:ext>
            </a:extLst>
          </p:cNvPr>
          <p:cNvSpPr>
            <a:spLocks noGrp="1"/>
          </p:cNvSpPr>
          <p:nvPr>
            <p:ph type="title"/>
          </p:nvPr>
        </p:nvSpPr>
        <p:spPr>
          <a:xfrm>
            <a:off x="731838" y="365125"/>
            <a:ext cx="10621962" cy="1325563"/>
          </a:xfrm>
          <a:prstGeom prst="rect">
            <a:avLst/>
          </a:prstGeom>
        </p:spPr>
        <p:txBody>
          <a:bodyPr vert="horz" lIns="91440" tIns="45720" rIns="91440" bIns="45720" rtlCol="0" anchor="b">
            <a:normAutofit/>
          </a:bodyPr>
          <a:lstStyle/>
          <a:p>
            <a:r>
              <a:rPr lang="nl-NL"/>
              <a:t>Klik om stijl te bewerken</a:t>
            </a:r>
            <a:endParaRPr lang="en-GB"/>
          </a:p>
        </p:txBody>
      </p:sp>
      <p:sp>
        <p:nvSpPr>
          <p:cNvPr id="3" name="Tijdelijke aanduiding voor tekst 2">
            <a:extLst>
              <a:ext uri="{FF2B5EF4-FFF2-40B4-BE49-F238E27FC236}">
                <a16:creationId xmlns:a16="http://schemas.microsoft.com/office/drawing/2014/main" id="{B1DB8CFE-7874-B041-8C21-A04AEE5E5265}"/>
              </a:ext>
            </a:extLst>
          </p:cNvPr>
          <p:cNvSpPr>
            <a:spLocks noGrp="1"/>
          </p:cNvSpPr>
          <p:nvPr>
            <p:ph type="body" idx="1"/>
          </p:nvPr>
        </p:nvSpPr>
        <p:spPr>
          <a:xfrm>
            <a:off x="731838" y="1825625"/>
            <a:ext cx="10621962"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endParaRPr lang="en-GB"/>
          </a:p>
        </p:txBody>
      </p:sp>
    </p:spTree>
    <p:extLst>
      <p:ext uri="{BB962C8B-B14F-4D97-AF65-F5344CB8AC3E}">
        <p14:creationId xmlns:p14="http://schemas.microsoft.com/office/powerpoint/2010/main" val="98386916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8" r:id="rId5"/>
    <p:sldLayoutId id="2147483650" r:id="rId6"/>
    <p:sldLayoutId id="2147483673" r:id="rId7"/>
    <p:sldLayoutId id="2147483664" r:id="rId8"/>
    <p:sldLayoutId id="2147483671" r:id="rId9"/>
    <p:sldLayoutId id="2147483674" r:id="rId10"/>
    <p:sldLayoutId id="2147483667" r:id="rId11"/>
    <p:sldLayoutId id="2147483669" r:id="rId12"/>
    <p:sldLayoutId id="2147483672" r:id="rId13"/>
    <p:sldLayoutId id="2147483675" r:id="rId14"/>
  </p:sldLayoutIdLst>
  <p:txStyles>
    <p:titleStyle>
      <a:lvl1pPr algn="l" defTabSz="914400" rtl="0" eaLnBrk="1" latinLnBrk="0" hangingPunct="1">
        <a:lnSpc>
          <a:spcPct val="90000"/>
        </a:lnSpc>
        <a:spcBef>
          <a:spcPct val="0"/>
        </a:spcBef>
        <a:buNone/>
        <a:defRPr sz="30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assuralia.be/nl/klimaatschademonitor"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crisiscentrum.be/nl/partners/risico-en-crisiscommunicatie/communicatiemateriaal"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crisiscentrum.be/" TargetMode="External"/><Relationship Id="rId1" Type="http://schemas.openxmlformats.org/officeDocument/2006/relationships/slideLayout" Target="../slideLayouts/slideLayout1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9CEF57-8524-41FE-A33D-A35FB3EC9170}"/>
              </a:ext>
            </a:extLst>
          </p:cNvPr>
          <p:cNvSpPr>
            <a:spLocks noGrp="1"/>
          </p:cNvSpPr>
          <p:nvPr>
            <p:ph type="ctrTitle"/>
          </p:nvPr>
        </p:nvSpPr>
        <p:spPr>
          <a:xfrm>
            <a:off x="740779" y="2951479"/>
            <a:ext cx="9325971" cy="1137920"/>
          </a:xfrm>
        </p:spPr>
        <p:txBody>
          <a:bodyPr>
            <a:normAutofit fontScale="90000"/>
          </a:bodyPr>
          <a:lstStyle/>
          <a:p>
            <a:r>
              <a:rPr lang="nl-BE" noProof="0" dirty="0"/>
              <a:t>Tips voor een effectieve risico- en crisiscommunicatie bij noodweer</a:t>
            </a:r>
          </a:p>
        </p:txBody>
      </p:sp>
      <p:sp>
        <p:nvSpPr>
          <p:cNvPr id="3" name="Ondertitel 2">
            <a:extLst>
              <a:ext uri="{FF2B5EF4-FFF2-40B4-BE49-F238E27FC236}">
                <a16:creationId xmlns:a16="http://schemas.microsoft.com/office/drawing/2014/main" id="{35D2E7F3-898A-41BE-912D-78267C95B861}"/>
              </a:ext>
            </a:extLst>
          </p:cNvPr>
          <p:cNvSpPr>
            <a:spLocks noGrp="1"/>
          </p:cNvSpPr>
          <p:nvPr>
            <p:ph type="subTitle" idx="1"/>
          </p:nvPr>
        </p:nvSpPr>
        <p:spPr>
          <a:xfrm>
            <a:off x="740779" y="4378960"/>
            <a:ext cx="9325971" cy="1137920"/>
          </a:xfrm>
        </p:spPr>
        <p:txBody>
          <a:bodyPr vert="horz" lIns="91440" tIns="45720" rIns="91440" bIns="45720" rtlCol="0" anchor="t">
            <a:normAutofit fontScale="92500" lnSpcReduction="10000"/>
          </a:bodyPr>
          <a:lstStyle/>
          <a:p>
            <a:r>
              <a:rPr lang="nl-BE" noProof="0" dirty="0"/>
              <a:t>Studiedag extreme weersomstandigheden </a:t>
            </a:r>
          </a:p>
          <a:p>
            <a:endParaRPr lang="nl-BE" noProof="0" dirty="0"/>
          </a:p>
          <a:p>
            <a:r>
              <a:rPr lang="nl-BE" sz="1700" noProof="0" dirty="0"/>
              <a:t>Dominique Maris, Nationaal Crisiscentrum</a:t>
            </a:r>
          </a:p>
        </p:txBody>
      </p:sp>
    </p:spTree>
    <p:extLst>
      <p:ext uri="{BB962C8B-B14F-4D97-AF65-F5344CB8AC3E}">
        <p14:creationId xmlns:p14="http://schemas.microsoft.com/office/powerpoint/2010/main" val="86862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ADD449-D178-65CB-4049-2616B25E7D01}"/>
              </a:ext>
            </a:extLst>
          </p:cNvPr>
          <p:cNvSpPr>
            <a:spLocks noGrp="1"/>
          </p:cNvSpPr>
          <p:nvPr>
            <p:ph type="title"/>
          </p:nvPr>
        </p:nvSpPr>
        <p:spPr/>
        <p:txBody>
          <a:bodyPr>
            <a:normAutofit/>
          </a:bodyPr>
          <a:lstStyle/>
          <a:p>
            <a:r>
              <a:rPr lang="en-US" dirty="0" err="1"/>
              <a:t>Effectieve</a:t>
            </a:r>
            <a:r>
              <a:rPr lang="en-US" dirty="0"/>
              <a:t> </a:t>
            </a:r>
            <a:r>
              <a:rPr lang="en-US" dirty="0" err="1"/>
              <a:t>communicatie</a:t>
            </a:r>
            <a:r>
              <a:rPr lang="en-US" dirty="0"/>
              <a:t> </a:t>
            </a:r>
            <a:r>
              <a:rPr lang="en-US" dirty="0" err="1"/>
              <a:t>rond</a:t>
            </a:r>
            <a:r>
              <a:rPr lang="en-US" dirty="0"/>
              <a:t> </a:t>
            </a:r>
            <a:r>
              <a:rPr lang="en-US" dirty="0" err="1"/>
              <a:t>extreem</a:t>
            </a:r>
            <a:r>
              <a:rPr lang="en-US" dirty="0"/>
              <a:t> </a:t>
            </a:r>
            <a:r>
              <a:rPr lang="en-US" dirty="0" err="1"/>
              <a:t>weer</a:t>
            </a:r>
            <a:endParaRPr lang="nl-NL" dirty="0"/>
          </a:p>
        </p:txBody>
      </p:sp>
      <p:sp>
        <p:nvSpPr>
          <p:cNvPr id="3" name="Tijdelijke aanduiding voor inhoud 2">
            <a:extLst>
              <a:ext uri="{FF2B5EF4-FFF2-40B4-BE49-F238E27FC236}">
                <a16:creationId xmlns:a16="http://schemas.microsoft.com/office/drawing/2014/main" id="{ED353481-90BD-2E38-6CD1-8D0CD838F6D7}"/>
              </a:ext>
            </a:extLst>
          </p:cNvPr>
          <p:cNvSpPr>
            <a:spLocks noGrp="1"/>
          </p:cNvSpPr>
          <p:nvPr>
            <p:ph idx="1"/>
          </p:nvPr>
        </p:nvSpPr>
        <p:spPr>
          <a:xfrm>
            <a:off x="731838" y="1460310"/>
            <a:ext cx="10621962" cy="4593823"/>
          </a:xfrm>
        </p:spPr>
        <p:txBody>
          <a:bodyPr>
            <a:normAutofit lnSpcReduction="10000"/>
          </a:bodyPr>
          <a:lstStyle/>
          <a:p>
            <a:r>
              <a:rPr lang="en-US" sz="1800" b="1" dirty="0" err="1"/>
              <a:t>Essentieel</a:t>
            </a:r>
            <a:r>
              <a:rPr lang="en-US" sz="1800" dirty="0"/>
              <a:t> want: </a:t>
            </a:r>
          </a:p>
          <a:p>
            <a:pPr marL="285750" indent="-285750">
              <a:buFont typeface="Arial" panose="020B0604020202020204" pitchFamily="34" charset="0"/>
              <a:buChar char="•"/>
            </a:pPr>
            <a:r>
              <a:rPr lang="en-US" sz="1800" dirty="0"/>
              <a:t>Risico- </a:t>
            </a:r>
            <a:r>
              <a:rPr lang="en-US" sz="1800" dirty="0" err="1"/>
              <a:t>en</a:t>
            </a:r>
            <a:r>
              <a:rPr lang="en-US" sz="1800" dirty="0"/>
              <a:t> </a:t>
            </a:r>
            <a:r>
              <a:rPr lang="en-US" sz="1800" dirty="0" err="1"/>
              <a:t>crisiscommunicatie</a:t>
            </a:r>
            <a:r>
              <a:rPr lang="en-US" sz="1800" dirty="0"/>
              <a:t> is </a:t>
            </a:r>
            <a:r>
              <a:rPr lang="en-US" sz="1800" dirty="0" err="1"/>
              <a:t>een</a:t>
            </a:r>
            <a:r>
              <a:rPr lang="en-US" sz="1800" dirty="0"/>
              <a:t> </a:t>
            </a:r>
            <a:r>
              <a:rPr lang="en-US" sz="1800" dirty="0" err="1"/>
              <a:t>verantwoordelijkheid</a:t>
            </a:r>
            <a:r>
              <a:rPr lang="en-US" sz="1800" dirty="0"/>
              <a:t> van </a:t>
            </a:r>
            <a:r>
              <a:rPr lang="en-US" sz="1800" dirty="0" err="1"/>
              <a:t>overheid</a:t>
            </a:r>
            <a:r>
              <a:rPr lang="en-US" sz="1800" dirty="0"/>
              <a:t> (Discipline 5)</a:t>
            </a:r>
          </a:p>
          <a:p>
            <a:pPr marL="285750" indent="-285750">
              <a:buFont typeface="Arial" panose="020B0604020202020204" pitchFamily="34" charset="0"/>
              <a:buChar char="•"/>
            </a:pPr>
            <a:r>
              <a:rPr lang="en-US" sz="1800" dirty="0"/>
              <a:t>Burgers </a:t>
            </a:r>
            <a:r>
              <a:rPr lang="en-US" sz="1800" dirty="0" err="1"/>
              <a:t>informeren</a:t>
            </a:r>
            <a:r>
              <a:rPr lang="en-US" sz="1800" dirty="0"/>
              <a:t> </a:t>
            </a:r>
            <a:r>
              <a:rPr lang="en-US" sz="1800" dirty="0" err="1"/>
              <a:t>en</a:t>
            </a:r>
            <a:r>
              <a:rPr lang="en-US" sz="1800" dirty="0"/>
              <a:t> </a:t>
            </a:r>
            <a:r>
              <a:rPr lang="en-US" sz="1800" dirty="0" err="1"/>
              <a:t>activeren</a:t>
            </a:r>
            <a:r>
              <a:rPr lang="en-US" sz="1800" dirty="0"/>
              <a:t> = </a:t>
            </a:r>
            <a:r>
              <a:rPr lang="en-US" sz="1800" dirty="0" err="1"/>
              <a:t>zelfredzaamheid</a:t>
            </a:r>
            <a:r>
              <a:rPr lang="en-US" sz="1800" dirty="0"/>
              <a:t> </a:t>
            </a:r>
            <a:r>
              <a:rPr lang="en-US" sz="1800" dirty="0" err="1"/>
              <a:t>verhogen</a:t>
            </a:r>
            <a:r>
              <a:rPr lang="en-US" sz="1800" dirty="0"/>
              <a:t> </a:t>
            </a:r>
            <a:r>
              <a:rPr lang="en-US" sz="1800" dirty="0" err="1"/>
              <a:t>en</a:t>
            </a:r>
            <a:r>
              <a:rPr lang="en-US" sz="1800" dirty="0"/>
              <a:t> in </a:t>
            </a:r>
            <a:r>
              <a:rPr lang="en-US" sz="1800" dirty="0" err="1"/>
              <a:t>staat</a:t>
            </a:r>
            <a:r>
              <a:rPr lang="en-US" sz="1800" dirty="0"/>
              <a:t> </a:t>
            </a:r>
            <a:r>
              <a:rPr lang="en-US" sz="1800" dirty="0" err="1"/>
              <a:t>stellen</a:t>
            </a:r>
            <a:r>
              <a:rPr lang="en-US" sz="1800" dirty="0"/>
              <a:t> om </a:t>
            </a:r>
            <a:r>
              <a:rPr lang="en-US" sz="1800" dirty="0" err="1"/>
              <a:t>veilig</a:t>
            </a:r>
            <a:r>
              <a:rPr lang="en-US" sz="1800" dirty="0"/>
              <a:t> </a:t>
            </a:r>
            <a:r>
              <a:rPr lang="en-US" sz="1800" dirty="0" err="1"/>
              <a:t>en</a:t>
            </a:r>
            <a:r>
              <a:rPr lang="en-US" sz="1800" dirty="0"/>
              <a:t> </a:t>
            </a:r>
            <a:r>
              <a:rPr lang="en-US" sz="1800" dirty="0" err="1"/>
              <a:t>adequaat</a:t>
            </a:r>
            <a:r>
              <a:rPr lang="en-US" sz="1800" dirty="0"/>
              <a:t> met (</a:t>
            </a:r>
            <a:r>
              <a:rPr lang="en-US" sz="1800" dirty="0" err="1"/>
              <a:t>mogelijke</a:t>
            </a:r>
            <a:r>
              <a:rPr lang="en-US" sz="1800" dirty="0"/>
              <a:t>) </a:t>
            </a:r>
            <a:r>
              <a:rPr lang="en-US" sz="1800" dirty="0" err="1"/>
              <a:t>noodsituatie</a:t>
            </a:r>
            <a:r>
              <a:rPr lang="en-US" sz="1800" dirty="0"/>
              <a:t> om </a:t>
            </a:r>
            <a:r>
              <a:rPr lang="en-US" sz="1800" dirty="0" err="1"/>
              <a:t>te</a:t>
            </a:r>
            <a:r>
              <a:rPr lang="en-US" sz="1800" dirty="0"/>
              <a:t> </a:t>
            </a:r>
            <a:r>
              <a:rPr lang="en-US" sz="1800" dirty="0" err="1"/>
              <a:t>gaan</a:t>
            </a:r>
            <a:endParaRPr lang="en-US" sz="1800" dirty="0"/>
          </a:p>
          <a:p>
            <a:pPr marL="285750" indent="-285750">
              <a:buFont typeface="Arial" panose="020B0604020202020204" pitchFamily="34" charset="0"/>
              <a:buChar char="•"/>
            </a:pPr>
            <a:r>
              <a:rPr lang="en-US" sz="1800" dirty="0" err="1"/>
              <a:t>Geloofwaardigheid</a:t>
            </a:r>
            <a:r>
              <a:rPr lang="en-US" sz="1800" dirty="0"/>
              <a:t>, </a:t>
            </a:r>
            <a:r>
              <a:rPr lang="en-US" sz="1800" dirty="0" err="1"/>
              <a:t>vertrouwen</a:t>
            </a:r>
            <a:r>
              <a:rPr lang="en-US" sz="1800" dirty="0"/>
              <a:t> </a:t>
            </a:r>
            <a:r>
              <a:rPr lang="en-US" sz="1800" dirty="0" err="1"/>
              <a:t>en</a:t>
            </a:r>
            <a:r>
              <a:rPr lang="en-US" sz="1800" dirty="0"/>
              <a:t> </a:t>
            </a:r>
            <a:r>
              <a:rPr lang="en-US" sz="1800" dirty="0" err="1"/>
              <a:t>betrokkenheid</a:t>
            </a:r>
            <a:r>
              <a:rPr lang="en-US" sz="1800" dirty="0"/>
              <a:t> </a:t>
            </a:r>
            <a:r>
              <a:rPr lang="en-US" sz="1800" dirty="0" err="1"/>
              <a:t>verhogen</a:t>
            </a: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r>
              <a:rPr lang="en-US" sz="1800" dirty="0"/>
              <a:t>Maar </a:t>
            </a:r>
            <a:r>
              <a:rPr lang="en-US" sz="1800" dirty="0" err="1"/>
              <a:t>komt</a:t>
            </a:r>
            <a:r>
              <a:rPr lang="en-US" sz="1800" dirty="0"/>
              <a:t> met </a:t>
            </a:r>
            <a:r>
              <a:rPr lang="en-US" sz="1800" b="1" dirty="0" err="1"/>
              <a:t>uitdagingen</a:t>
            </a:r>
            <a:r>
              <a:rPr lang="en-US" sz="1800" b="1" dirty="0"/>
              <a:t>: </a:t>
            </a:r>
          </a:p>
          <a:p>
            <a:pPr marL="285750" indent="-285750">
              <a:buFont typeface="Arial" panose="020B0604020202020204" pitchFamily="34" charset="0"/>
              <a:buChar char="•"/>
            </a:pPr>
            <a:r>
              <a:rPr lang="en-US" sz="1800" dirty="0" err="1"/>
              <a:t>Communicatiemoeheid</a:t>
            </a:r>
            <a:endParaRPr lang="en-US" sz="1800" dirty="0"/>
          </a:p>
          <a:p>
            <a:pPr marL="285750" indent="-285750">
              <a:buFont typeface="Arial" panose="020B0604020202020204" pitchFamily="34" charset="0"/>
              <a:buChar char="•"/>
            </a:pPr>
            <a:r>
              <a:rPr lang="en-US" sz="1800" dirty="0" err="1"/>
              <a:t>Wordt</a:t>
            </a:r>
            <a:r>
              <a:rPr lang="en-US" sz="1800" dirty="0"/>
              <a:t> </a:t>
            </a:r>
            <a:r>
              <a:rPr lang="en-US" sz="1800" dirty="0" err="1"/>
              <a:t>soms</a:t>
            </a:r>
            <a:r>
              <a:rPr lang="en-US" sz="1800" dirty="0"/>
              <a:t> </a:t>
            </a:r>
            <a:r>
              <a:rPr lang="en-US" sz="1800" dirty="0" err="1"/>
              <a:t>als</a:t>
            </a:r>
            <a:r>
              <a:rPr lang="en-US" sz="1800" dirty="0"/>
              <a:t> ‘</a:t>
            </a:r>
            <a:r>
              <a:rPr lang="en-US" sz="1800" dirty="0" err="1"/>
              <a:t>paniekzaaierij</a:t>
            </a:r>
            <a:r>
              <a:rPr lang="en-US" sz="1800" dirty="0"/>
              <a:t>’ of </a:t>
            </a:r>
            <a:r>
              <a:rPr lang="en-US" sz="1800" dirty="0" err="1"/>
              <a:t>te</a:t>
            </a:r>
            <a:r>
              <a:rPr lang="en-US" sz="1800" dirty="0"/>
              <a:t> </a:t>
            </a:r>
            <a:r>
              <a:rPr lang="en-US" sz="1800" dirty="0" err="1"/>
              <a:t>buttelend</a:t>
            </a:r>
            <a:r>
              <a:rPr lang="en-US" sz="1800" dirty="0"/>
              <a:t> </a:t>
            </a:r>
            <a:r>
              <a:rPr lang="en-US" sz="1800" dirty="0" err="1"/>
              <a:t>gezien</a:t>
            </a:r>
            <a:endParaRPr lang="en-US" sz="1800" dirty="0"/>
          </a:p>
          <a:p>
            <a:pPr marL="285750" indent="-285750">
              <a:buFont typeface="Arial" panose="020B0604020202020204" pitchFamily="34" charset="0"/>
              <a:buChar char="•"/>
            </a:pPr>
            <a:r>
              <a:rPr lang="en-US" sz="1800" dirty="0" err="1"/>
              <a:t>Evenwicht</a:t>
            </a:r>
            <a:r>
              <a:rPr lang="en-US" sz="1800" dirty="0"/>
              <a:t> </a:t>
            </a:r>
            <a:r>
              <a:rPr lang="en-US" sz="1800" dirty="0" err="1"/>
              <a:t>zoeken</a:t>
            </a:r>
            <a:r>
              <a:rPr lang="en-US" sz="1800" dirty="0"/>
              <a:t> </a:t>
            </a:r>
            <a:r>
              <a:rPr lang="en-US" sz="1800" dirty="0" err="1"/>
              <a:t>tussen</a:t>
            </a:r>
            <a:r>
              <a:rPr lang="en-US" sz="1800" dirty="0"/>
              <a:t> </a:t>
            </a:r>
            <a:r>
              <a:rPr lang="en-US" sz="1800" dirty="0" err="1"/>
              <a:t>risicocommunicatie</a:t>
            </a:r>
            <a:r>
              <a:rPr lang="en-US" sz="1800" dirty="0"/>
              <a:t> </a:t>
            </a:r>
            <a:r>
              <a:rPr lang="en-US" sz="1800" dirty="0" err="1"/>
              <a:t>en</a:t>
            </a:r>
            <a:r>
              <a:rPr lang="en-US" sz="1800" dirty="0"/>
              <a:t> “</a:t>
            </a:r>
            <a:r>
              <a:rPr lang="en-US" sz="1800" dirty="0" err="1"/>
              <a:t>betuttelende</a:t>
            </a:r>
            <a:r>
              <a:rPr lang="en-US" sz="1800" dirty="0"/>
              <a:t>” </a:t>
            </a:r>
            <a:r>
              <a:rPr lang="en-US" sz="1800" dirty="0" err="1"/>
              <a:t>communicatie</a:t>
            </a:r>
            <a:endParaRPr lang="en-US" sz="1800" dirty="0"/>
          </a:p>
          <a:p>
            <a:endParaRPr lang="en-US" sz="1800" dirty="0"/>
          </a:p>
          <a:p>
            <a:r>
              <a:rPr lang="en-US" sz="1800" dirty="0">
                <a:sym typeface="Wingdings" panose="05000000000000000000" pitchFamily="2" charset="2"/>
              </a:rPr>
              <a:t> Geen </a:t>
            </a:r>
            <a:r>
              <a:rPr lang="en-US" sz="1800" dirty="0" err="1">
                <a:sym typeface="Wingdings" panose="05000000000000000000" pitchFamily="2" charset="2"/>
              </a:rPr>
              <a:t>magische</a:t>
            </a:r>
            <a:r>
              <a:rPr lang="en-US" sz="1800" dirty="0">
                <a:sym typeface="Wingdings" panose="05000000000000000000" pitchFamily="2" charset="2"/>
              </a:rPr>
              <a:t> </a:t>
            </a:r>
            <a:r>
              <a:rPr lang="en-US" sz="1800" dirty="0" err="1">
                <a:sym typeface="Wingdings" panose="05000000000000000000" pitchFamily="2" charset="2"/>
              </a:rPr>
              <a:t>oplossing</a:t>
            </a:r>
            <a:r>
              <a:rPr lang="en-US" sz="1800" dirty="0">
                <a:sym typeface="Wingdings" panose="05000000000000000000" pitchFamily="2" charset="2"/>
              </a:rPr>
              <a:t>, </a:t>
            </a:r>
            <a:r>
              <a:rPr lang="en-US" sz="1800" dirty="0" err="1">
                <a:sym typeface="Wingdings" panose="05000000000000000000" pitchFamily="2" charset="2"/>
              </a:rPr>
              <a:t>wel</a:t>
            </a:r>
            <a:r>
              <a:rPr lang="en-US" sz="1800" dirty="0">
                <a:sym typeface="Wingdings" panose="05000000000000000000" pitchFamily="2" charset="2"/>
              </a:rPr>
              <a:t> </a:t>
            </a:r>
            <a:r>
              <a:rPr lang="en-US" sz="1800" dirty="0" err="1">
                <a:sym typeface="Wingdings" panose="05000000000000000000" pitchFamily="2" charset="2"/>
              </a:rPr>
              <a:t>enkele</a:t>
            </a:r>
            <a:r>
              <a:rPr lang="en-US" sz="1800" dirty="0">
                <a:sym typeface="Wingdings" panose="05000000000000000000" pitchFamily="2" charset="2"/>
              </a:rPr>
              <a:t> tips </a:t>
            </a:r>
            <a:r>
              <a:rPr lang="en-US" sz="1800" dirty="0" err="1">
                <a:sym typeface="Wingdings" panose="05000000000000000000" pitchFamily="2" charset="2"/>
              </a:rPr>
              <a:t>en</a:t>
            </a:r>
            <a:r>
              <a:rPr lang="en-US" sz="1800" dirty="0">
                <a:sym typeface="Wingdings" panose="05000000000000000000" pitchFamily="2" charset="2"/>
              </a:rPr>
              <a:t> </a:t>
            </a:r>
            <a:r>
              <a:rPr lang="en-US" sz="1800" dirty="0" err="1">
                <a:sym typeface="Wingdings" panose="05000000000000000000" pitchFamily="2" charset="2"/>
              </a:rPr>
              <a:t>inzichten</a:t>
            </a:r>
            <a:r>
              <a:rPr lang="en-US" sz="1800" dirty="0">
                <a:sym typeface="Wingdings" panose="05000000000000000000" pitchFamily="2" charset="2"/>
              </a:rPr>
              <a:t> die </a:t>
            </a:r>
            <a:r>
              <a:rPr lang="en-US" sz="1800" dirty="0" err="1">
                <a:sym typeface="Wingdings" panose="05000000000000000000" pitchFamily="2" charset="2"/>
              </a:rPr>
              <a:t>kunnen</a:t>
            </a:r>
            <a:r>
              <a:rPr lang="en-US" sz="1800" dirty="0">
                <a:sym typeface="Wingdings" panose="05000000000000000000" pitchFamily="2" charset="2"/>
              </a:rPr>
              <a:t> </a:t>
            </a:r>
            <a:r>
              <a:rPr lang="en-US" sz="1800" dirty="0" err="1">
                <a:sym typeface="Wingdings" panose="05000000000000000000" pitchFamily="2" charset="2"/>
              </a:rPr>
              <a:t>helpen</a:t>
            </a:r>
            <a:endParaRPr lang="en-US" sz="1800" dirty="0"/>
          </a:p>
          <a:p>
            <a:pPr marL="285750" indent="-285750">
              <a:buFont typeface="Arial" panose="020B0604020202020204" pitchFamily="34" charset="0"/>
              <a:buChar char="•"/>
            </a:pPr>
            <a:endParaRPr lang="nl-NL" dirty="0"/>
          </a:p>
        </p:txBody>
      </p:sp>
      <p:pic>
        <p:nvPicPr>
          <p:cNvPr id="6" name="Afbeelding 5">
            <a:extLst>
              <a:ext uri="{FF2B5EF4-FFF2-40B4-BE49-F238E27FC236}">
                <a16:creationId xmlns:a16="http://schemas.microsoft.com/office/drawing/2014/main" id="{B9ED2E3E-C01F-85BC-8323-78FA374D1F48}"/>
              </a:ext>
            </a:extLst>
          </p:cNvPr>
          <p:cNvPicPr>
            <a:picLocks noChangeAspect="1"/>
          </p:cNvPicPr>
          <p:nvPr/>
        </p:nvPicPr>
        <p:blipFill>
          <a:blip r:embed="rId3"/>
          <a:srcRect t="-8251" r="20832" b="-1"/>
          <a:stretch>
            <a:fillRect/>
          </a:stretch>
        </p:blipFill>
        <p:spPr>
          <a:xfrm>
            <a:off x="7644095" y="3720364"/>
            <a:ext cx="4201024" cy="767205"/>
          </a:xfrm>
          <a:prstGeom prst="rect">
            <a:avLst/>
          </a:prstGeom>
          <a:ln>
            <a:solidFill>
              <a:srgbClr val="00A49A"/>
            </a:solidFill>
          </a:ln>
        </p:spPr>
      </p:pic>
    </p:spTree>
    <p:extLst>
      <p:ext uri="{BB962C8B-B14F-4D97-AF65-F5344CB8AC3E}">
        <p14:creationId xmlns:p14="http://schemas.microsoft.com/office/powerpoint/2010/main" val="366538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415C2-7D1E-58DE-551A-26DDE252B653}"/>
              </a:ext>
            </a:extLst>
          </p:cNvPr>
          <p:cNvSpPr>
            <a:spLocks noGrp="1"/>
          </p:cNvSpPr>
          <p:nvPr>
            <p:ph type="ctrTitle"/>
          </p:nvPr>
        </p:nvSpPr>
        <p:spPr>
          <a:xfrm>
            <a:off x="711518" y="3078480"/>
            <a:ext cx="9334913" cy="904240"/>
          </a:xfrm>
        </p:spPr>
        <p:txBody>
          <a:bodyPr>
            <a:noAutofit/>
          </a:bodyPr>
          <a:lstStyle/>
          <a:p>
            <a:r>
              <a:rPr lang="en-US" sz="4800" dirty="0" err="1"/>
              <a:t>Enkele</a:t>
            </a:r>
            <a:r>
              <a:rPr lang="en-US" sz="4800" dirty="0"/>
              <a:t> </a:t>
            </a:r>
            <a:r>
              <a:rPr lang="en-US" sz="4800" dirty="0" err="1"/>
              <a:t>nuttige</a:t>
            </a:r>
            <a:r>
              <a:rPr lang="en-US" sz="4800" dirty="0"/>
              <a:t> </a:t>
            </a:r>
            <a:r>
              <a:rPr lang="en-US" sz="4800" dirty="0" err="1"/>
              <a:t>inzichten</a:t>
            </a:r>
            <a:r>
              <a:rPr lang="en-US" sz="4800" dirty="0"/>
              <a:t> </a:t>
            </a:r>
            <a:r>
              <a:rPr lang="en-US" sz="4800" dirty="0" err="1"/>
              <a:t>uit</a:t>
            </a:r>
            <a:r>
              <a:rPr lang="en-US" sz="4800" dirty="0"/>
              <a:t> </a:t>
            </a:r>
            <a:r>
              <a:rPr lang="en-US" sz="4800" dirty="0" err="1"/>
              <a:t>onderzoek</a:t>
            </a:r>
            <a:endParaRPr lang="nl-NL" sz="4800" dirty="0"/>
          </a:p>
        </p:txBody>
      </p:sp>
    </p:spTree>
    <p:extLst>
      <p:ext uri="{BB962C8B-B14F-4D97-AF65-F5344CB8AC3E}">
        <p14:creationId xmlns:p14="http://schemas.microsoft.com/office/powerpoint/2010/main" val="4273234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8817-6A33-D3EF-DB86-F0ACC0D1360D}"/>
              </a:ext>
            </a:extLst>
          </p:cNvPr>
          <p:cNvSpPr>
            <a:spLocks noGrp="1"/>
          </p:cNvSpPr>
          <p:nvPr>
            <p:ph type="title"/>
          </p:nvPr>
        </p:nvSpPr>
        <p:spPr/>
        <p:txBody>
          <a:bodyPr/>
          <a:lstStyle/>
          <a:p>
            <a:r>
              <a:rPr lang="en-US" dirty="0" err="1"/>
              <a:t>Belang</a:t>
            </a:r>
            <a:r>
              <a:rPr lang="en-US" dirty="0"/>
              <a:t> van </a:t>
            </a:r>
            <a:r>
              <a:rPr lang="en-US" dirty="0" err="1"/>
              <a:t>risicoperceptie</a:t>
            </a:r>
            <a:endParaRPr lang="en-US" dirty="0"/>
          </a:p>
        </p:txBody>
      </p:sp>
      <p:graphicFrame>
        <p:nvGraphicFramePr>
          <p:cNvPr id="5" name="Content Placeholder 4">
            <a:extLst>
              <a:ext uri="{FF2B5EF4-FFF2-40B4-BE49-F238E27FC236}">
                <a16:creationId xmlns:a16="http://schemas.microsoft.com/office/drawing/2014/main" id="{6B721C4D-94AF-87D7-8384-4C55E8F65FD4}"/>
              </a:ext>
            </a:extLst>
          </p:cNvPr>
          <p:cNvGraphicFramePr>
            <a:graphicFrameLocks noGrp="1"/>
          </p:cNvGraphicFramePr>
          <p:nvPr>
            <p:ph idx="1"/>
            <p:extLst>
              <p:ext uri="{D42A27DB-BD31-4B8C-83A1-F6EECF244321}">
                <p14:modId xmlns:p14="http://schemas.microsoft.com/office/powerpoint/2010/main" val="3812854462"/>
              </p:ext>
            </p:extLst>
          </p:nvPr>
        </p:nvGraphicFramePr>
        <p:xfrm>
          <a:off x="731839" y="1521163"/>
          <a:ext cx="10168226" cy="5139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al 2">
            <a:extLst>
              <a:ext uri="{FF2B5EF4-FFF2-40B4-BE49-F238E27FC236}">
                <a16:creationId xmlns:a16="http://schemas.microsoft.com/office/drawing/2014/main" id="{5E2A4194-3247-35DB-3D42-3570138E3DCB}"/>
              </a:ext>
            </a:extLst>
          </p:cNvPr>
          <p:cNvSpPr/>
          <p:nvPr/>
        </p:nvSpPr>
        <p:spPr>
          <a:xfrm>
            <a:off x="8991944" y="2891863"/>
            <a:ext cx="1423326" cy="627063"/>
          </a:xfrm>
          <a:prstGeom prst="ellipse">
            <a:avLst/>
          </a:prstGeom>
          <a:solidFill>
            <a:srgbClr val="00A49A"/>
          </a:solidFill>
          <a:ln>
            <a:solidFill>
              <a:srgbClr val="00A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KMI</a:t>
            </a:r>
            <a:endParaRPr lang="nl-NL" dirty="0"/>
          </a:p>
        </p:txBody>
      </p:sp>
      <p:sp>
        <p:nvSpPr>
          <p:cNvPr id="6" name="Ovaal 5">
            <a:extLst>
              <a:ext uri="{FF2B5EF4-FFF2-40B4-BE49-F238E27FC236}">
                <a16:creationId xmlns:a16="http://schemas.microsoft.com/office/drawing/2014/main" id="{5E2B06EE-4891-C089-4430-5E86AF737552}"/>
              </a:ext>
            </a:extLst>
          </p:cNvPr>
          <p:cNvSpPr/>
          <p:nvPr/>
        </p:nvSpPr>
        <p:spPr>
          <a:xfrm>
            <a:off x="10245511" y="2531170"/>
            <a:ext cx="1423326" cy="627062"/>
          </a:xfrm>
          <a:prstGeom prst="ellipse">
            <a:avLst/>
          </a:prstGeom>
          <a:solidFill>
            <a:srgbClr val="00A49A"/>
          </a:solidFill>
          <a:ln>
            <a:solidFill>
              <a:srgbClr val="00A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BNRA</a:t>
            </a:r>
            <a:endParaRPr lang="nl-NL" dirty="0"/>
          </a:p>
        </p:txBody>
      </p:sp>
      <p:sp>
        <p:nvSpPr>
          <p:cNvPr id="7" name="Ovaal 6">
            <a:extLst>
              <a:ext uri="{FF2B5EF4-FFF2-40B4-BE49-F238E27FC236}">
                <a16:creationId xmlns:a16="http://schemas.microsoft.com/office/drawing/2014/main" id="{5EB10D63-D7BB-6B1E-4EDC-7DC9862DFF09}"/>
              </a:ext>
            </a:extLst>
          </p:cNvPr>
          <p:cNvSpPr/>
          <p:nvPr/>
        </p:nvSpPr>
        <p:spPr>
          <a:xfrm>
            <a:off x="10455329" y="1675669"/>
            <a:ext cx="1423325" cy="658504"/>
          </a:xfrm>
          <a:prstGeom prst="ellipse">
            <a:avLst/>
          </a:prstGeom>
          <a:solidFill>
            <a:srgbClr val="00A49A"/>
          </a:solidFill>
          <a:ln>
            <a:solidFill>
              <a:srgbClr val="00A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CERAC</a:t>
            </a:r>
            <a:endParaRPr lang="nl-NL" dirty="0"/>
          </a:p>
        </p:txBody>
      </p:sp>
      <p:sp>
        <p:nvSpPr>
          <p:cNvPr id="9" name="Ovaal 8">
            <a:extLst>
              <a:ext uri="{FF2B5EF4-FFF2-40B4-BE49-F238E27FC236}">
                <a16:creationId xmlns:a16="http://schemas.microsoft.com/office/drawing/2014/main" id="{5363FEF9-C481-3277-E97F-E1D9E4806174}"/>
              </a:ext>
            </a:extLst>
          </p:cNvPr>
          <p:cNvSpPr/>
          <p:nvPr/>
        </p:nvSpPr>
        <p:spPr>
          <a:xfrm>
            <a:off x="9294587" y="943145"/>
            <a:ext cx="2374249" cy="732524"/>
          </a:xfrm>
          <a:prstGeom prst="ellipse">
            <a:avLst/>
          </a:prstGeom>
          <a:solidFill>
            <a:schemeClr val="bg1"/>
          </a:solidFill>
          <a:ln>
            <a:solidFill>
              <a:srgbClr val="00A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latin typeface="Arial" panose="020B0604020202020204" pitchFamily="34" charset="0"/>
                <a:cs typeface="Arial" panose="020B0604020202020204" pitchFamily="34" charset="0"/>
              </a:rPr>
              <a:t>Inschatting</a:t>
            </a:r>
            <a:r>
              <a:rPr lang="en-US" sz="1600" dirty="0">
                <a:solidFill>
                  <a:schemeClr val="tx1"/>
                </a:solidFill>
                <a:latin typeface="Arial" panose="020B0604020202020204" pitchFamily="34" charset="0"/>
                <a:cs typeface="Arial" panose="020B0604020202020204" pitchFamily="34" charset="0"/>
              </a:rPr>
              <a:t>  door </a:t>
            </a:r>
            <a:r>
              <a:rPr lang="en-US" sz="1600" dirty="0" err="1">
                <a:solidFill>
                  <a:schemeClr val="tx1"/>
                </a:solidFill>
                <a:latin typeface="Arial" panose="020B0604020202020204" pitchFamily="34" charset="0"/>
                <a:cs typeface="Arial" panose="020B0604020202020204" pitchFamily="34" charset="0"/>
              </a:rPr>
              <a:t>experten</a:t>
            </a:r>
            <a:endParaRPr lang="nl-NL" sz="1600" dirty="0">
              <a:solidFill>
                <a:schemeClr val="tx1"/>
              </a:solidFill>
              <a:latin typeface="Arial" panose="020B0604020202020204" pitchFamily="34" charset="0"/>
              <a:cs typeface="Arial" panose="020B0604020202020204" pitchFamily="34" charset="0"/>
            </a:endParaRPr>
          </a:p>
        </p:txBody>
      </p:sp>
      <p:sp>
        <p:nvSpPr>
          <p:cNvPr id="10" name="Ovaal 9">
            <a:extLst>
              <a:ext uri="{FF2B5EF4-FFF2-40B4-BE49-F238E27FC236}">
                <a16:creationId xmlns:a16="http://schemas.microsoft.com/office/drawing/2014/main" id="{39A35400-78B6-33E0-8EDD-CC94EB4AE92A}"/>
              </a:ext>
            </a:extLst>
          </p:cNvPr>
          <p:cNvSpPr/>
          <p:nvPr/>
        </p:nvSpPr>
        <p:spPr>
          <a:xfrm>
            <a:off x="7710377" y="5372577"/>
            <a:ext cx="2374249" cy="732524"/>
          </a:xfrm>
          <a:prstGeom prst="ellipse">
            <a:avLst/>
          </a:prstGeom>
          <a:solidFill>
            <a:schemeClr val="bg1"/>
          </a:solidFill>
          <a:ln>
            <a:solidFill>
              <a:srgbClr val="00A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latin typeface="Arial" panose="020B0604020202020204" pitchFamily="34" charset="0"/>
                <a:cs typeface="Arial" panose="020B0604020202020204" pitchFamily="34" charset="0"/>
              </a:rPr>
              <a:t>Inschatting</a:t>
            </a:r>
            <a:r>
              <a:rPr lang="en-US" sz="1600" dirty="0">
                <a:solidFill>
                  <a:schemeClr val="tx1"/>
                </a:solidFill>
                <a:latin typeface="Arial" panose="020B0604020202020204" pitchFamily="34" charset="0"/>
                <a:cs typeface="Arial" panose="020B0604020202020204" pitchFamily="34" charset="0"/>
              </a:rPr>
              <a:t>  door </a:t>
            </a:r>
            <a:r>
              <a:rPr lang="en-US" sz="1600" dirty="0" err="1">
                <a:solidFill>
                  <a:schemeClr val="tx1"/>
                </a:solidFill>
                <a:latin typeface="Arial" panose="020B0604020202020204" pitchFamily="34" charset="0"/>
                <a:cs typeface="Arial" panose="020B0604020202020204" pitchFamily="34" charset="0"/>
              </a:rPr>
              <a:t>bevolking</a:t>
            </a:r>
            <a:endParaRPr lang="nl-NL" sz="1600" dirty="0">
              <a:solidFill>
                <a:schemeClr val="tx1"/>
              </a:solidFill>
              <a:latin typeface="Arial" panose="020B0604020202020204" pitchFamily="34" charset="0"/>
              <a:cs typeface="Arial" panose="020B0604020202020204" pitchFamily="34" charset="0"/>
            </a:endParaRPr>
          </a:p>
        </p:txBody>
      </p:sp>
      <p:sp>
        <p:nvSpPr>
          <p:cNvPr id="11" name="Ovaal 10">
            <a:extLst>
              <a:ext uri="{FF2B5EF4-FFF2-40B4-BE49-F238E27FC236}">
                <a16:creationId xmlns:a16="http://schemas.microsoft.com/office/drawing/2014/main" id="{87F64275-6015-B44B-D181-1B2B784631B2}"/>
              </a:ext>
            </a:extLst>
          </p:cNvPr>
          <p:cNvSpPr/>
          <p:nvPr/>
        </p:nvSpPr>
        <p:spPr>
          <a:xfrm>
            <a:off x="9504405" y="5914854"/>
            <a:ext cx="1849395" cy="682303"/>
          </a:xfrm>
          <a:prstGeom prst="ellipse">
            <a:avLst/>
          </a:prstGeom>
          <a:solidFill>
            <a:srgbClr val="00A49A"/>
          </a:solidFill>
          <a:ln>
            <a:solidFill>
              <a:srgbClr val="00A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Arial" panose="020B0604020202020204" pitchFamily="34" charset="0"/>
                <a:cs typeface="Arial" panose="020B0604020202020204" pitchFamily="34" charset="0"/>
              </a:rPr>
              <a:t>Meten door </a:t>
            </a:r>
            <a:r>
              <a:rPr lang="en-US" sz="1600" dirty="0" err="1">
                <a:solidFill>
                  <a:schemeClr val="bg1"/>
                </a:solidFill>
                <a:latin typeface="Arial" panose="020B0604020202020204" pitchFamily="34" charset="0"/>
                <a:cs typeface="Arial" panose="020B0604020202020204" pitchFamily="34" charset="0"/>
              </a:rPr>
              <a:t>onderzoek</a:t>
            </a:r>
            <a:endParaRPr lang="nl-NL"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643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COMMUNICATIE-KRUISPUNT </a:t>
            </a:r>
          </a:p>
        </p:txBody>
      </p:sp>
      <p:pic>
        <p:nvPicPr>
          <p:cNvPr id="9" name="Tijdelijke aanduiding voor inhoud 8">
            <a:extLst>
              <a:ext uri="{FF2B5EF4-FFF2-40B4-BE49-F238E27FC236}">
                <a16:creationId xmlns:a16="http://schemas.microsoft.com/office/drawing/2014/main" id="{69CCD268-233F-4411-AFF9-6D96E0C766A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955800" y="1179920"/>
            <a:ext cx="8175012" cy="4647646"/>
          </a:xfrm>
        </p:spPr>
      </p:pic>
    </p:spTree>
    <p:extLst>
      <p:ext uri="{BB962C8B-B14F-4D97-AF65-F5344CB8AC3E}">
        <p14:creationId xmlns:p14="http://schemas.microsoft.com/office/powerpoint/2010/main" val="2655506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5B1B6B-7206-47EE-9F6E-04C8A231DEAF}"/>
              </a:ext>
            </a:extLst>
          </p:cNvPr>
          <p:cNvSpPr>
            <a:spLocks noGrp="1"/>
          </p:cNvSpPr>
          <p:nvPr>
            <p:ph type="title"/>
          </p:nvPr>
        </p:nvSpPr>
        <p:spPr/>
        <p:txBody>
          <a:bodyPr/>
          <a:lstStyle/>
          <a:p>
            <a:r>
              <a:rPr lang="nl-NL"/>
              <a:t>Risicoperceptie- onderzoek</a:t>
            </a:r>
          </a:p>
        </p:txBody>
      </p:sp>
      <p:sp>
        <p:nvSpPr>
          <p:cNvPr id="3" name="Tijdelijke aanduiding voor inhoud 2">
            <a:extLst>
              <a:ext uri="{FF2B5EF4-FFF2-40B4-BE49-F238E27FC236}">
                <a16:creationId xmlns:a16="http://schemas.microsoft.com/office/drawing/2014/main" id="{8D2C966E-2828-47AF-B359-6024E3732A4E}"/>
              </a:ext>
            </a:extLst>
          </p:cNvPr>
          <p:cNvSpPr>
            <a:spLocks noGrp="1"/>
          </p:cNvSpPr>
          <p:nvPr>
            <p:ph idx="1"/>
          </p:nvPr>
        </p:nvSpPr>
        <p:spPr>
          <a:xfrm>
            <a:off x="785019" y="1674082"/>
            <a:ext cx="10621962" cy="4513633"/>
          </a:xfrm>
        </p:spPr>
        <p:txBody>
          <a:bodyPr/>
          <a:lstStyle/>
          <a:p>
            <a:pPr marL="285750" indent="-285750">
              <a:buFont typeface="Arial" panose="020B0604020202020204" pitchFamily="34" charset="0"/>
              <a:buChar char="•"/>
            </a:pPr>
            <a:r>
              <a:rPr lang="nl-NL" sz="1600" dirty="0"/>
              <a:t>In samenwerking met Independent Minds en de </a:t>
            </a:r>
            <a:r>
              <a:rPr lang="nl-NL" sz="1600" dirty="0" err="1"/>
              <a:t>UGent</a:t>
            </a:r>
            <a:endParaRPr lang="nl-NL" sz="1600" dirty="0"/>
          </a:p>
          <a:p>
            <a:pPr marL="285750" indent="-285750">
              <a:buFont typeface="Arial" panose="020B0604020202020204" pitchFamily="34" charset="0"/>
              <a:buChar char="•"/>
            </a:pPr>
            <a:r>
              <a:rPr lang="nl-NL" sz="1600" dirty="0"/>
              <a:t>Opgestart in februari 2022 en afgerond in februari 2023</a:t>
            </a:r>
          </a:p>
          <a:p>
            <a:endParaRPr lang="nl-NL" sz="1600" dirty="0"/>
          </a:p>
          <a:p>
            <a:endParaRPr lang="nl-NL" sz="1600" u="sng" dirty="0"/>
          </a:p>
          <a:p>
            <a:r>
              <a:rPr lang="nl-NL" sz="1600" u="sng" dirty="0"/>
              <a:t>Onderzoeksdoelstelling</a:t>
            </a:r>
            <a:r>
              <a:rPr lang="nl-NL" sz="1600" dirty="0"/>
              <a:t>: </a:t>
            </a:r>
          </a:p>
          <a:p>
            <a:pPr algn="l">
              <a:lnSpc>
                <a:spcPct val="150000"/>
              </a:lnSpc>
            </a:pPr>
            <a:r>
              <a:rPr lang="nl-NL" sz="1600" i="1" dirty="0"/>
              <a:t>Nagaan h</a:t>
            </a:r>
            <a:r>
              <a:rPr lang="nl-NL" sz="1600" b="0" i="1" u="none" strike="noStrike" baseline="0" dirty="0"/>
              <a:t>oe diverse bevolkingsgroepen verschillende soorten risico’s percipiëren (= Risk), om te bepalen op welke manier communicatie hen kan helpen naar het ontwikkelen van de juiste alertheid (= Alert), en het gewenste gedrag om met die risico’s om te gaan (= Action).</a:t>
            </a:r>
          </a:p>
          <a:p>
            <a:pPr algn="l">
              <a:lnSpc>
                <a:spcPct val="150000"/>
              </a:lnSpc>
            </a:pPr>
            <a:r>
              <a:rPr lang="nl-NL" sz="1600" b="0" u="none" strike="noStrike" baseline="0" dirty="0">
                <a:sym typeface="Wingdings" panose="05000000000000000000" pitchFamily="2" charset="2"/>
              </a:rPr>
              <a:t></a:t>
            </a:r>
            <a:r>
              <a:rPr lang="nl-NL" sz="1600" b="0" i="1" u="none" strike="noStrike" baseline="0" dirty="0">
                <a:sym typeface="Wingdings" panose="05000000000000000000" pitchFamily="2" charset="2"/>
              </a:rPr>
              <a:t> </a:t>
            </a:r>
            <a:r>
              <a:rPr lang="nl-NL" sz="1600" b="0" u="none" strike="noStrike" baseline="0" dirty="0">
                <a:sym typeface="Wingdings" panose="05000000000000000000" pitchFamily="2" charset="2"/>
              </a:rPr>
              <a:t>Kw</a:t>
            </a:r>
            <a:r>
              <a:rPr lang="nl-NL" sz="1600" dirty="0">
                <a:sym typeface="Wingdings" panose="05000000000000000000" pitchFamily="2" charset="2"/>
              </a:rPr>
              <a:t>alitatief en kwantitatief </a:t>
            </a:r>
            <a:endParaRPr lang="nl-NL" sz="1600" b="0" u="none" strike="noStrike" baseline="0" dirty="0"/>
          </a:p>
          <a:p>
            <a:pPr algn="l">
              <a:lnSpc>
                <a:spcPct val="150000"/>
              </a:lnSpc>
            </a:pPr>
            <a:r>
              <a:rPr lang="nl-NL" sz="1600" dirty="0">
                <a:sym typeface="Wingdings" panose="05000000000000000000" pitchFamily="2" charset="2"/>
              </a:rPr>
              <a:t> Bijzondere aandacht voor kwetsbare doelgroepen</a:t>
            </a:r>
            <a:endParaRPr lang="nl-NL" sz="1600" dirty="0"/>
          </a:p>
          <a:p>
            <a:endParaRPr lang="nl-NL" dirty="0"/>
          </a:p>
        </p:txBody>
      </p:sp>
      <p:pic>
        <p:nvPicPr>
          <p:cNvPr id="9" name="Picture 8">
            <a:extLst>
              <a:ext uri="{FF2B5EF4-FFF2-40B4-BE49-F238E27FC236}">
                <a16:creationId xmlns:a16="http://schemas.microsoft.com/office/drawing/2014/main" id="{BA391FCD-576A-8B48-D81E-14D8DC193E9A}"/>
              </a:ext>
            </a:extLst>
          </p:cNvPr>
          <p:cNvPicPr>
            <a:picLocks noChangeAspect="1"/>
          </p:cNvPicPr>
          <p:nvPr/>
        </p:nvPicPr>
        <p:blipFill>
          <a:blip r:embed="rId3"/>
          <a:stretch>
            <a:fillRect/>
          </a:stretch>
        </p:blipFill>
        <p:spPr>
          <a:xfrm>
            <a:off x="9649691" y="1476656"/>
            <a:ext cx="1333500" cy="1333500"/>
          </a:xfrm>
          <a:prstGeom prst="rect">
            <a:avLst/>
          </a:prstGeom>
        </p:spPr>
      </p:pic>
      <p:pic>
        <p:nvPicPr>
          <p:cNvPr id="11" name="Picture 10">
            <a:extLst>
              <a:ext uri="{FF2B5EF4-FFF2-40B4-BE49-F238E27FC236}">
                <a16:creationId xmlns:a16="http://schemas.microsoft.com/office/drawing/2014/main" id="{D797E8B4-7AC0-2406-9CDA-43E2E1A5DDC6}"/>
              </a:ext>
            </a:extLst>
          </p:cNvPr>
          <p:cNvPicPr>
            <a:picLocks noChangeAspect="1"/>
          </p:cNvPicPr>
          <p:nvPr/>
        </p:nvPicPr>
        <p:blipFill>
          <a:blip r:embed="rId4"/>
          <a:stretch>
            <a:fillRect/>
          </a:stretch>
        </p:blipFill>
        <p:spPr>
          <a:xfrm>
            <a:off x="6854537" y="1381406"/>
            <a:ext cx="2057400" cy="1428750"/>
          </a:xfrm>
          <a:prstGeom prst="rect">
            <a:avLst/>
          </a:prstGeom>
        </p:spPr>
      </p:pic>
    </p:spTree>
    <p:extLst>
      <p:ext uri="{BB962C8B-B14F-4D97-AF65-F5344CB8AC3E}">
        <p14:creationId xmlns:p14="http://schemas.microsoft.com/office/powerpoint/2010/main" val="238642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9F47A-457F-78E0-0F1D-CC34FE52E47F}"/>
              </a:ext>
            </a:extLst>
          </p:cNvPr>
          <p:cNvSpPr>
            <a:spLocks noGrp="1"/>
          </p:cNvSpPr>
          <p:nvPr>
            <p:ph type="title"/>
          </p:nvPr>
        </p:nvSpPr>
        <p:spPr>
          <a:xfrm>
            <a:off x="731838" y="286747"/>
            <a:ext cx="10621962" cy="669196"/>
          </a:xfrm>
        </p:spPr>
        <p:txBody>
          <a:bodyPr/>
          <a:lstStyle/>
          <a:p>
            <a:r>
              <a:rPr lang="en-US" err="1"/>
              <a:t>risicoperceptie</a:t>
            </a:r>
            <a:endParaRPr lang="en-US"/>
          </a:p>
        </p:txBody>
      </p:sp>
      <p:sp>
        <p:nvSpPr>
          <p:cNvPr id="5" name="Rectangle 4">
            <a:extLst>
              <a:ext uri="{FF2B5EF4-FFF2-40B4-BE49-F238E27FC236}">
                <a16:creationId xmlns:a16="http://schemas.microsoft.com/office/drawing/2014/main" id="{59E4AD6E-0AE1-87F4-48C6-E7C025A939B1}"/>
              </a:ext>
            </a:extLst>
          </p:cNvPr>
          <p:cNvSpPr/>
          <p:nvPr/>
        </p:nvSpPr>
        <p:spPr bwMode="auto">
          <a:xfrm>
            <a:off x="1250069" y="1272591"/>
            <a:ext cx="10210093" cy="4750295"/>
          </a:xfrm>
          <a:prstGeom prst="rect">
            <a:avLst/>
          </a:prstGeom>
          <a:solidFill>
            <a:srgbClr val="DE3C3C"/>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endParaRPr kumimoji="0" lang="en-GB" sz="1400" b="0" i="0"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p:txBody>
      </p:sp>
      <p:sp>
        <p:nvSpPr>
          <p:cNvPr id="6" name="Rectangle 5">
            <a:extLst>
              <a:ext uri="{FF2B5EF4-FFF2-40B4-BE49-F238E27FC236}">
                <a16:creationId xmlns:a16="http://schemas.microsoft.com/office/drawing/2014/main" id="{297AA587-43DC-AE18-6646-324C83419EF1}"/>
              </a:ext>
            </a:extLst>
          </p:cNvPr>
          <p:cNvSpPr/>
          <p:nvPr/>
        </p:nvSpPr>
        <p:spPr bwMode="auto">
          <a:xfrm>
            <a:off x="4108048" y="2124449"/>
            <a:ext cx="3285561" cy="1440160"/>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lang="en-GB" sz="1400" b="1" i="1" kern="0" err="1">
                <a:solidFill>
                  <a:srgbClr val="330000"/>
                </a:solidFill>
                <a:latin typeface="Century Gothic"/>
                <a:ea typeface="ＭＳ Ｐゴシック" panose="020B0600070205080204" pitchFamily="34" charset="-128"/>
              </a:rPr>
              <a:t>Perceptie</a:t>
            </a:r>
            <a:r>
              <a:rPr lang="en-GB" sz="1400" b="1" i="1" kern="0">
                <a:solidFill>
                  <a:srgbClr val="330000"/>
                </a:solidFill>
                <a:latin typeface="Century Gothic"/>
                <a:ea typeface="ＭＳ Ｐゴシック" panose="020B0600070205080204" pitchFamily="34" charset="-128"/>
              </a:rPr>
              <a:t> van </a:t>
            </a:r>
            <a:br>
              <a:rPr lang="en-GB" sz="1400" b="1" i="1" kern="0">
                <a:solidFill>
                  <a:srgbClr val="330000"/>
                </a:solidFill>
                <a:latin typeface="Century Gothic"/>
                <a:ea typeface="ＭＳ Ｐゴシック" panose="020B0600070205080204" pitchFamily="34" charset="-128"/>
              </a:rPr>
            </a:br>
            <a:r>
              <a:rPr lang="en-GB" sz="1400" b="1" i="1" kern="0">
                <a:solidFill>
                  <a:srgbClr val="330000"/>
                </a:solidFill>
                <a:latin typeface="Century Gothic"/>
                <a:ea typeface="ＭＳ Ｐゴシック" panose="020B0600070205080204" pitchFamily="34" charset="-128"/>
              </a:rPr>
              <a:t>de i</a:t>
            </a:r>
            <a:r>
              <a:rPr kumimoji="0" lang="en-GB" sz="1400" b="1" i="1" u="none" strike="noStrike" kern="0" cap="none" spc="0" normalizeH="0" baseline="0" noProof="0" err="1">
                <a:ln>
                  <a:noFill/>
                </a:ln>
                <a:solidFill>
                  <a:srgbClr val="330000"/>
                </a:solidFill>
                <a:effectLst/>
                <a:uLnTx/>
                <a:uFillTx/>
                <a:latin typeface="Century Gothic"/>
                <a:ea typeface="ＭＳ Ｐゴシック" panose="020B0600070205080204" pitchFamily="34" charset="-128"/>
              </a:rPr>
              <a:t>mpact</a:t>
            </a:r>
            <a:endParaRPr kumimoji="0" lang="en-GB" sz="1400" b="1" i="1" u="none" strike="noStrike" kern="0" cap="none" spc="0" normalizeH="0" baseline="0" noProof="0">
              <a:ln>
                <a:noFill/>
              </a:ln>
              <a:solidFill>
                <a:srgbClr val="330000"/>
              </a:solidFill>
              <a:effectLst/>
              <a:uLnTx/>
              <a:uFillTx/>
              <a:latin typeface="Century Gothic"/>
              <a:ea typeface="ＭＳ Ｐゴシック" panose="020B0600070205080204" pitchFamily="34" charset="-128"/>
            </a:endParaRPr>
          </a:p>
        </p:txBody>
      </p:sp>
      <p:sp>
        <p:nvSpPr>
          <p:cNvPr id="7" name="Rectangle 6">
            <a:extLst>
              <a:ext uri="{FF2B5EF4-FFF2-40B4-BE49-F238E27FC236}">
                <a16:creationId xmlns:a16="http://schemas.microsoft.com/office/drawing/2014/main" id="{F71BAE7C-B814-D52E-E1BB-5D00568BD811}"/>
              </a:ext>
            </a:extLst>
          </p:cNvPr>
          <p:cNvSpPr/>
          <p:nvPr/>
        </p:nvSpPr>
        <p:spPr bwMode="auto">
          <a:xfrm>
            <a:off x="4106359" y="3990639"/>
            <a:ext cx="3285561" cy="1440160"/>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en-GB" sz="1400" b="1" i="1" u="none" strike="noStrike" kern="0" cap="none" spc="0" normalizeH="0" baseline="0" noProof="0" err="1">
                <a:ln>
                  <a:noFill/>
                </a:ln>
                <a:solidFill>
                  <a:srgbClr val="330000"/>
                </a:solidFill>
                <a:effectLst/>
                <a:uLnTx/>
                <a:uFillTx/>
                <a:latin typeface="Century Gothic" charset="0"/>
                <a:ea typeface="ＭＳ Ｐゴシック" panose="020B0600070205080204" pitchFamily="34" charset="-128"/>
              </a:rPr>
              <a:t>Perceptie</a:t>
            </a:r>
            <a:r>
              <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rPr>
              <a:t> van </a:t>
            </a:r>
            <a:br>
              <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rPr>
            </a:br>
            <a:r>
              <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rPr>
              <a:t>de </a:t>
            </a:r>
            <a:r>
              <a:rPr kumimoji="0" lang="en-GB" sz="1400" b="1" i="1" u="sng" strike="noStrike" kern="0" cap="none" spc="0" normalizeH="0" baseline="0" noProof="0" err="1">
                <a:ln>
                  <a:noFill/>
                </a:ln>
                <a:solidFill>
                  <a:srgbClr val="330000"/>
                </a:solidFill>
                <a:effectLst/>
                <a:uLnTx/>
                <a:uFillTx/>
                <a:latin typeface="Century Gothic" charset="0"/>
                <a:ea typeface="ＭＳ Ｐゴシック" panose="020B0600070205080204" pitchFamily="34" charset="-128"/>
              </a:rPr>
              <a:t>zelf</a:t>
            </a:r>
            <a:r>
              <a:rPr kumimoji="0" lang="en-GB" sz="1400" b="1" i="1" strike="noStrike" kern="0" cap="none" spc="0" normalizeH="0" baseline="0" noProof="0" err="1">
                <a:ln>
                  <a:noFill/>
                </a:ln>
                <a:solidFill>
                  <a:srgbClr val="330000"/>
                </a:solidFill>
                <a:effectLst/>
                <a:uLnTx/>
                <a:uFillTx/>
                <a:latin typeface="Century Gothic" charset="0"/>
                <a:ea typeface="ＭＳ Ｐゴシック" panose="020B0600070205080204" pitchFamily="34" charset="-128"/>
              </a:rPr>
              <a:t>redzaamheid</a:t>
            </a:r>
            <a:endPar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p:txBody>
      </p:sp>
      <p:sp>
        <p:nvSpPr>
          <p:cNvPr id="8" name="Rectangle 7">
            <a:extLst>
              <a:ext uri="{FF2B5EF4-FFF2-40B4-BE49-F238E27FC236}">
                <a16:creationId xmlns:a16="http://schemas.microsoft.com/office/drawing/2014/main" id="{F3EA6DBF-9F2B-194C-0E7E-1B5D6C6582A1}"/>
              </a:ext>
            </a:extLst>
          </p:cNvPr>
          <p:cNvSpPr/>
          <p:nvPr/>
        </p:nvSpPr>
        <p:spPr bwMode="auto">
          <a:xfrm>
            <a:off x="7656370" y="3990639"/>
            <a:ext cx="3285561" cy="1440160"/>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endParaRPr kumimoji="0" lang="en-GB" sz="1400" b="1" i="0"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a:p>
            <a:pPr algn="ctr" fontAlgn="base">
              <a:spcBef>
                <a:spcPct val="50000"/>
              </a:spcBef>
              <a:spcAft>
                <a:spcPct val="0"/>
              </a:spcAft>
              <a:defRPr/>
            </a:pPr>
            <a:r>
              <a:rPr kumimoji="0" lang="en-GB" sz="1400" b="1" i="1" u="none" strike="noStrike" kern="0" cap="none" spc="0" normalizeH="0" baseline="0" noProof="0" err="1">
                <a:ln>
                  <a:noFill/>
                </a:ln>
                <a:solidFill>
                  <a:srgbClr val="330000"/>
                </a:solidFill>
                <a:effectLst/>
                <a:uLnTx/>
                <a:uFillTx/>
                <a:latin typeface="Century Gothic" charset="0"/>
                <a:ea typeface="ＭＳ Ｐゴシック" panose="020B0600070205080204" pitchFamily="34" charset="-128"/>
              </a:rPr>
              <a:t>Perceptie</a:t>
            </a:r>
            <a:r>
              <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rPr>
              <a:t> van </a:t>
            </a:r>
            <a:br>
              <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rPr>
            </a:br>
            <a:r>
              <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rPr>
              <a:t>de </a:t>
            </a:r>
            <a:r>
              <a:rPr kumimoji="0" lang="en-GB" sz="1400" b="1" i="1" u="sng" strike="noStrike" kern="0" cap="none" spc="0" normalizeH="0" baseline="0" noProof="0" err="1">
                <a:ln>
                  <a:noFill/>
                </a:ln>
                <a:solidFill>
                  <a:srgbClr val="330000"/>
                </a:solidFill>
                <a:effectLst/>
                <a:uLnTx/>
                <a:uFillTx/>
                <a:latin typeface="Century Gothic" charset="0"/>
                <a:ea typeface="ＭＳ Ｐゴシック" panose="020B0600070205080204" pitchFamily="34" charset="-128"/>
              </a:rPr>
              <a:t>samen</a:t>
            </a:r>
            <a:r>
              <a:rPr kumimoji="0" lang="en-GB" sz="1400" b="1" i="1" strike="noStrike" kern="0" cap="none" spc="0" normalizeH="0" baseline="0" noProof="0" err="1">
                <a:ln>
                  <a:noFill/>
                </a:ln>
                <a:solidFill>
                  <a:srgbClr val="330000"/>
                </a:solidFill>
                <a:effectLst/>
                <a:uLnTx/>
                <a:uFillTx/>
                <a:latin typeface="Century Gothic" charset="0"/>
                <a:ea typeface="ＭＳ Ｐゴシック" panose="020B0600070205080204" pitchFamily="34" charset="-128"/>
              </a:rPr>
              <a:t>redzaamheid</a:t>
            </a:r>
            <a:endPar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a:p>
            <a:pPr marL="0" marR="0" lvl="0" indent="0" algn="ctr" defTabSz="914400" eaLnBrk="1" fontAlgn="base" latinLnBrk="0" hangingPunct="1">
              <a:lnSpc>
                <a:spcPct val="100000"/>
              </a:lnSpc>
              <a:spcBef>
                <a:spcPct val="50000"/>
              </a:spcBef>
              <a:spcAft>
                <a:spcPct val="0"/>
              </a:spcAft>
              <a:buClrTx/>
              <a:buSzTx/>
              <a:buFontTx/>
              <a:buNone/>
              <a:tabLst/>
              <a:defRPr/>
            </a:pPr>
            <a:endParaRPr kumimoji="0" lang="en-GB" sz="1400" b="1" i="0"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p:txBody>
      </p:sp>
      <p:sp>
        <p:nvSpPr>
          <p:cNvPr id="9" name="Rectangle 8">
            <a:extLst>
              <a:ext uri="{FF2B5EF4-FFF2-40B4-BE49-F238E27FC236}">
                <a16:creationId xmlns:a16="http://schemas.microsoft.com/office/drawing/2014/main" id="{E3916A22-C6AD-182C-08C1-064269FAB7E0}"/>
              </a:ext>
            </a:extLst>
          </p:cNvPr>
          <p:cNvSpPr/>
          <p:nvPr/>
        </p:nvSpPr>
        <p:spPr bwMode="auto">
          <a:xfrm>
            <a:off x="7643738" y="2118431"/>
            <a:ext cx="3285561" cy="1440160"/>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lang="en-GB" sz="1400" b="1" i="1" kern="0" err="1">
                <a:solidFill>
                  <a:srgbClr val="330000"/>
                </a:solidFill>
                <a:latin typeface="Century Gothic" charset="0"/>
                <a:ea typeface="ＭＳ Ｐゴシック" panose="020B0600070205080204" pitchFamily="34" charset="-128"/>
              </a:rPr>
              <a:t>Perceptie</a:t>
            </a:r>
            <a:r>
              <a:rPr lang="en-GB" sz="1400" b="1" i="1" kern="0">
                <a:solidFill>
                  <a:srgbClr val="330000"/>
                </a:solidFill>
                <a:latin typeface="Century Gothic" charset="0"/>
                <a:ea typeface="ＭＳ Ｐゴシック" panose="020B0600070205080204" pitchFamily="34" charset="-128"/>
              </a:rPr>
              <a:t> van </a:t>
            </a:r>
            <a:br>
              <a:rPr lang="en-GB" sz="1400" b="1" i="1" kern="0">
                <a:solidFill>
                  <a:srgbClr val="330000"/>
                </a:solidFill>
                <a:latin typeface="Century Gothic" charset="0"/>
                <a:ea typeface="ＭＳ Ｐゴシック" panose="020B0600070205080204" pitchFamily="34" charset="-128"/>
              </a:rPr>
            </a:br>
            <a:r>
              <a:rPr lang="en-GB" sz="1400" b="1" i="1" kern="0">
                <a:solidFill>
                  <a:srgbClr val="330000"/>
                </a:solidFill>
                <a:latin typeface="Century Gothic" charset="0"/>
                <a:ea typeface="ＭＳ Ｐゴシック" panose="020B0600070205080204" pitchFamily="34" charset="-128"/>
              </a:rPr>
              <a:t>de w</a:t>
            </a:r>
            <a:r>
              <a:rPr kumimoji="0" lang="en-GB" sz="1400" b="1" i="1" u="none" strike="noStrike" kern="0" cap="none" spc="0" normalizeH="0" baseline="0" noProof="0" err="1">
                <a:ln>
                  <a:noFill/>
                </a:ln>
                <a:solidFill>
                  <a:srgbClr val="330000"/>
                </a:solidFill>
                <a:effectLst/>
                <a:uLnTx/>
                <a:uFillTx/>
                <a:latin typeface="Century Gothic" charset="0"/>
                <a:ea typeface="ＭＳ Ｐゴシック" panose="020B0600070205080204" pitchFamily="34" charset="-128"/>
              </a:rPr>
              <a:t>aarschijnlijkheid</a:t>
            </a:r>
            <a:endParaRPr kumimoji="0" lang="en-GB" sz="1400" b="1" i="1"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p:txBody>
      </p:sp>
      <p:sp>
        <p:nvSpPr>
          <p:cNvPr id="11" name="TextBox 10">
            <a:extLst>
              <a:ext uri="{FF2B5EF4-FFF2-40B4-BE49-F238E27FC236}">
                <a16:creationId xmlns:a16="http://schemas.microsoft.com/office/drawing/2014/main" id="{DA562FAB-20A2-6A5B-99AB-DFA351C6D199}"/>
              </a:ext>
            </a:extLst>
          </p:cNvPr>
          <p:cNvSpPr txBox="1"/>
          <p:nvPr/>
        </p:nvSpPr>
        <p:spPr>
          <a:xfrm>
            <a:off x="4561406" y="1326179"/>
            <a:ext cx="6008388" cy="369332"/>
          </a:xfrm>
          <a:prstGeom prst="rect">
            <a:avLst/>
          </a:prstGeom>
          <a:noFill/>
        </p:spPr>
        <p:txBody>
          <a:bodyPr wrap="square" rtlCol="0">
            <a:spAutoFit/>
          </a:bodyPr>
          <a:lstStyle/>
          <a:p>
            <a:pPr eaLnBrk="0" fontAlgn="base" hangingPunct="0">
              <a:spcBef>
                <a:spcPct val="0"/>
              </a:spcBef>
              <a:spcAft>
                <a:spcPct val="0"/>
              </a:spcAft>
              <a:defRPr/>
            </a:pPr>
            <a:r>
              <a:rPr lang="en-GB" b="1">
                <a:solidFill>
                  <a:srgbClr val="FFFFFF"/>
                </a:solidFill>
                <a:latin typeface="Century Gothic" panose="020B0502020202020204" pitchFamily="34" charset="0"/>
                <a:ea typeface="ＭＳ Ｐゴシック" panose="020B0600070205080204" pitchFamily="34" charset="-128"/>
              </a:rPr>
              <a:t>4 </a:t>
            </a:r>
            <a:r>
              <a:rPr lang="en-GB" b="1" err="1">
                <a:solidFill>
                  <a:srgbClr val="FFFFFF"/>
                </a:solidFill>
                <a:latin typeface="Century Gothic" panose="020B0502020202020204" pitchFamily="34" charset="0"/>
                <a:ea typeface="ＭＳ Ｐゴシック" panose="020B0600070205080204" pitchFamily="34" charset="-128"/>
              </a:rPr>
              <a:t>cognitieve</a:t>
            </a:r>
            <a:r>
              <a:rPr lang="en-GB" b="1">
                <a:solidFill>
                  <a:srgbClr val="FFFFFF"/>
                </a:solidFill>
                <a:latin typeface="Century Gothic" panose="020B0502020202020204" pitchFamily="34" charset="0"/>
                <a:ea typeface="ＭＳ Ｐゴシック" panose="020B0600070205080204" pitchFamily="34" charset="-128"/>
              </a:rPr>
              <a:t> </a:t>
            </a:r>
            <a:r>
              <a:rPr lang="en-GB" b="1" err="1">
                <a:solidFill>
                  <a:srgbClr val="FFFFFF"/>
                </a:solidFill>
                <a:latin typeface="Century Gothic" panose="020B0502020202020204" pitchFamily="34" charset="0"/>
                <a:ea typeface="ＭＳ Ｐゴシック" panose="020B0600070205080204" pitchFamily="34" charset="-128"/>
              </a:rPr>
              <a:t>dimensies</a:t>
            </a:r>
            <a:r>
              <a:rPr lang="en-GB" b="1">
                <a:solidFill>
                  <a:srgbClr val="FFFFFF"/>
                </a:solidFill>
                <a:latin typeface="Century Gothic" panose="020B0502020202020204" pitchFamily="34" charset="0"/>
                <a:ea typeface="ＭＳ Ｐゴシック" panose="020B0600070205080204" pitchFamily="34" charset="-128"/>
              </a:rPr>
              <a:t> van </a:t>
            </a:r>
            <a:r>
              <a:rPr lang="en-GB" b="1" err="1">
                <a:solidFill>
                  <a:srgbClr val="FFFFFF"/>
                </a:solidFill>
                <a:latin typeface="Century Gothic" panose="020B0502020202020204" pitchFamily="34" charset="0"/>
                <a:ea typeface="ＭＳ Ｐゴシック" panose="020B0600070205080204" pitchFamily="34" charset="-128"/>
              </a:rPr>
              <a:t>risicoperceptie</a:t>
            </a:r>
            <a:endParaRPr lang="en-GB" b="1">
              <a:solidFill>
                <a:srgbClr val="FFFFFF"/>
              </a:solidFill>
              <a:latin typeface="Century Gothic" panose="020B0502020202020204" pitchFamily="34" charset="0"/>
              <a:ea typeface="ＭＳ Ｐゴシック" panose="020B0600070205080204" pitchFamily="34" charset="-128"/>
            </a:endParaRPr>
          </a:p>
        </p:txBody>
      </p:sp>
      <p:sp>
        <p:nvSpPr>
          <p:cNvPr id="12" name="TextBox 11">
            <a:extLst>
              <a:ext uri="{FF2B5EF4-FFF2-40B4-BE49-F238E27FC236}">
                <a16:creationId xmlns:a16="http://schemas.microsoft.com/office/drawing/2014/main" id="{CB93DF54-DE6D-27FC-2D37-5792801B61DC}"/>
              </a:ext>
            </a:extLst>
          </p:cNvPr>
          <p:cNvSpPr txBox="1"/>
          <p:nvPr/>
        </p:nvSpPr>
        <p:spPr>
          <a:xfrm>
            <a:off x="1585591" y="2515345"/>
            <a:ext cx="2126336" cy="646331"/>
          </a:xfrm>
          <a:prstGeom prst="rect">
            <a:avLst/>
          </a:prstGeom>
          <a:noFill/>
        </p:spPr>
        <p:txBody>
          <a:bodyPr wrap="square" rtlCol="0">
            <a:spAutoFit/>
          </a:bodyPr>
          <a:lstStyle/>
          <a:p>
            <a:pPr eaLnBrk="0" fontAlgn="base" hangingPunct="0">
              <a:spcBef>
                <a:spcPct val="0"/>
              </a:spcBef>
              <a:spcAft>
                <a:spcPct val="0"/>
              </a:spcAft>
              <a:defRPr/>
            </a:pPr>
            <a:r>
              <a:rPr lang="en-GB" b="1" err="1">
                <a:solidFill>
                  <a:srgbClr val="FFFFFF"/>
                </a:solidFill>
                <a:latin typeface="Century Gothic" panose="020B0502020202020204" pitchFamily="34" charset="0"/>
                <a:ea typeface="ＭＳ Ｐゴシック" panose="020B0600070205080204" pitchFamily="34" charset="-128"/>
              </a:rPr>
              <a:t>Perceptie</a:t>
            </a:r>
            <a:r>
              <a:rPr lang="en-GB" b="1">
                <a:solidFill>
                  <a:srgbClr val="FFFFFF"/>
                </a:solidFill>
                <a:latin typeface="Century Gothic" panose="020B0502020202020204" pitchFamily="34" charset="0"/>
                <a:ea typeface="ＭＳ Ｐゴシック" panose="020B0600070205080204" pitchFamily="34" charset="-128"/>
              </a:rPr>
              <a:t> van </a:t>
            </a:r>
            <a:br>
              <a:rPr lang="en-GB" b="1">
                <a:solidFill>
                  <a:srgbClr val="FFFFFF"/>
                </a:solidFill>
                <a:latin typeface="Century Gothic" panose="020B0502020202020204" pitchFamily="34" charset="0"/>
                <a:ea typeface="ＭＳ Ｐゴシック" panose="020B0600070205080204" pitchFamily="34" charset="-128"/>
              </a:rPr>
            </a:br>
            <a:r>
              <a:rPr lang="en-GB" b="1">
                <a:solidFill>
                  <a:srgbClr val="FFFFFF"/>
                </a:solidFill>
                <a:latin typeface="Century Gothic" panose="020B0502020202020204" pitchFamily="34" charset="0"/>
                <a:ea typeface="ＭＳ Ｐゴシック" panose="020B0600070205080204" pitchFamily="34" charset="-128"/>
              </a:rPr>
              <a:t>de </a:t>
            </a:r>
            <a:r>
              <a:rPr lang="en-GB" b="1" err="1">
                <a:solidFill>
                  <a:srgbClr val="FFFFFF"/>
                </a:solidFill>
                <a:latin typeface="Century Gothic" panose="020B0502020202020204" pitchFamily="34" charset="0"/>
                <a:ea typeface="ＭＳ Ｐゴシック" panose="020B0600070205080204" pitchFamily="34" charset="-128"/>
              </a:rPr>
              <a:t>dreiging</a:t>
            </a:r>
            <a:endParaRPr lang="en-GB" b="1">
              <a:solidFill>
                <a:srgbClr val="FFFFFF"/>
              </a:solidFill>
              <a:latin typeface="Century Gothic" panose="020B0502020202020204" pitchFamily="34" charset="0"/>
              <a:ea typeface="ＭＳ Ｐゴシック" panose="020B0600070205080204" pitchFamily="34" charset="-128"/>
            </a:endParaRPr>
          </a:p>
        </p:txBody>
      </p:sp>
      <p:sp>
        <p:nvSpPr>
          <p:cNvPr id="13" name="TextBox 12">
            <a:extLst>
              <a:ext uri="{FF2B5EF4-FFF2-40B4-BE49-F238E27FC236}">
                <a16:creationId xmlns:a16="http://schemas.microsoft.com/office/drawing/2014/main" id="{FF2E9341-9909-6B1E-96E8-E4524B99ECEB}"/>
              </a:ext>
            </a:extLst>
          </p:cNvPr>
          <p:cNvSpPr txBox="1"/>
          <p:nvPr/>
        </p:nvSpPr>
        <p:spPr>
          <a:xfrm>
            <a:off x="1585591" y="4378426"/>
            <a:ext cx="2126337" cy="646331"/>
          </a:xfrm>
          <a:prstGeom prst="rect">
            <a:avLst/>
          </a:prstGeom>
          <a:noFill/>
        </p:spPr>
        <p:txBody>
          <a:bodyPr wrap="square" rtlCol="0">
            <a:spAutoFit/>
          </a:bodyPr>
          <a:lstStyle/>
          <a:p>
            <a:pPr eaLnBrk="0" fontAlgn="base" hangingPunct="0">
              <a:spcBef>
                <a:spcPct val="0"/>
              </a:spcBef>
              <a:spcAft>
                <a:spcPct val="0"/>
              </a:spcAft>
              <a:defRPr/>
            </a:pPr>
            <a:r>
              <a:rPr lang="en-GB" b="1" err="1">
                <a:solidFill>
                  <a:srgbClr val="FFFFFF"/>
                </a:solidFill>
                <a:latin typeface="Century Gothic"/>
                <a:ea typeface="ＭＳ Ｐゴシック" panose="020B0600070205080204" pitchFamily="34" charset="-128"/>
              </a:rPr>
              <a:t>Perceptie</a:t>
            </a:r>
            <a:r>
              <a:rPr lang="en-GB" b="1">
                <a:solidFill>
                  <a:srgbClr val="FFFFFF"/>
                </a:solidFill>
                <a:latin typeface="Century Gothic"/>
                <a:ea typeface="ＭＳ Ｐゴシック" panose="020B0600070205080204" pitchFamily="34" charset="-128"/>
              </a:rPr>
              <a:t> van de </a:t>
            </a:r>
            <a:r>
              <a:rPr lang="en-GB" b="1" err="1">
                <a:solidFill>
                  <a:srgbClr val="FFFFFF"/>
                </a:solidFill>
                <a:latin typeface="Century Gothic"/>
                <a:ea typeface="ＭＳ Ｐゴシック" panose="020B0600070205080204" pitchFamily="34" charset="-128"/>
              </a:rPr>
              <a:t>redzaamheid</a:t>
            </a:r>
            <a:endParaRPr lang="en-GB" b="1">
              <a:solidFill>
                <a:srgbClr val="FFFFFF"/>
              </a:solidFill>
              <a:latin typeface="Century Gothic"/>
              <a:ea typeface="ＭＳ Ｐゴシック" panose="020B0600070205080204" pitchFamily="34" charset="-128"/>
            </a:endParaRPr>
          </a:p>
        </p:txBody>
      </p:sp>
      <p:sp>
        <p:nvSpPr>
          <p:cNvPr id="14" name="Rectangle 13">
            <a:extLst>
              <a:ext uri="{FF2B5EF4-FFF2-40B4-BE49-F238E27FC236}">
                <a16:creationId xmlns:a16="http://schemas.microsoft.com/office/drawing/2014/main" id="{9965F47C-276E-EB9F-ACB2-3B8E7C184891}"/>
              </a:ext>
            </a:extLst>
          </p:cNvPr>
          <p:cNvSpPr/>
          <p:nvPr/>
        </p:nvSpPr>
        <p:spPr bwMode="auto">
          <a:xfrm>
            <a:off x="4047449" y="2012159"/>
            <a:ext cx="7120536" cy="1618441"/>
          </a:xfrm>
          <a:prstGeom prst="rect">
            <a:avLst/>
          </a:prstGeom>
          <a:noFill/>
          <a:ln w="38100" cap="flat" cmpd="sng" algn="ctr">
            <a:solidFill>
              <a:srgbClr val="330000"/>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endParaRPr kumimoji="0" lang="nl-BE" sz="1400" b="0" i="0"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p:txBody>
      </p:sp>
      <p:sp>
        <p:nvSpPr>
          <p:cNvPr id="15" name="Rectangle 14">
            <a:extLst>
              <a:ext uri="{FF2B5EF4-FFF2-40B4-BE49-F238E27FC236}">
                <a16:creationId xmlns:a16="http://schemas.microsoft.com/office/drawing/2014/main" id="{92FDDC7A-D150-9E0E-23CE-899BCDD7988B}"/>
              </a:ext>
            </a:extLst>
          </p:cNvPr>
          <p:cNvSpPr/>
          <p:nvPr/>
        </p:nvSpPr>
        <p:spPr bwMode="auto">
          <a:xfrm>
            <a:off x="4047449" y="3844392"/>
            <a:ext cx="7120536" cy="1714400"/>
          </a:xfrm>
          <a:prstGeom prst="rect">
            <a:avLst/>
          </a:prstGeom>
          <a:noFill/>
          <a:ln w="38100" cap="flat" cmpd="sng" algn="ctr">
            <a:solidFill>
              <a:srgbClr val="330000"/>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endParaRPr kumimoji="0" lang="nl-BE" sz="1400" b="0" i="0" u="none" strike="noStrike" kern="0" cap="none" spc="0" normalizeH="0" baseline="0" noProof="0">
              <a:ln>
                <a:noFill/>
              </a:ln>
              <a:solidFill>
                <a:srgbClr val="330000"/>
              </a:solidFill>
              <a:effectLst/>
              <a:uLnTx/>
              <a:uFillTx/>
              <a:latin typeface="Century Gothic" charset="0"/>
              <a:ea typeface="ＭＳ Ｐゴシック" panose="020B0600070205080204" pitchFamily="34" charset="-128"/>
            </a:endParaRPr>
          </a:p>
        </p:txBody>
      </p:sp>
    </p:spTree>
    <p:extLst>
      <p:ext uri="{BB962C8B-B14F-4D97-AF65-F5344CB8AC3E}">
        <p14:creationId xmlns:p14="http://schemas.microsoft.com/office/powerpoint/2010/main" val="228576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EF817-D8E6-0876-0692-2240545BD729}"/>
              </a:ext>
            </a:extLst>
          </p:cNvPr>
          <p:cNvSpPr>
            <a:spLocks noGrp="1"/>
          </p:cNvSpPr>
          <p:nvPr>
            <p:ph type="title"/>
          </p:nvPr>
        </p:nvSpPr>
        <p:spPr>
          <a:xfrm>
            <a:off x="159027" y="365126"/>
            <a:ext cx="12271513" cy="669196"/>
          </a:xfrm>
        </p:spPr>
        <p:txBody>
          <a:bodyPr>
            <a:normAutofit/>
          </a:bodyPr>
          <a:lstStyle/>
          <a:p>
            <a:r>
              <a:rPr lang="nl-NL"/>
              <a:t>Conceptueel model : Gewenst </a:t>
            </a:r>
            <a:r>
              <a:rPr lang="nl-NL" cap="none"/>
              <a:t>vs</a:t>
            </a:r>
            <a:r>
              <a:rPr lang="nl-NL"/>
              <a:t> Ongewenst Gedrag </a:t>
            </a:r>
          </a:p>
        </p:txBody>
      </p:sp>
      <p:pic>
        <p:nvPicPr>
          <p:cNvPr id="5" name="Content Placeholder 4">
            <a:extLst>
              <a:ext uri="{FF2B5EF4-FFF2-40B4-BE49-F238E27FC236}">
                <a16:creationId xmlns:a16="http://schemas.microsoft.com/office/drawing/2014/main" id="{6B985DC8-118E-B0D4-15DA-090B78E9BD63}"/>
              </a:ext>
            </a:extLst>
          </p:cNvPr>
          <p:cNvPicPr>
            <a:picLocks noGrp="1" noChangeAspect="1"/>
          </p:cNvPicPr>
          <p:nvPr>
            <p:ph idx="1"/>
          </p:nvPr>
        </p:nvPicPr>
        <p:blipFill>
          <a:blip r:embed="rId2"/>
          <a:stretch>
            <a:fillRect/>
          </a:stretch>
        </p:blipFill>
        <p:spPr>
          <a:xfrm>
            <a:off x="1813553" y="1262170"/>
            <a:ext cx="8564894" cy="5012741"/>
          </a:xfrm>
          <a:prstGeom prst="rect">
            <a:avLst/>
          </a:prstGeom>
        </p:spPr>
      </p:pic>
      <p:sp>
        <p:nvSpPr>
          <p:cNvPr id="3" name="Rechthoek 2">
            <a:extLst>
              <a:ext uri="{FF2B5EF4-FFF2-40B4-BE49-F238E27FC236}">
                <a16:creationId xmlns:a16="http://schemas.microsoft.com/office/drawing/2014/main" id="{950B4C12-669E-1778-2D88-5655FCCE4724}"/>
              </a:ext>
            </a:extLst>
          </p:cNvPr>
          <p:cNvSpPr/>
          <p:nvPr/>
        </p:nvSpPr>
        <p:spPr>
          <a:xfrm>
            <a:off x="9233521" y="1680666"/>
            <a:ext cx="2573239" cy="2182829"/>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Afbeelding 3">
            <a:extLst>
              <a:ext uri="{FF2B5EF4-FFF2-40B4-BE49-F238E27FC236}">
                <a16:creationId xmlns:a16="http://schemas.microsoft.com/office/drawing/2014/main" id="{10C659D2-B821-E020-673A-E8C66113E0B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9578352" y="1680666"/>
            <a:ext cx="1883579" cy="1552460"/>
          </a:xfrm>
          <a:prstGeom prst="rect">
            <a:avLst/>
          </a:prstGeom>
        </p:spPr>
      </p:pic>
      <p:sp>
        <p:nvSpPr>
          <p:cNvPr id="6" name="Tekstvak 5">
            <a:extLst>
              <a:ext uri="{FF2B5EF4-FFF2-40B4-BE49-F238E27FC236}">
                <a16:creationId xmlns:a16="http://schemas.microsoft.com/office/drawing/2014/main" id="{1CA6B3DF-31AE-B89B-EBC3-2B26749166B4}"/>
              </a:ext>
            </a:extLst>
          </p:cNvPr>
          <p:cNvSpPr txBox="1"/>
          <p:nvPr/>
        </p:nvSpPr>
        <p:spPr>
          <a:xfrm>
            <a:off x="9176363" y="3237190"/>
            <a:ext cx="1265955" cy="523220"/>
          </a:xfrm>
          <a:prstGeom prst="rect">
            <a:avLst/>
          </a:prstGeom>
          <a:noFill/>
        </p:spPr>
        <p:txBody>
          <a:bodyPr wrap="square" rtlCol="0">
            <a:spAutoFit/>
          </a:bodyPr>
          <a:lstStyle/>
          <a:p>
            <a:pPr algn="ctr"/>
            <a:r>
              <a:rPr lang="nl-NL" sz="1400">
                <a:latin typeface="Arial" panose="020B0604020202020204" pitchFamily="34" charset="0"/>
                <a:cs typeface="Arial" panose="020B0604020202020204" pitchFamily="34" charset="0"/>
              </a:rPr>
              <a:t>Emotionele trigger</a:t>
            </a:r>
          </a:p>
        </p:txBody>
      </p:sp>
      <p:sp>
        <p:nvSpPr>
          <p:cNvPr id="7" name="Tekstvak 6">
            <a:extLst>
              <a:ext uri="{FF2B5EF4-FFF2-40B4-BE49-F238E27FC236}">
                <a16:creationId xmlns:a16="http://schemas.microsoft.com/office/drawing/2014/main" id="{340AAC3B-E6F4-BB59-3129-E1D26B60D064}"/>
              </a:ext>
            </a:extLst>
          </p:cNvPr>
          <p:cNvSpPr txBox="1"/>
          <p:nvPr/>
        </p:nvSpPr>
        <p:spPr>
          <a:xfrm>
            <a:off x="10337301" y="3255507"/>
            <a:ext cx="1594601" cy="523220"/>
          </a:xfrm>
          <a:prstGeom prst="rect">
            <a:avLst/>
          </a:prstGeom>
          <a:noFill/>
        </p:spPr>
        <p:txBody>
          <a:bodyPr wrap="square" rtlCol="0">
            <a:spAutoFit/>
          </a:bodyPr>
          <a:lstStyle/>
          <a:p>
            <a:pPr algn="ctr"/>
            <a:r>
              <a:rPr lang="nl-NL" sz="1400">
                <a:latin typeface="Arial" panose="020B0604020202020204" pitchFamily="34" charset="0"/>
                <a:cs typeface="Arial" panose="020B0604020202020204" pitchFamily="34" charset="0"/>
              </a:rPr>
              <a:t>Ervaren  redzaamheid</a:t>
            </a:r>
          </a:p>
        </p:txBody>
      </p:sp>
    </p:spTree>
    <p:extLst>
      <p:ext uri="{BB962C8B-B14F-4D97-AF65-F5344CB8AC3E}">
        <p14:creationId xmlns:p14="http://schemas.microsoft.com/office/powerpoint/2010/main" val="4196292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4">
            <a:extLst>
              <a:ext uri="{FF2B5EF4-FFF2-40B4-BE49-F238E27FC236}">
                <a16:creationId xmlns:a16="http://schemas.microsoft.com/office/drawing/2014/main" id="{F42799EA-0106-08AA-23C7-B543243C3892}"/>
              </a:ext>
            </a:extLst>
          </p:cNvPr>
          <p:cNvGraphicFramePr>
            <a:graphicFrameLocks noGrp="1"/>
          </p:cNvGraphicFramePr>
          <p:nvPr>
            <p:ph idx="1"/>
            <p:extLst>
              <p:ext uri="{D42A27DB-BD31-4B8C-83A1-F6EECF244321}">
                <p14:modId xmlns:p14="http://schemas.microsoft.com/office/powerpoint/2010/main" val="2087965990"/>
              </p:ext>
            </p:extLst>
          </p:nvPr>
        </p:nvGraphicFramePr>
        <p:xfrm>
          <a:off x="3059222" y="564330"/>
          <a:ext cx="8064896" cy="5861645"/>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BA0A3554-C4B7-42B0-3AF3-59E53B7B28AE}"/>
              </a:ext>
            </a:extLst>
          </p:cNvPr>
          <p:cNvSpPr txBox="1"/>
          <p:nvPr/>
        </p:nvSpPr>
        <p:spPr>
          <a:xfrm rot="16200000">
            <a:off x="365781" y="2990289"/>
            <a:ext cx="5472611" cy="461665"/>
          </a:xfrm>
          <a:prstGeom prst="rect">
            <a:avLst/>
          </a:prstGeom>
          <a:noFill/>
        </p:spPr>
        <p:txBody>
          <a:bodyPr wrap="square" rtlCol="0">
            <a:spAutoFit/>
          </a:bodyPr>
          <a:lstStyle/>
          <a:p>
            <a:r>
              <a:rPr lang="en-GB" sz="1200"/>
              <a:t>Mean value perc. efficacy (self x collective efficacy, 5 point likert scale)</a:t>
            </a:r>
          </a:p>
          <a:p>
            <a:endParaRPr lang="en-GB" sz="1200"/>
          </a:p>
        </p:txBody>
      </p:sp>
      <p:sp>
        <p:nvSpPr>
          <p:cNvPr id="17" name="TextBox 16">
            <a:extLst>
              <a:ext uri="{FF2B5EF4-FFF2-40B4-BE49-F238E27FC236}">
                <a16:creationId xmlns:a16="http://schemas.microsoft.com/office/drawing/2014/main" id="{323FC95C-CBA7-5E20-854F-87C3BA7FF09C}"/>
              </a:ext>
            </a:extLst>
          </p:cNvPr>
          <p:cNvSpPr txBox="1"/>
          <p:nvPr/>
        </p:nvSpPr>
        <p:spPr>
          <a:xfrm>
            <a:off x="4904558" y="6446075"/>
            <a:ext cx="5472608" cy="430887"/>
          </a:xfrm>
          <a:prstGeom prst="rect">
            <a:avLst/>
          </a:prstGeom>
          <a:noFill/>
        </p:spPr>
        <p:txBody>
          <a:bodyPr wrap="square" rtlCol="0">
            <a:spAutoFit/>
          </a:bodyPr>
          <a:lstStyle/>
          <a:p>
            <a:r>
              <a:rPr lang="en-GB" sz="1200"/>
              <a:t>Mean value perc. threat  (occurrence x severity, 5 point likert scale)</a:t>
            </a:r>
          </a:p>
          <a:p>
            <a:endParaRPr lang="en-GB" sz="1000"/>
          </a:p>
        </p:txBody>
      </p:sp>
      <p:sp>
        <p:nvSpPr>
          <p:cNvPr id="18" name="Oval 17">
            <a:extLst>
              <a:ext uri="{FF2B5EF4-FFF2-40B4-BE49-F238E27FC236}">
                <a16:creationId xmlns:a16="http://schemas.microsoft.com/office/drawing/2014/main" id="{7F0593C6-6BFB-BC19-9D71-BB825A0268DB}"/>
              </a:ext>
            </a:extLst>
          </p:cNvPr>
          <p:cNvSpPr/>
          <p:nvPr/>
        </p:nvSpPr>
        <p:spPr bwMode="auto">
          <a:xfrm>
            <a:off x="8027774" y="844858"/>
            <a:ext cx="3204586" cy="2623445"/>
          </a:xfrm>
          <a:prstGeom prst="ellipse">
            <a:avLst/>
          </a:prstGeom>
          <a:noFill/>
          <a:ln w="9525" cap="flat" cmpd="sng" algn="ctr">
            <a:solidFill>
              <a:schemeClr val="tx1"/>
            </a:solidFill>
            <a:prstDash val="lgDash"/>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1" i="0" u="none" strike="noStrike" cap="none" normalizeH="0" baseline="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200" b="1" i="0" u="none" strike="noStrike" cap="none" normalizeH="0" baseline="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r>
              <a:rPr kumimoji="0" lang="en-GB" sz="1000" b="1" i="0" u="none" strike="noStrike" cap="none" normalizeH="0" baseline="0">
                <a:ln>
                  <a:noFill/>
                </a:ln>
                <a:solidFill>
                  <a:schemeClr val="tx2"/>
                </a:solidFill>
                <a:effectLst/>
                <a:highlight>
                  <a:srgbClr val="00FF00"/>
                </a:highlight>
                <a:latin typeface="Century Gothic" charset="0"/>
              </a:rPr>
              <a:t>Emotional reactions </a:t>
            </a:r>
            <a:r>
              <a:rPr lang="en-GB" sz="1000" b="1">
                <a:highlight>
                  <a:srgbClr val="00FF00"/>
                </a:highlight>
                <a:latin typeface="Century Gothic" charset="0"/>
              </a:rPr>
              <a:t>- Adaptive responses</a:t>
            </a:r>
            <a:r>
              <a:rPr lang="en-GB" sz="1000" b="1">
                <a:latin typeface="Century Gothic" charset="0"/>
              </a:rPr>
              <a:t>?</a:t>
            </a:r>
            <a:endParaRPr kumimoji="0" lang="en-GB" sz="1000" b="1" i="0" u="none" strike="noStrike" cap="none" normalizeH="0" baseline="0">
              <a:ln>
                <a:noFill/>
              </a:ln>
              <a:solidFill>
                <a:schemeClr val="tx2"/>
              </a:solidFill>
              <a:effectLst/>
              <a:latin typeface="Century Gothic" charset="0"/>
            </a:endParaRPr>
          </a:p>
        </p:txBody>
      </p:sp>
      <p:sp>
        <p:nvSpPr>
          <p:cNvPr id="19" name="Oval 18">
            <a:extLst>
              <a:ext uri="{FF2B5EF4-FFF2-40B4-BE49-F238E27FC236}">
                <a16:creationId xmlns:a16="http://schemas.microsoft.com/office/drawing/2014/main" id="{BD95DA7E-27D6-8CFF-EC1D-FD42D2EDC87B}"/>
              </a:ext>
            </a:extLst>
          </p:cNvPr>
          <p:cNvSpPr/>
          <p:nvPr/>
        </p:nvSpPr>
        <p:spPr bwMode="auto">
          <a:xfrm>
            <a:off x="3545161" y="3258113"/>
            <a:ext cx="3204586" cy="2339273"/>
          </a:xfrm>
          <a:prstGeom prst="ellipse">
            <a:avLst/>
          </a:prstGeom>
          <a:noFill/>
          <a:ln w="9525" cap="flat" cmpd="sng" algn="ctr">
            <a:solidFill>
              <a:schemeClr val="tx1"/>
            </a:solidFill>
            <a:prstDash val="lgDash"/>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1" i="0" u="none" strike="noStrike" cap="none" normalizeH="0" baseline="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200" b="1" i="0" u="none" strike="noStrike" cap="none" normalizeH="0" baseline="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lang="en-GB" sz="1200" b="1">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r>
              <a:rPr lang="en-GB" sz="1000" b="1">
                <a:highlight>
                  <a:srgbClr val="C0C0C0"/>
                </a:highlight>
                <a:latin typeface="Century Gothic" charset="0"/>
              </a:rPr>
              <a:t>No</a:t>
            </a:r>
            <a:r>
              <a:rPr kumimoji="0" lang="en-GB" sz="1000" b="1" i="0" u="none" strike="noStrike" cap="none" normalizeH="0" baseline="0">
                <a:ln>
                  <a:noFill/>
                </a:ln>
                <a:solidFill>
                  <a:schemeClr val="tx2"/>
                </a:solidFill>
                <a:effectLst/>
                <a:highlight>
                  <a:srgbClr val="C0C0C0"/>
                </a:highlight>
                <a:latin typeface="Century Gothic" charset="0"/>
              </a:rPr>
              <a:t> emotional reactions </a:t>
            </a:r>
            <a:r>
              <a:rPr lang="en-GB" sz="1000" b="1">
                <a:highlight>
                  <a:srgbClr val="C0C0C0"/>
                </a:highlight>
                <a:latin typeface="Century Gothic" charset="0"/>
              </a:rPr>
              <a:t>– </a:t>
            </a:r>
          </a:p>
          <a:p>
            <a:pPr marL="0" marR="0" indent="0" algn="ctr" defTabSz="914400" rtl="0" eaLnBrk="1" fontAlgn="base" latinLnBrk="0" hangingPunct="1">
              <a:lnSpc>
                <a:spcPct val="100000"/>
              </a:lnSpc>
              <a:spcBef>
                <a:spcPct val="50000"/>
              </a:spcBef>
              <a:spcAft>
                <a:spcPct val="0"/>
              </a:spcAft>
              <a:buClrTx/>
              <a:buSzTx/>
              <a:buFontTx/>
              <a:buNone/>
              <a:tabLst/>
            </a:pPr>
            <a:r>
              <a:rPr lang="en-GB" sz="1000" b="1">
                <a:highlight>
                  <a:srgbClr val="C0C0C0"/>
                </a:highlight>
                <a:latin typeface="Century Gothic" charset="0"/>
              </a:rPr>
              <a:t>No coping responses</a:t>
            </a:r>
            <a:r>
              <a:rPr lang="en-GB" sz="1000" b="1">
                <a:latin typeface="Century Gothic" charset="0"/>
              </a:rPr>
              <a:t>?</a:t>
            </a: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000" b="1" i="0" u="none" strike="noStrike" cap="none" normalizeH="0" baseline="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lang="en-GB" sz="1000" b="1">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000" b="1" i="0" u="none" strike="noStrike" cap="none" normalizeH="0" baseline="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000" b="1" i="0" u="none" strike="noStrike" cap="none" normalizeH="0" baseline="0">
              <a:ln>
                <a:noFill/>
              </a:ln>
              <a:solidFill>
                <a:schemeClr val="tx2"/>
              </a:solidFill>
              <a:effectLst/>
              <a:latin typeface="Century Gothic" charset="0"/>
            </a:endParaRPr>
          </a:p>
        </p:txBody>
      </p:sp>
      <p:sp>
        <p:nvSpPr>
          <p:cNvPr id="20" name="Oval 19">
            <a:extLst>
              <a:ext uri="{FF2B5EF4-FFF2-40B4-BE49-F238E27FC236}">
                <a16:creationId xmlns:a16="http://schemas.microsoft.com/office/drawing/2014/main" id="{10F1911F-A85E-2DA9-F851-59784F8EBB01}"/>
              </a:ext>
            </a:extLst>
          </p:cNvPr>
          <p:cNvSpPr/>
          <p:nvPr/>
        </p:nvSpPr>
        <p:spPr bwMode="auto">
          <a:xfrm rot="2829683">
            <a:off x="5845693" y="2884913"/>
            <a:ext cx="4100248" cy="2193649"/>
          </a:xfrm>
          <a:prstGeom prst="ellipse">
            <a:avLst/>
          </a:prstGeom>
          <a:noFill/>
          <a:ln w="9525" cap="flat" cmpd="sng" algn="ctr">
            <a:solidFill>
              <a:schemeClr val="tx1"/>
            </a:solidFill>
            <a:prstDash val="lgDash"/>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GB" sz="1000" b="1" i="0" u="none" strike="noStrike" cap="none" normalizeH="0" baseline="0" dirty="0">
                <a:ln>
                  <a:noFill/>
                </a:ln>
                <a:solidFill>
                  <a:schemeClr val="tx2"/>
                </a:solidFill>
                <a:effectLst/>
                <a:highlight>
                  <a:srgbClr val="FFFF00"/>
                </a:highlight>
                <a:latin typeface="Century Gothic" charset="0"/>
              </a:rPr>
              <a:t>Stronger emotional reactions – Mal/Adaptive responses</a:t>
            </a:r>
            <a:r>
              <a:rPr kumimoji="0" lang="en-GB" sz="1000" b="1" i="0" u="none" strike="noStrike" cap="none" normalizeH="0" baseline="0" dirty="0">
                <a:ln>
                  <a:noFill/>
                </a:ln>
                <a:solidFill>
                  <a:schemeClr val="tx2"/>
                </a:solidFill>
                <a:effectLst/>
                <a:latin typeface="Century Gothic" charset="0"/>
              </a:rPr>
              <a:t>?</a:t>
            </a:r>
          </a:p>
          <a:p>
            <a:pPr marL="0" marR="0" indent="0" algn="ctr" defTabSz="914400" rtl="0" eaLnBrk="1" fontAlgn="base" latinLnBrk="0" hangingPunct="1">
              <a:lnSpc>
                <a:spcPct val="100000"/>
              </a:lnSpc>
              <a:spcBef>
                <a:spcPct val="50000"/>
              </a:spcBef>
              <a:spcAft>
                <a:spcPct val="0"/>
              </a:spcAft>
              <a:buClrTx/>
              <a:buSzTx/>
              <a:buFontTx/>
              <a:buNone/>
              <a:tabLst/>
            </a:pPr>
            <a:endParaRPr lang="en-GB" sz="1000" b="1" dirty="0">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000" b="1" i="0" u="none" strike="noStrike" cap="none" normalizeH="0" baseline="0" dirty="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lang="en-GB" sz="1000" b="1" dirty="0">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000" b="1" i="0" u="none" strike="noStrike" cap="none" normalizeH="0" baseline="0" dirty="0">
              <a:ln>
                <a:noFill/>
              </a:ln>
              <a:solidFill>
                <a:schemeClr val="tx2"/>
              </a:solidFill>
              <a:effectLst/>
              <a:latin typeface="Century Gothic" charset="0"/>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000" b="1" i="0" u="none" strike="noStrike" cap="none" normalizeH="0" baseline="0" dirty="0">
              <a:ln>
                <a:noFill/>
              </a:ln>
              <a:solidFill>
                <a:schemeClr val="tx2"/>
              </a:solidFill>
              <a:effectLst/>
              <a:latin typeface="Century Gothic" charset="0"/>
            </a:endParaRPr>
          </a:p>
        </p:txBody>
      </p:sp>
      <p:sp>
        <p:nvSpPr>
          <p:cNvPr id="21" name="Title 2">
            <a:extLst>
              <a:ext uri="{FF2B5EF4-FFF2-40B4-BE49-F238E27FC236}">
                <a16:creationId xmlns:a16="http://schemas.microsoft.com/office/drawing/2014/main" id="{4A296230-2B9A-20E0-8993-CE1B27BC2493}"/>
              </a:ext>
            </a:extLst>
          </p:cNvPr>
          <p:cNvSpPr>
            <a:spLocks noGrp="1"/>
          </p:cNvSpPr>
          <p:nvPr>
            <p:ph type="title"/>
          </p:nvPr>
        </p:nvSpPr>
        <p:spPr>
          <a:xfrm>
            <a:off x="113030" y="-204470"/>
            <a:ext cx="11853684" cy="930060"/>
          </a:xfrm>
        </p:spPr>
        <p:txBody>
          <a:bodyPr>
            <a:normAutofit/>
          </a:bodyPr>
          <a:lstStyle/>
          <a:p>
            <a:pPr algn="ctr"/>
            <a:r>
              <a:rPr lang="nl-NL" sz="2200" dirty="0"/>
              <a:t>gepercipieerde dreiging </a:t>
            </a:r>
            <a:r>
              <a:rPr lang="nl-NL" sz="2200" dirty="0" err="1"/>
              <a:t>Vs</a:t>
            </a:r>
            <a:r>
              <a:rPr lang="nl-NL" sz="2200" dirty="0"/>
              <a:t> redzaamheid … </a:t>
            </a:r>
            <a:r>
              <a:rPr lang="en-GB" sz="2200" dirty="0"/>
              <a:t>(MAL)</a:t>
            </a:r>
            <a:r>
              <a:rPr lang="en-GB" sz="2200" dirty="0" err="1"/>
              <a:t>ADAPTIVe</a:t>
            </a:r>
            <a:r>
              <a:rPr lang="en-GB" sz="2200" dirty="0"/>
              <a:t> BEHAVIOUR </a:t>
            </a:r>
          </a:p>
        </p:txBody>
      </p:sp>
      <p:sp>
        <p:nvSpPr>
          <p:cNvPr id="2" name="Rechthoek 1">
            <a:extLst>
              <a:ext uri="{FF2B5EF4-FFF2-40B4-BE49-F238E27FC236}">
                <a16:creationId xmlns:a16="http://schemas.microsoft.com/office/drawing/2014/main" id="{B3EBAF67-BFFF-62C1-52C4-1BE60B803D86}"/>
              </a:ext>
            </a:extLst>
          </p:cNvPr>
          <p:cNvSpPr/>
          <p:nvPr/>
        </p:nvSpPr>
        <p:spPr>
          <a:xfrm>
            <a:off x="158162" y="2190463"/>
            <a:ext cx="2573239" cy="2182829"/>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Afbeelding 2">
            <a:extLst>
              <a:ext uri="{FF2B5EF4-FFF2-40B4-BE49-F238E27FC236}">
                <a16:creationId xmlns:a16="http://schemas.microsoft.com/office/drawing/2014/main" id="{9E8DE076-B740-A91D-0DC5-91B7548E966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515019" y="2231993"/>
            <a:ext cx="1883579" cy="1552460"/>
          </a:xfrm>
          <a:prstGeom prst="rect">
            <a:avLst/>
          </a:prstGeom>
        </p:spPr>
      </p:pic>
      <p:sp>
        <p:nvSpPr>
          <p:cNvPr id="4" name="Tekstvak 3">
            <a:extLst>
              <a:ext uri="{FF2B5EF4-FFF2-40B4-BE49-F238E27FC236}">
                <a16:creationId xmlns:a16="http://schemas.microsoft.com/office/drawing/2014/main" id="{87DC11B0-248F-1D54-0D1E-198BEEB801CD}"/>
              </a:ext>
            </a:extLst>
          </p:cNvPr>
          <p:cNvSpPr txBox="1"/>
          <p:nvPr/>
        </p:nvSpPr>
        <p:spPr>
          <a:xfrm>
            <a:off x="113030" y="3788517"/>
            <a:ext cx="1265955" cy="523220"/>
          </a:xfrm>
          <a:prstGeom prst="rect">
            <a:avLst/>
          </a:prstGeom>
          <a:noFill/>
        </p:spPr>
        <p:txBody>
          <a:bodyPr wrap="square" rtlCol="0">
            <a:spAutoFit/>
          </a:bodyPr>
          <a:lstStyle/>
          <a:p>
            <a:pPr algn="ctr"/>
            <a:r>
              <a:rPr lang="nl-NL" sz="1400">
                <a:latin typeface="Arial" panose="020B0604020202020204" pitchFamily="34" charset="0"/>
                <a:cs typeface="Arial" panose="020B0604020202020204" pitchFamily="34" charset="0"/>
              </a:rPr>
              <a:t>Emotionele trigger</a:t>
            </a:r>
          </a:p>
        </p:txBody>
      </p:sp>
      <p:sp>
        <p:nvSpPr>
          <p:cNvPr id="5" name="Tekstvak 4">
            <a:extLst>
              <a:ext uri="{FF2B5EF4-FFF2-40B4-BE49-F238E27FC236}">
                <a16:creationId xmlns:a16="http://schemas.microsoft.com/office/drawing/2014/main" id="{F47F85B7-4294-DC19-42AB-D9D8D03488B4}"/>
              </a:ext>
            </a:extLst>
          </p:cNvPr>
          <p:cNvSpPr txBox="1"/>
          <p:nvPr/>
        </p:nvSpPr>
        <p:spPr>
          <a:xfrm>
            <a:off x="1273968" y="3806834"/>
            <a:ext cx="1594601" cy="523220"/>
          </a:xfrm>
          <a:prstGeom prst="rect">
            <a:avLst/>
          </a:prstGeom>
          <a:noFill/>
        </p:spPr>
        <p:txBody>
          <a:bodyPr wrap="square" rtlCol="0">
            <a:spAutoFit/>
          </a:bodyPr>
          <a:lstStyle/>
          <a:p>
            <a:pPr algn="ctr"/>
            <a:r>
              <a:rPr lang="nl-NL" sz="1400">
                <a:latin typeface="Arial" panose="020B0604020202020204" pitchFamily="34" charset="0"/>
                <a:cs typeface="Arial" panose="020B0604020202020204" pitchFamily="34" charset="0"/>
              </a:rPr>
              <a:t>Ervaren  redzaamheid</a:t>
            </a:r>
          </a:p>
        </p:txBody>
      </p:sp>
    </p:spTree>
    <p:extLst>
      <p:ext uri="{BB962C8B-B14F-4D97-AF65-F5344CB8AC3E}">
        <p14:creationId xmlns:p14="http://schemas.microsoft.com/office/powerpoint/2010/main" val="112667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2B8076-DCB3-9CE7-77F0-6F223132C9B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D1C7C1D-DE5F-04FD-EFA9-88A03383566A}"/>
              </a:ext>
            </a:extLst>
          </p:cNvPr>
          <p:cNvSpPr>
            <a:spLocks noGrp="1"/>
          </p:cNvSpPr>
          <p:nvPr>
            <p:ph idx="1"/>
          </p:nvPr>
        </p:nvSpPr>
        <p:spPr/>
        <p:txBody>
          <a:bodyPr/>
          <a:lstStyle/>
          <a:p>
            <a:endParaRPr lang="nl-NL"/>
          </a:p>
        </p:txBody>
      </p:sp>
      <p:sp>
        <p:nvSpPr>
          <p:cNvPr id="4" name="Tijdelijke aanduiding voor tekst 3">
            <a:extLst>
              <a:ext uri="{FF2B5EF4-FFF2-40B4-BE49-F238E27FC236}">
                <a16:creationId xmlns:a16="http://schemas.microsoft.com/office/drawing/2014/main" id="{6EF0192F-012E-7F20-7EDB-E6926A794130}"/>
              </a:ext>
            </a:extLst>
          </p:cNvPr>
          <p:cNvSpPr>
            <a:spLocks noGrp="1"/>
          </p:cNvSpPr>
          <p:nvPr>
            <p:ph type="body" sz="quarter" idx="10"/>
          </p:nvPr>
        </p:nvSpPr>
        <p:spPr/>
        <p:txBody>
          <a:bodyPr/>
          <a:lstStyle/>
          <a:p>
            <a:endParaRPr lang="nl-NL"/>
          </a:p>
        </p:txBody>
      </p:sp>
      <p:pic>
        <p:nvPicPr>
          <p:cNvPr id="6" name="Afbeelding 5">
            <a:extLst>
              <a:ext uri="{FF2B5EF4-FFF2-40B4-BE49-F238E27FC236}">
                <a16:creationId xmlns:a16="http://schemas.microsoft.com/office/drawing/2014/main" id="{780F606F-B0FD-764B-8C67-9BFF54A23E09}"/>
              </a:ext>
            </a:extLst>
          </p:cNvPr>
          <p:cNvPicPr>
            <a:picLocks noChangeAspect="1"/>
          </p:cNvPicPr>
          <p:nvPr/>
        </p:nvPicPr>
        <p:blipFill>
          <a:blip r:embed="rId3"/>
          <a:stretch>
            <a:fillRect/>
          </a:stretch>
        </p:blipFill>
        <p:spPr>
          <a:xfrm>
            <a:off x="291754" y="156340"/>
            <a:ext cx="11608492" cy="6545319"/>
          </a:xfrm>
          <a:prstGeom prst="rect">
            <a:avLst/>
          </a:prstGeom>
        </p:spPr>
      </p:pic>
    </p:spTree>
    <p:extLst>
      <p:ext uri="{BB962C8B-B14F-4D97-AF65-F5344CB8AC3E}">
        <p14:creationId xmlns:p14="http://schemas.microsoft.com/office/powerpoint/2010/main" val="103652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D54421-C368-2B27-537A-B7ED0C33B440}"/>
              </a:ext>
            </a:extLst>
          </p:cNvPr>
          <p:cNvSpPr>
            <a:spLocks noGrp="1"/>
          </p:cNvSpPr>
          <p:nvPr>
            <p:ph type="title"/>
          </p:nvPr>
        </p:nvSpPr>
        <p:spPr/>
        <p:txBody>
          <a:bodyPr/>
          <a:lstStyle/>
          <a:p>
            <a:r>
              <a:rPr lang="en-US" dirty="0" err="1"/>
              <a:t>Enkele</a:t>
            </a:r>
            <a:r>
              <a:rPr lang="en-US" dirty="0"/>
              <a:t> </a:t>
            </a:r>
            <a:r>
              <a:rPr lang="en-US" dirty="0" err="1"/>
              <a:t>interessante</a:t>
            </a:r>
            <a:r>
              <a:rPr lang="en-US" dirty="0"/>
              <a:t> </a:t>
            </a:r>
            <a:r>
              <a:rPr lang="en-US" dirty="0" err="1"/>
              <a:t>resultaten</a:t>
            </a:r>
            <a:endParaRPr lang="nl-NL" dirty="0"/>
          </a:p>
        </p:txBody>
      </p:sp>
      <p:sp>
        <p:nvSpPr>
          <p:cNvPr id="3" name="Tijdelijke aanduiding voor inhoud 2">
            <a:extLst>
              <a:ext uri="{FF2B5EF4-FFF2-40B4-BE49-F238E27FC236}">
                <a16:creationId xmlns:a16="http://schemas.microsoft.com/office/drawing/2014/main" id="{17D5670C-12F2-FEBA-5262-7309608A4A4D}"/>
              </a:ext>
            </a:extLst>
          </p:cNvPr>
          <p:cNvSpPr>
            <a:spLocks noGrp="1"/>
          </p:cNvSpPr>
          <p:nvPr>
            <p:ph idx="1"/>
          </p:nvPr>
        </p:nvSpPr>
        <p:spPr>
          <a:xfrm>
            <a:off x="731838" y="1371601"/>
            <a:ext cx="10621962" cy="4805362"/>
          </a:xfrm>
        </p:spPr>
        <p:txBody>
          <a:bodyPr/>
          <a:lstStyle/>
          <a:p>
            <a:pPr marL="285750" indent="-285750">
              <a:buFont typeface="Arial" panose="020B0604020202020204" pitchFamily="34" charset="0"/>
              <a:buChar char="•"/>
            </a:pPr>
            <a:r>
              <a:rPr lang="en-US" sz="1600" dirty="0"/>
              <a:t>Voor </a:t>
            </a:r>
            <a:r>
              <a:rPr lang="en-US" sz="1600" dirty="0" err="1"/>
              <a:t>onweer</a:t>
            </a:r>
            <a:r>
              <a:rPr lang="en-US" sz="1600" dirty="0"/>
              <a:t> </a:t>
            </a:r>
            <a:r>
              <a:rPr lang="en-US" sz="1600" dirty="0" err="1"/>
              <a:t>en</a:t>
            </a:r>
            <a:r>
              <a:rPr lang="en-US" sz="1600" dirty="0"/>
              <a:t> </a:t>
            </a:r>
            <a:r>
              <a:rPr lang="en-US" sz="1600" dirty="0" err="1"/>
              <a:t>hittegolf</a:t>
            </a:r>
            <a:r>
              <a:rPr lang="en-US" sz="1600" dirty="0"/>
              <a:t>: </a:t>
            </a:r>
          </a:p>
          <a:p>
            <a:pPr marL="971550" lvl="1" indent="-285750"/>
            <a:r>
              <a:rPr lang="en-US" sz="1600" dirty="0">
                <a:latin typeface="Arial" panose="020B0604020202020204" pitchFamily="34" charset="0"/>
                <a:cs typeface="Arial" panose="020B0604020202020204" pitchFamily="34" charset="0"/>
              </a:rPr>
              <a:t>Burgers </a:t>
            </a:r>
            <a:r>
              <a:rPr lang="en-US" sz="1600" dirty="0" err="1">
                <a:latin typeface="Arial" panose="020B0604020202020204" pitchFamily="34" charset="0"/>
                <a:cs typeface="Arial" panose="020B0604020202020204" pitchFamily="34" charset="0"/>
              </a:rPr>
              <a:t>zien</a:t>
            </a:r>
            <a:r>
              <a:rPr lang="en-US" sz="1600" dirty="0">
                <a:latin typeface="Arial" panose="020B0604020202020204" pitchFamily="34" charset="0"/>
                <a:cs typeface="Arial" panose="020B0604020202020204" pitchFamily="34" charset="0"/>
              </a:rPr>
              <a:t> het </a:t>
            </a:r>
            <a:r>
              <a:rPr lang="en-US" sz="1600" dirty="0" err="1">
                <a:latin typeface="Arial" panose="020B0604020202020204" pitchFamily="34" charset="0"/>
                <a:cs typeface="Arial" panose="020B0604020202020204" pitchFamily="34" charset="0"/>
              </a:rPr>
              <a:t>meer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een</a:t>
            </a:r>
            <a:r>
              <a:rPr lang="en-US" sz="1600" dirty="0">
                <a:latin typeface="Arial" panose="020B0604020202020204" pitchFamily="34" charset="0"/>
                <a:cs typeface="Arial" panose="020B0604020202020204" pitchFamily="34" charset="0"/>
              </a:rPr>
              <a:t> eigen </a:t>
            </a:r>
            <a:r>
              <a:rPr lang="en-US" sz="1600" dirty="0" err="1">
                <a:latin typeface="Arial" panose="020B0604020202020204" pitchFamily="34" charset="0"/>
                <a:cs typeface="Arial" panose="020B0604020202020204" pitchFamily="34" charset="0"/>
              </a:rPr>
              <a:t>verantwoordelijkheid</a:t>
            </a:r>
            <a:r>
              <a:rPr lang="en-US" sz="1600" dirty="0">
                <a:latin typeface="Arial" panose="020B0604020202020204" pitchFamily="34" charset="0"/>
                <a:cs typeface="Arial" panose="020B0604020202020204" pitchFamily="34" charset="0"/>
              </a:rPr>
              <a:t> om </a:t>
            </a:r>
            <a:r>
              <a:rPr lang="en-US" sz="1600" dirty="0" err="1">
                <a:latin typeface="Arial" panose="020B0604020202020204" pitchFamily="34" charset="0"/>
                <a:cs typeface="Arial" panose="020B0604020202020204" pitchFamily="34" charset="0"/>
              </a:rPr>
              <a:t>voorbereid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zijn</a:t>
            </a:r>
            <a:r>
              <a:rPr lang="en-US" sz="1600" dirty="0">
                <a:latin typeface="Arial" panose="020B0604020202020204" pitchFamily="34" charset="0"/>
                <a:cs typeface="Arial" panose="020B0604020202020204" pitchFamily="34" charset="0"/>
              </a:rPr>
              <a:t>, wat minder het </a:t>
            </a:r>
            <a:r>
              <a:rPr lang="en-US" sz="1600" dirty="0" err="1">
                <a:latin typeface="Arial" panose="020B0604020202020204" pitchFamily="34" charset="0"/>
                <a:cs typeface="Arial" panose="020B0604020202020204" pitchFamily="34" charset="0"/>
              </a:rPr>
              <a:t>geval</a:t>
            </a:r>
            <a:r>
              <a:rPr lang="en-US" sz="1600" dirty="0">
                <a:latin typeface="Arial" panose="020B0604020202020204" pitchFamily="34" charset="0"/>
                <a:cs typeface="Arial" panose="020B0604020202020204" pitchFamily="34" charset="0"/>
              </a:rPr>
              <a:t> is </a:t>
            </a:r>
            <a:r>
              <a:rPr lang="en-US" sz="1600" dirty="0" err="1">
                <a:latin typeface="Arial" panose="020B0604020202020204" pitchFamily="34" charset="0"/>
                <a:cs typeface="Arial" panose="020B0604020202020204" pitchFamily="34" charset="0"/>
              </a:rPr>
              <a:t>voor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bv</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overstromingen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droogte</a:t>
            </a:r>
            <a:endParaRPr lang="en-US" sz="1600" dirty="0">
              <a:latin typeface="Arial" panose="020B0604020202020204" pitchFamily="34" charset="0"/>
              <a:cs typeface="Arial" panose="020B0604020202020204" pitchFamily="34" charset="0"/>
            </a:endParaRPr>
          </a:p>
          <a:p>
            <a:pPr marL="1428750" lvl="2" indent="-285750"/>
            <a:r>
              <a:rPr lang="en-US" sz="1600" dirty="0">
                <a:latin typeface="Arial" panose="020B0604020202020204" pitchFamily="34" charset="0"/>
                <a:cs typeface="Arial" panose="020B0604020202020204" pitchFamily="34" charset="0"/>
              </a:rPr>
              <a:t>Minder </a:t>
            </a:r>
            <a:r>
              <a:rPr lang="en-US" sz="1600" dirty="0" err="1">
                <a:latin typeface="Arial" panose="020B0604020202020204" pitchFamily="34" charset="0"/>
                <a:cs typeface="Arial" panose="020B0604020202020204" pitchFamily="34" charset="0"/>
              </a:rPr>
              <a:t>nood</a:t>
            </a:r>
            <a:r>
              <a:rPr lang="en-US" sz="1600" dirty="0">
                <a:latin typeface="Arial" panose="020B0604020202020204" pitchFamily="34" charset="0"/>
                <a:cs typeface="Arial" panose="020B0604020202020204" pitchFamily="34" charset="0"/>
              </a:rPr>
              <a:t> om </a:t>
            </a:r>
            <a:r>
              <a:rPr lang="en-US" sz="1600" dirty="0" err="1">
                <a:latin typeface="Arial" panose="020B0604020202020204" pitchFamily="34" charset="0"/>
                <a:cs typeface="Arial" panose="020B0604020202020204" pitchFamily="34" charset="0"/>
              </a:rPr>
              <a:t>aangemoedigd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worden</a:t>
            </a:r>
            <a:r>
              <a:rPr lang="en-US" sz="1600" dirty="0">
                <a:latin typeface="Arial" panose="020B0604020202020204" pitchFamily="34" charset="0"/>
                <a:cs typeface="Arial" panose="020B0604020202020204" pitchFamily="34" charset="0"/>
              </a:rPr>
              <a:t> om </a:t>
            </a:r>
            <a:r>
              <a:rPr lang="en-US" sz="1600" dirty="0" err="1">
                <a:latin typeface="Arial" panose="020B0604020202020204" pitchFamily="34" charset="0"/>
                <a:cs typeface="Arial" panose="020B0604020202020204" pitchFamily="34" charset="0"/>
              </a:rPr>
              <a:t>zich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voor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bereiden</a:t>
            </a:r>
            <a:endParaRPr lang="en-US" sz="1600" dirty="0">
              <a:latin typeface="Arial" panose="020B0604020202020204" pitchFamily="34" charset="0"/>
              <a:cs typeface="Arial" panose="020B0604020202020204" pitchFamily="34" charset="0"/>
            </a:endParaRPr>
          </a:p>
          <a:p>
            <a:pPr marL="990600" lvl="2" indent="-285750"/>
            <a:r>
              <a:rPr lang="en-US" sz="1600" dirty="0">
                <a:latin typeface="Arial" panose="020B0604020202020204" pitchFamily="34" charset="0"/>
                <a:cs typeface="Arial" panose="020B0604020202020204" pitchFamily="34" charset="0"/>
              </a:rPr>
              <a:t>Vrij </a:t>
            </a:r>
            <a:r>
              <a:rPr lang="en-US" sz="1600" dirty="0" err="1">
                <a:latin typeface="Arial" panose="020B0604020202020204" pitchFamily="34" charset="0"/>
                <a:cs typeface="Arial" panose="020B0604020202020204" pitchFamily="34" charset="0"/>
              </a:rPr>
              <a:t>hoge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tevredenheid</a:t>
            </a:r>
            <a:r>
              <a:rPr lang="en-US" sz="1600" dirty="0">
                <a:latin typeface="Arial" panose="020B0604020202020204" pitchFamily="34" charset="0"/>
                <a:cs typeface="Arial" panose="020B0604020202020204" pitchFamily="34" charset="0"/>
              </a:rPr>
              <a:t> over eigen </a:t>
            </a:r>
            <a:r>
              <a:rPr lang="en-US" sz="1600" dirty="0" err="1">
                <a:latin typeface="Arial" panose="020B0604020202020204" pitchFamily="34" charset="0"/>
                <a:cs typeface="Arial" panose="020B0604020202020204" pitchFamily="34" charset="0"/>
              </a:rPr>
              <a:t>kennis</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risico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maatregelen</a:t>
            </a:r>
            <a:endParaRPr lang="en-US" sz="1600" dirty="0">
              <a:latin typeface="Arial" panose="020B0604020202020204" pitchFamily="34" charset="0"/>
              <a:cs typeface="Arial" panose="020B0604020202020204" pitchFamily="34" charset="0"/>
            </a:endParaRPr>
          </a:p>
          <a:p>
            <a:pPr lvl="2" indent="0">
              <a:buNone/>
            </a:pPr>
            <a:endParaRPr lang="en-US" sz="1600" dirty="0">
              <a:latin typeface="Arial" panose="020B0604020202020204" pitchFamily="34" charset="0"/>
              <a:cs typeface="Arial" panose="020B0604020202020204" pitchFamily="34" charset="0"/>
            </a:endParaRPr>
          </a:p>
          <a:p>
            <a:pPr marL="990600" lvl="4" indent="-285750"/>
            <a:r>
              <a:rPr lang="en-US" sz="1600" dirty="0">
                <a:latin typeface="Arial" panose="020B0604020202020204" pitchFamily="34" charset="0"/>
                <a:cs typeface="Arial" panose="020B0604020202020204" pitchFamily="34" charset="0"/>
              </a:rPr>
              <a:t>Maar </a:t>
            </a:r>
            <a:r>
              <a:rPr lang="en-US" sz="1600" dirty="0" err="1">
                <a:latin typeface="Arial" panose="020B0604020202020204" pitchFamily="34" charset="0"/>
                <a:cs typeface="Arial" panose="020B0604020202020204" pitchFamily="34" charset="0"/>
              </a:rPr>
              <a:t>tegelijkertijd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overschatten</a:t>
            </a:r>
            <a:r>
              <a:rPr lang="en-US" sz="1600" dirty="0">
                <a:latin typeface="Arial" panose="020B0604020202020204" pitchFamily="34" charset="0"/>
                <a:cs typeface="Arial" panose="020B0604020202020204" pitchFamily="34" charset="0"/>
              </a:rPr>
              <a:t> burgers </a:t>
            </a:r>
            <a:r>
              <a:rPr lang="en-US" sz="1600" dirty="0" err="1">
                <a:latin typeface="Arial" panose="020B0604020202020204" pitchFamily="34" charset="0"/>
                <a:cs typeface="Arial" panose="020B0604020202020204" pitchFamily="34" charset="0"/>
              </a:rPr>
              <a:t>hun</a:t>
            </a:r>
            <a:r>
              <a:rPr lang="en-US" sz="1600" dirty="0">
                <a:latin typeface="Arial" panose="020B0604020202020204" pitchFamily="34" charset="0"/>
                <a:cs typeface="Arial" panose="020B0604020202020204" pitchFamily="34" charset="0"/>
              </a:rPr>
              <a:t> eigen </a:t>
            </a:r>
            <a:r>
              <a:rPr lang="en-US" sz="1600" dirty="0" err="1">
                <a:latin typeface="Arial" panose="020B0604020202020204" pitchFamily="34" charset="0"/>
                <a:cs typeface="Arial" panose="020B0604020202020204" pitchFamily="34" charset="0"/>
              </a:rPr>
              <a:t>voorbereidheid</a:t>
            </a:r>
            <a:r>
              <a:rPr lang="en-US" sz="1600" dirty="0">
                <a:latin typeface="Arial" panose="020B0604020202020204" pitchFamily="34" charset="0"/>
                <a:cs typeface="Arial" panose="020B0604020202020204" pitchFamily="34" charset="0"/>
              </a:rPr>
              <a:t> (kloof </a:t>
            </a:r>
            <a:r>
              <a:rPr lang="en-US" sz="1600" dirty="0" err="1">
                <a:latin typeface="Arial" panose="020B0604020202020204" pitchFamily="34" charset="0"/>
                <a:cs typeface="Arial" panose="020B0604020202020204" pitchFamily="34" charset="0"/>
              </a:rPr>
              <a:t>tussen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gepercipieerde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voorbereidheid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aanbevolen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maatregelen</a:t>
            </a:r>
            <a:r>
              <a:rPr lang="en-US" sz="1600" dirty="0">
                <a:latin typeface="Arial" panose="020B0604020202020204" pitchFamily="34" charset="0"/>
                <a:cs typeface="Arial" panose="020B0604020202020204" pitchFamily="34" charset="0"/>
              </a:rPr>
              <a:t>)</a:t>
            </a:r>
          </a:p>
          <a:p>
            <a:pPr marL="1428750" lvl="2" indent="-285750"/>
            <a:endParaRPr lang="en-US" sz="1600" dirty="0">
              <a:latin typeface="Arial" panose="020B0604020202020204" pitchFamily="34" charset="0"/>
              <a:cs typeface="Arial" panose="020B0604020202020204" pitchFamily="34" charset="0"/>
            </a:endParaRPr>
          </a:p>
          <a:p>
            <a:pPr lvl="2" indent="0">
              <a:buNone/>
            </a:pPr>
            <a:endParaRPr lang="en-US" sz="1600" dirty="0">
              <a:latin typeface="Arial" panose="020B0604020202020204" pitchFamily="34" charset="0"/>
              <a:cs typeface="Arial" panose="020B0604020202020204" pitchFamily="34" charset="0"/>
            </a:endParaRPr>
          </a:p>
          <a:p>
            <a:pPr marL="342900" lvl="2" indent="-342900"/>
            <a:endParaRPr lang="en-US" dirty="0"/>
          </a:p>
          <a:p>
            <a:pPr marL="285750" indent="-285750">
              <a:buFont typeface="Arial" panose="020B0604020202020204" pitchFamily="34" charset="0"/>
              <a:buChar char="•"/>
            </a:pPr>
            <a:endParaRPr lang="en-US" dirty="0"/>
          </a:p>
          <a:p>
            <a:endParaRPr lang="en-US" dirty="0"/>
          </a:p>
          <a:p>
            <a:endParaRPr lang="en-US" dirty="0"/>
          </a:p>
          <a:p>
            <a:pPr marL="285750" indent="-285750">
              <a:buFont typeface="Arial" panose="020B0604020202020204" pitchFamily="34" charset="0"/>
              <a:buChar char="•"/>
            </a:pPr>
            <a:endParaRPr lang="nl-NL" dirty="0"/>
          </a:p>
        </p:txBody>
      </p:sp>
      <p:pic>
        <p:nvPicPr>
          <p:cNvPr id="9" name="Afbeelding 8">
            <a:extLst>
              <a:ext uri="{FF2B5EF4-FFF2-40B4-BE49-F238E27FC236}">
                <a16:creationId xmlns:a16="http://schemas.microsoft.com/office/drawing/2014/main" id="{7B87D6E6-BCF1-8307-9765-060D403C130A}"/>
              </a:ext>
            </a:extLst>
          </p:cNvPr>
          <p:cNvPicPr>
            <a:picLocks noChangeAspect="1"/>
          </p:cNvPicPr>
          <p:nvPr/>
        </p:nvPicPr>
        <p:blipFill>
          <a:blip r:embed="rId2"/>
          <a:srcRect t="-1" b="109"/>
          <a:stretch>
            <a:fillRect/>
          </a:stretch>
        </p:blipFill>
        <p:spPr>
          <a:xfrm>
            <a:off x="5008562" y="3774282"/>
            <a:ext cx="6743700" cy="2893808"/>
          </a:xfrm>
          <a:prstGeom prst="rect">
            <a:avLst/>
          </a:prstGeom>
          <a:ln>
            <a:solidFill>
              <a:srgbClr val="00A49A"/>
            </a:solidFill>
          </a:ln>
        </p:spPr>
      </p:pic>
    </p:spTree>
    <p:extLst>
      <p:ext uri="{BB962C8B-B14F-4D97-AF65-F5344CB8AC3E}">
        <p14:creationId xmlns:p14="http://schemas.microsoft.com/office/powerpoint/2010/main" val="353192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5B406-3DD3-610C-063B-F97969045ECC}"/>
              </a:ext>
            </a:extLst>
          </p:cNvPr>
          <p:cNvSpPr>
            <a:spLocks noGrp="1"/>
          </p:cNvSpPr>
          <p:nvPr>
            <p:ph type="title"/>
          </p:nvPr>
        </p:nvSpPr>
        <p:spPr/>
        <p:txBody>
          <a:bodyPr>
            <a:normAutofit/>
          </a:bodyPr>
          <a:lstStyle/>
          <a:p>
            <a:r>
              <a:rPr lang="nl-NL" sz="2800"/>
              <a:t>Verschil tussen risico- en crisiscommunicatie</a:t>
            </a:r>
          </a:p>
        </p:txBody>
      </p:sp>
      <p:sp>
        <p:nvSpPr>
          <p:cNvPr id="4" name="Rechthoek 3">
            <a:extLst>
              <a:ext uri="{FF2B5EF4-FFF2-40B4-BE49-F238E27FC236}">
                <a16:creationId xmlns:a16="http://schemas.microsoft.com/office/drawing/2014/main" id="{92CF08D2-281D-4376-E0E9-233CD44330CC}"/>
              </a:ext>
            </a:extLst>
          </p:cNvPr>
          <p:cNvSpPr/>
          <p:nvPr/>
        </p:nvSpPr>
        <p:spPr>
          <a:xfrm>
            <a:off x="1243013" y="2486025"/>
            <a:ext cx="10110787" cy="12144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81B5BC7-7D9A-D11E-1F7A-1C208A3DCBB2}"/>
              </a:ext>
            </a:extLst>
          </p:cNvPr>
          <p:cNvSpPr>
            <a:spLocks noGrp="1"/>
          </p:cNvSpPr>
          <p:nvPr>
            <p:ph idx="1"/>
          </p:nvPr>
        </p:nvSpPr>
        <p:spPr>
          <a:xfrm>
            <a:off x="731838" y="1450053"/>
            <a:ext cx="10621962" cy="5042821"/>
          </a:xfrm>
        </p:spPr>
        <p:txBody>
          <a:bodyPr>
            <a:normAutofit/>
          </a:bodyPr>
          <a:lstStyle/>
          <a:p>
            <a:pPr marL="285750" indent="-285750">
              <a:buFont typeface="Arial" panose="020B0604020202020204" pitchFamily="34" charset="0"/>
              <a:buChar char="•"/>
            </a:pPr>
            <a:r>
              <a:rPr lang="nl-NL" sz="1800" dirty="0"/>
              <a:t>Crisiscommunicatie roept meer betrokkenheid op dan risico-communicatie : men vertoont meer bereidheid om deze communicatie op te zoeken én op te volgen</a:t>
            </a:r>
          </a:p>
          <a:p>
            <a:pPr lvl="1" indent="0">
              <a:buNone/>
            </a:pPr>
            <a:endParaRPr lang="nl-NL" sz="1800" dirty="0">
              <a:latin typeface="Arial" panose="020B0604020202020204" pitchFamily="34" charset="0"/>
              <a:cs typeface="Arial" panose="020B0604020202020204" pitchFamily="34" charset="0"/>
            </a:endParaRPr>
          </a:p>
          <a:p>
            <a:pPr lvl="1" indent="0">
              <a:buNone/>
            </a:pPr>
            <a:endParaRPr lang="nl-NL" sz="1800" dirty="0">
              <a:latin typeface="Arial" panose="020B0604020202020204" pitchFamily="34" charset="0"/>
              <a:cs typeface="Arial" panose="020B0604020202020204" pitchFamily="34" charset="0"/>
            </a:endParaRPr>
          </a:p>
          <a:p>
            <a:pPr lvl="1" indent="0">
              <a:buNone/>
            </a:pPr>
            <a:r>
              <a:rPr lang="nl-NL" sz="1800" dirty="0">
                <a:solidFill>
                  <a:schemeClr val="bg1"/>
                </a:solidFill>
                <a:latin typeface="Arial" panose="020B0604020202020204" pitchFamily="34" charset="0"/>
                <a:cs typeface="Arial" panose="020B0604020202020204" pitchFamily="34" charset="0"/>
              </a:rPr>
              <a:t>Doorslaggevend =  de perceptie van onmiddellijke praktische uitvoerbaarheid van maatregelen</a:t>
            </a:r>
          </a:p>
          <a:p>
            <a:pPr lvl="1" indent="0">
              <a:buNone/>
            </a:pPr>
            <a:endParaRPr lang="nl-NL" sz="1800" dirty="0">
              <a:solidFill>
                <a:schemeClr val="bg1"/>
              </a:solidFill>
              <a:latin typeface="Arial" panose="020B0604020202020204" pitchFamily="34" charset="0"/>
              <a:cs typeface="Arial" panose="020B0604020202020204" pitchFamily="34" charset="0"/>
            </a:endParaRPr>
          </a:p>
          <a:p>
            <a:pPr lvl="1" indent="0" algn="ctr">
              <a:buNone/>
            </a:pPr>
            <a:r>
              <a:rPr kumimoji="0" lang="en-GB" sz="1800" b="1" i="0" u="none" strike="noStrike" kern="1200" cap="none" spc="0" normalizeH="0" baseline="0" noProof="0" dirty="0">
                <a:ln>
                  <a:noFill/>
                </a:ln>
                <a:solidFill>
                  <a:schemeClr val="bg1"/>
                </a:solidFill>
                <a:effectLst/>
                <a:uLnTx/>
                <a:uFillTx/>
                <a:latin typeface="Arial" panose="020B0604020202020204" pitchFamily="34" charset="0"/>
                <a:ea typeface="Karla" pitchFamily="2" charset="0"/>
                <a:cs typeface="Arial" panose="020B0604020202020204" pitchFamily="34" charset="0"/>
              </a:rPr>
              <a:t>‘Can do’ attitude prevails during crisis!</a:t>
            </a:r>
            <a:endParaRPr lang="nl-NL" sz="1800" dirty="0">
              <a:solidFill>
                <a:schemeClr val="bg1"/>
              </a:solidFill>
              <a:latin typeface="Arial" panose="020B0604020202020204" pitchFamily="34" charset="0"/>
              <a:cs typeface="Arial" panose="020B0604020202020204" pitchFamily="34" charset="0"/>
            </a:endParaRPr>
          </a:p>
          <a:p>
            <a:pPr lvl="1" indent="0">
              <a:buNone/>
            </a:pPr>
            <a:endParaRPr lang="nl-NL" sz="1800" dirty="0">
              <a:solidFill>
                <a:schemeClr val="bg1"/>
              </a:solidFill>
              <a:latin typeface="Arial" panose="020B0604020202020204" pitchFamily="34" charset="0"/>
              <a:cs typeface="Arial" panose="020B0604020202020204" pitchFamily="34" charset="0"/>
            </a:endParaRPr>
          </a:p>
          <a:p>
            <a:pPr lvl="1" indent="0">
              <a:buNone/>
            </a:pPr>
            <a:endParaRPr lang="nl-NL" sz="1800" dirty="0">
              <a:latin typeface="Arial" panose="020B0604020202020204" pitchFamily="34" charset="0"/>
              <a:cs typeface="Arial" panose="020B0604020202020204" pitchFamily="34" charset="0"/>
            </a:endParaRPr>
          </a:p>
          <a:p>
            <a:pPr marL="285750" lvl="1" indent="-285750"/>
            <a:r>
              <a:rPr lang="nl-NL" sz="1800" dirty="0">
                <a:latin typeface="Arial" panose="020B0604020202020204" pitchFamily="34" charset="0"/>
                <a:cs typeface="Arial" panose="020B0604020202020204" pitchFamily="34" charset="0"/>
              </a:rPr>
              <a:t>Informatie tijdens crisissen is nodig en wordt ook als relevant geacht</a:t>
            </a:r>
          </a:p>
          <a:p>
            <a:pPr marL="0" lvl="1" indent="0">
              <a:buNone/>
            </a:pPr>
            <a:endParaRPr lang="nl-NL" sz="1800" dirty="0">
              <a:latin typeface="Arial" panose="020B0604020202020204" pitchFamily="34" charset="0"/>
              <a:cs typeface="Arial" panose="020B0604020202020204" pitchFamily="34" charset="0"/>
            </a:endParaRPr>
          </a:p>
          <a:p>
            <a:pPr marL="742950" lvl="2" indent="-285750"/>
            <a:r>
              <a:rPr lang="nl-NL" sz="1800" dirty="0">
                <a:latin typeface="Arial" panose="020B0604020202020204" pitchFamily="34" charset="0"/>
                <a:cs typeface="Arial" panose="020B0604020202020204" pitchFamily="34" charset="0"/>
              </a:rPr>
              <a:t>voor o.a. </a:t>
            </a:r>
            <a:r>
              <a:rPr lang="nl-NL" sz="1800" b="1" dirty="0">
                <a:latin typeface="Arial" panose="020B0604020202020204" pitchFamily="34" charset="0"/>
                <a:cs typeface="Arial" panose="020B0604020202020204" pitchFamily="34" charset="0"/>
              </a:rPr>
              <a:t>hevige stormen, hittegolven, droogte </a:t>
            </a:r>
            <a:r>
              <a:rPr lang="nl-NL" sz="1800" dirty="0">
                <a:latin typeface="Arial" panose="020B0604020202020204" pitchFamily="34" charset="0"/>
                <a:cs typeface="Arial" panose="020B0604020202020204" pitchFamily="34" charset="0"/>
              </a:rPr>
              <a:t>en </a:t>
            </a:r>
            <a:r>
              <a:rPr lang="nl-NL" sz="1800" b="1" dirty="0">
                <a:latin typeface="Arial" panose="020B0604020202020204" pitchFamily="34" charset="0"/>
                <a:cs typeface="Arial" panose="020B0604020202020204" pitchFamily="34" charset="0"/>
              </a:rPr>
              <a:t>watertekorten</a:t>
            </a:r>
            <a:r>
              <a:rPr lang="nl-NL" sz="1800" dirty="0">
                <a:latin typeface="Arial" panose="020B0604020202020204" pitchFamily="34" charset="0"/>
                <a:cs typeface="Arial" panose="020B0604020202020204" pitchFamily="34" charset="0"/>
              </a:rPr>
              <a:t> is de nood aan info tijdens een crisis </a:t>
            </a:r>
            <a:r>
              <a:rPr lang="nl-NL" sz="1800" b="1" dirty="0">
                <a:latin typeface="Arial" panose="020B0604020202020204" pitchFamily="34" charset="0"/>
                <a:cs typeface="Arial" panose="020B0604020202020204" pitchFamily="34" charset="0"/>
              </a:rPr>
              <a:t>hoger</a:t>
            </a:r>
            <a:r>
              <a:rPr lang="nl-NL" sz="1800" dirty="0">
                <a:latin typeface="Arial" panose="020B0604020202020204" pitchFamily="34" charset="0"/>
                <a:cs typeface="Arial" panose="020B0604020202020204" pitchFamily="34" charset="0"/>
              </a:rPr>
              <a:t> dan pre crisis.</a:t>
            </a:r>
          </a:p>
          <a:p>
            <a:pPr marL="457200" lvl="2" indent="0">
              <a:buNone/>
            </a:pPr>
            <a:endParaRPr lang="nl-NL" sz="1800" dirty="0">
              <a:latin typeface="Arial" panose="020B0604020202020204" pitchFamily="34" charset="0"/>
              <a:cs typeface="Arial" panose="020B0604020202020204" pitchFamily="34" charset="0"/>
            </a:endParaRPr>
          </a:p>
          <a:p>
            <a:pPr marL="742950" lvl="2" indent="-285750"/>
            <a:r>
              <a:rPr lang="nl-NL" sz="1800" dirty="0">
                <a:latin typeface="Arial" panose="020B0604020202020204" pitchFamily="34" charset="0"/>
                <a:cs typeface="Arial" panose="020B0604020202020204" pitchFamily="34" charset="0"/>
              </a:rPr>
              <a:t>De ‘</a:t>
            </a:r>
            <a:r>
              <a:rPr lang="nl-NL" sz="1800" dirty="0" err="1">
                <a:latin typeface="Arial" panose="020B0604020202020204" pitchFamily="34" charset="0"/>
                <a:cs typeface="Arial" panose="020B0604020202020204" pitchFamily="34" charset="0"/>
              </a:rPr>
              <a:t>can</a:t>
            </a:r>
            <a:r>
              <a:rPr lang="nl-NL" sz="1800" dirty="0">
                <a:latin typeface="Arial" panose="020B0604020202020204" pitchFamily="34" charset="0"/>
                <a:cs typeface="Arial" panose="020B0604020202020204" pitchFamily="34" charset="0"/>
              </a:rPr>
              <a:t> do’ attitude is het </a:t>
            </a:r>
            <a:r>
              <a:rPr lang="nl-NL" sz="1800" b="1" dirty="0">
                <a:latin typeface="Arial" panose="020B0604020202020204" pitchFamily="34" charset="0"/>
                <a:cs typeface="Arial" panose="020B0604020202020204" pitchFamily="34" charset="0"/>
              </a:rPr>
              <a:t>laagst</a:t>
            </a:r>
            <a:r>
              <a:rPr lang="nl-NL" sz="1800" dirty="0">
                <a:latin typeface="Arial" panose="020B0604020202020204" pitchFamily="34" charset="0"/>
                <a:cs typeface="Arial" panose="020B0604020202020204" pitchFamily="34" charset="0"/>
              </a:rPr>
              <a:t> bij de jongste én de oudste leeftijdscategorieën. </a:t>
            </a:r>
          </a:p>
          <a:p>
            <a:pPr marL="457200" lvl="2" indent="0">
              <a:buNone/>
            </a:pPr>
            <a:endParaRPr lang="nl-NL" sz="1800" dirty="0">
              <a:latin typeface="Arial" panose="020B0604020202020204" pitchFamily="34" charset="0"/>
              <a:cs typeface="Arial" panose="020B0604020202020204" pitchFamily="34" charset="0"/>
            </a:endParaRPr>
          </a:p>
          <a:p>
            <a:pPr marL="457200" lvl="2" indent="0">
              <a:buNone/>
            </a:pPr>
            <a:endParaRPr lang="nl-NL" sz="1800" dirty="0">
              <a:latin typeface="Arial" panose="020B0604020202020204" pitchFamily="34" charset="0"/>
              <a:cs typeface="Arial" panose="020B0604020202020204" pitchFamily="34" charset="0"/>
            </a:endParaRPr>
          </a:p>
          <a:p>
            <a:endParaRPr lang="nl-NL" dirty="0"/>
          </a:p>
        </p:txBody>
      </p:sp>
    </p:spTree>
    <p:extLst>
      <p:ext uri="{BB962C8B-B14F-4D97-AF65-F5344CB8AC3E}">
        <p14:creationId xmlns:p14="http://schemas.microsoft.com/office/powerpoint/2010/main" val="319710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A672-FCAB-C5D3-C3AD-A5D94614832D}"/>
              </a:ext>
            </a:extLst>
          </p:cNvPr>
          <p:cNvSpPr>
            <a:spLocks noGrp="1"/>
          </p:cNvSpPr>
          <p:nvPr>
            <p:ph type="title"/>
          </p:nvPr>
        </p:nvSpPr>
        <p:spPr/>
        <p:txBody>
          <a:bodyPr/>
          <a:lstStyle/>
          <a:p>
            <a:r>
              <a:rPr lang="en-US"/>
              <a:t>Emo-</a:t>
            </a:r>
            <a:r>
              <a:rPr lang="en-US" err="1"/>
              <a:t>segmentatie</a:t>
            </a:r>
            <a:endParaRPr lang="en-US"/>
          </a:p>
        </p:txBody>
      </p:sp>
      <p:sp>
        <p:nvSpPr>
          <p:cNvPr id="4" name="Text Placeholder 3">
            <a:extLst>
              <a:ext uri="{FF2B5EF4-FFF2-40B4-BE49-F238E27FC236}">
                <a16:creationId xmlns:a16="http://schemas.microsoft.com/office/drawing/2014/main" id="{B1AA51A0-B143-97A1-E29B-FE9A5980170B}"/>
              </a:ext>
            </a:extLst>
          </p:cNvPr>
          <p:cNvSpPr>
            <a:spLocks noGrp="1"/>
          </p:cNvSpPr>
          <p:nvPr>
            <p:ph type="body" sz="quarter" idx="10"/>
          </p:nvPr>
        </p:nvSpPr>
        <p:spPr/>
        <p:txBody>
          <a:bodyPr/>
          <a:lstStyle/>
          <a:p>
            <a:r>
              <a:rPr lang="en-US"/>
              <a:t>4 </a:t>
            </a:r>
            <a:r>
              <a:rPr lang="nl-NL"/>
              <a:t>segmenten</a:t>
            </a:r>
          </a:p>
        </p:txBody>
      </p:sp>
      <p:pic>
        <p:nvPicPr>
          <p:cNvPr id="9" name="Picture 2" descr="elderly | Health Topics | NutritionFacts.org">
            <a:extLst>
              <a:ext uri="{FF2B5EF4-FFF2-40B4-BE49-F238E27FC236}">
                <a16:creationId xmlns:a16="http://schemas.microsoft.com/office/drawing/2014/main" id="{AEE423B4-E69A-EF2C-A5B9-C1D548DBE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4142" y="3982537"/>
            <a:ext cx="2142509" cy="24534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8B12686-9D44-F8E0-6FC1-42E377EF3CDE}"/>
              </a:ext>
            </a:extLst>
          </p:cNvPr>
          <p:cNvPicPr>
            <a:picLocks noChangeAspect="1"/>
          </p:cNvPicPr>
          <p:nvPr/>
        </p:nvPicPr>
        <p:blipFill>
          <a:blip r:embed="rId4"/>
          <a:stretch>
            <a:fillRect/>
          </a:stretch>
        </p:blipFill>
        <p:spPr>
          <a:xfrm>
            <a:off x="9508456" y="1379326"/>
            <a:ext cx="2419688" cy="2295844"/>
          </a:xfrm>
          <a:prstGeom prst="rect">
            <a:avLst/>
          </a:prstGeom>
        </p:spPr>
      </p:pic>
      <p:pic>
        <p:nvPicPr>
          <p:cNvPr id="11" name="Picture 4" descr="Can Menopause Cause Anxiety or Depression? – Cleveland Clinic">
            <a:extLst>
              <a:ext uri="{FF2B5EF4-FFF2-40B4-BE49-F238E27FC236}">
                <a16:creationId xmlns:a16="http://schemas.microsoft.com/office/drawing/2014/main" id="{B0F305BA-1FF0-DB8E-5DD5-FAAC0A049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4144" y="1380550"/>
            <a:ext cx="3347864" cy="230425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0E740E35-0560-CF20-301F-1C90B69728BD}"/>
              </a:ext>
            </a:extLst>
          </p:cNvPr>
          <p:cNvSpPr/>
          <p:nvPr/>
        </p:nvSpPr>
        <p:spPr bwMode="auto">
          <a:xfrm>
            <a:off x="4829159" y="1386114"/>
            <a:ext cx="2160240" cy="2304256"/>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lang="en-GB" sz="1200" b="1" kern="0">
                <a:solidFill>
                  <a:srgbClr val="330000"/>
                </a:solidFill>
                <a:latin typeface="Karla"/>
                <a:ea typeface="ＭＳ Ｐゴシック" panose="020B0600070205080204" pitchFamily="34" charset="-128"/>
              </a:rPr>
              <a:t>DE ANSTIGEN </a:t>
            </a:r>
            <a:r>
              <a:rPr kumimoji="0" lang="en-GB" sz="1200" b="1" i="0" u="none" strike="noStrike" kern="0" cap="none" spc="0" normalizeH="0" baseline="0" noProof="0">
                <a:ln>
                  <a:noFill/>
                </a:ln>
                <a:solidFill>
                  <a:srgbClr val="330000"/>
                </a:solidFill>
                <a:effectLst/>
                <a:uLnTx/>
                <a:uFillTx/>
                <a:latin typeface="Karla"/>
                <a:ea typeface="ＭＳ Ｐゴシック" panose="020B0600070205080204" pitchFamily="34" charset="-128"/>
              </a:rPr>
              <a:t>: Axelle</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Middle aged woman</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High educated</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French speaking</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Lower income</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Low resilience &amp; high risk aversion</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1" u="none" strike="noStrike" kern="0" cap="none" spc="0" normalizeH="0" baseline="0" noProof="0">
                <a:ln>
                  <a:noFill/>
                </a:ln>
                <a:solidFill>
                  <a:srgbClr val="330000"/>
                </a:solidFill>
                <a:effectLst/>
                <a:uLnTx/>
                <a:uFillTx/>
                <a:latin typeface="Karla"/>
                <a:ea typeface="ＭＳ Ｐゴシック" panose="020B0600070205080204" pitchFamily="34" charset="-128"/>
              </a:rPr>
              <a:t>Risk Emotions: Fear</a:t>
            </a:r>
            <a:endPar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endParaRPr>
          </a:p>
        </p:txBody>
      </p:sp>
      <p:sp>
        <p:nvSpPr>
          <p:cNvPr id="13" name="Rectangle 12">
            <a:extLst>
              <a:ext uri="{FF2B5EF4-FFF2-40B4-BE49-F238E27FC236}">
                <a16:creationId xmlns:a16="http://schemas.microsoft.com/office/drawing/2014/main" id="{976B0809-4178-5CCC-44CE-44C505269A25}"/>
              </a:ext>
            </a:extLst>
          </p:cNvPr>
          <p:cNvSpPr/>
          <p:nvPr/>
        </p:nvSpPr>
        <p:spPr bwMode="auto">
          <a:xfrm>
            <a:off x="7248670" y="1401853"/>
            <a:ext cx="2282356" cy="2295844"/>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endParaRPr kumimoji="0" lang="en-GB" sz="1200" b="1" i="0" u="none" strike="noStrike" kern="0" cap="none" spc="0" normalizeH="0" baseline="0" noProof="0" dirty="0">
              <a:ln>
                <a:noFill/>
              </a:ln>
              <a:solidFill>
                <a:srgbClr val="330000"/>
              </a:solidFill>
              <a:effectLst/>
              <a:uLnTx/>
              <a:uFillTx/>
              <a:latin typeface="Century Gothic"/>
              <a:ea typeface="ＭＳ Ｐゴシック" panose="020B0600070205080204" pitchFamily="34" charset="-128"/>
            </a:endParaRPr>
          </a:p>
          <a:p>
            <a:pPr marL="0" marR="0" lvl="0" indent="0" algn="ctr" defTabSz="914400" eaLnBrk="1" fontAlgn="base" latinLnBrk="0" hangingPunct="1">
              <a:lnSpc>
                <a:spcPct val="100000"/>
              </a:lnSpc>
              <a:spcBef>
                <a:spcPct val="50000"/>
              </a:spcBef>
              <a:spcAft>
                <a:spcPct val="0"/>
              </a:spcAft>
              <a:buClrTx/>
              <a:buSzTx/>
              <a:buFontTx/>
              <a:buNone/>
              <a:tabLst/>
              <a:defRPr/>
            </a:pPr>
            <a:r>
              <a:rPr lang="en-GB" sz="1200" b="1" kern="0" dirty="0">
                <a:solidFill>
                  <a:srgbClr val="330000"/>
                </a:solidFill>
                <a:latin typeface="Karla"/>
                <a:ea typeface="ＭＳ Ｐゴシック" panose="020B0600070205080204" pitchFamily="34" charset="-128"/>
              </a:rPr>
              <a:t>DE KICK-SEEKERS </a:t>
            </a:r>
            <a:r>
              <a:rPr kumimoji="0" lang="en-GB" sz="1200" b="1"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 Steve</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lang="en-GB" sz="1200" kern="0" dirty="0">
                <a:solidFill>
                  <a:srgbClr val="330000"/>
                </a:solidFill>
                <a:latin typeface="Karla"/>
                <a:ea typeface="ＭＳ Ｐゴシック" panose="020B0600070205080204" pitchFamily="34" charset="-128"/>
              </a:rPr>
              <a:t>Young man</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French speaking</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lang="en-GB" sz="1200" kern="0" dirty="0">
                <a:solidFill>
                  <a:srgbClr val="330000"/>
                </a:solidFill>
                <a:latin typeface="Karla"/>
                <a:ea typeface="ＭＳ Ｐゴシック" panose="020B0600070205080204" pitchFamily="34" charset="-128"/>
              </a:rPr>
              <a:t>Higher income</a:t>
            </a:r>
            <a:endParaRPr kumimoji="0" lang="en-GB" sz="1200" b="0" i="0" u="none" strike="noStrike" kern="0" cap="none" spc="0" normalizeH="0" baseline="0" noProof="0" dirty="0">
              <a:ln>
                <a:noFill/>
              </a:ln>
              <a:solidFill>
                <a:srgbClr val="330000"/>
              </a:solidFill>
              <a:effectLst/>
              <a:uLnTx/>
              <a:uFillTx/>
              <a:latin typeface="Karla"/>
              <a:ea typeface="ＭＳ Ｐゴシック" panose="020B0600070205080204" pitchFamily="34" charset="-128"/>
            </a:endParaRP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High resilience &amp; low risk aversion</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1" u="none" strike="noStrike" kern="0" cap="none" spc="0" normalizeH="0" baseline="0" noProof="0" dirty="0">
                <a:ln>
                  <a:noFill/>
                </a:ln>
                <a:solidFill>
                  <a:srgbClr val="330000"/>
                </a:solidFill>
                <a:effectLst/>
                <a:uLnTx/>
                <a:uFillTx/>
                <a:latin typeface="Karla"/>
                <a:ea typeface="ＭＳ Ｐゴシック" panose="020B0600070205080204" pitchFamily="34" charset="-128"/>
              </a:rPr>
              <a:t>Risk Emotions: Adrenaline – Unaffected – Fun – Excitement </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endParaRPr kumimoji="0" lang="en-GB" sz="1200" b="0" i="0" u="none" strike="noStrike" kern="0" cap="none" spc="0" normalizeH="0" baseline="0" noProof="0" dirty="0">
              <a:ln>
                <a:noFill/>
              </a:ln>
              <a:solidFill>
                <a:srgbClr val="330000"/>
              </a:solidFill>
              <a:effectLst/>
              <a:uLnTx/>
              <a:uFillTx/>
              <a:latin typeface="Century Gothic"/>
              <a:ea typeface="ＭＳ Ｐゴシック" panose="020B0600070205080204" pitchFamily="34" charset="-128"/>
            </a:endParaRPr>
          </a:p>
        </p:txBody>
      </p:sp>
      <p:sp>
        <p:nvSpPr>
          <p:cNvPr id="14" name="Rectangle 13">
            <a:extLst>
              <a:ext uri="{FF2B5EF4-FFF2-40B4-BE49-F238E27FC236}">
                <a16:creationId xmlns:a16="http://schemas.microsoft.com/office/drawing/2014/main" id="{510F2041-85FD-F838-93F1-6ED506834F7F}"/>
              </a:ext>
            </a:extLst>
          </p:cNvPr>
          <p:cNvSpPr/>
          <p:nvPr/>
        </p:nvSpPr>
        <p:spPr bwMode="auto">
          <a:xfrm>
            <a:off x="4835864" y="3982537"/>
            <a:ext cx="2160240" cy="2471935"/>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lang="en-GB" sz="1200" b="1" kern="0" dirty="0">
                <a:solidFill>
                  <a:srgbClr val="330000"/>
                </a:solidFill>
                <a:latin typeface="Karla"/>
                <a:ea typeface="ＭＳ Ｐゴシック" panose="020B0600070205080204" pitchFamily="34" charset="-128"/>
              </a:rPr>
              <a:t>DE MACHTELOZEN</a:t>
            </a:r>
            <a:endParaRPr kumimoji="0" lang="en-GB" sz="1200" b="1" i="0" u="none" strike="noStrike" kern="0" cap="none" spc="0" normalizeH="0" baseline="0" noProof="0" dirty="0">
              <a:ln>
                <a:noFill/>
              </a:ln>
              <a:solidFill>
                <a:srgbClr val="330000"/>
              </a:solidFill>
              <a:effectLst/>
              <a:uLnTx/>
              <a:uFillTx/>
              <a:latin typeface="Karla"/>
              <a:ea typeface="ＭＳ Ｐゴシック" panose="020B0600070205080204" pitchFamily="34" charset="-128"/>
            </a:endParaRPr>
          </a:p>
          <a:p>
            <a:pPr marL="0" marR="0" lvl="0" indent="0" algn="ctr" defTabSz="914400" eaLnBrk="1" fontAlgn="base" latinLnBrk="0" hangingPunct="1">
              <a:lnSpc>
                <a:spcPct val="100000"/>
              </a:lnSpc>
              <a:spcBef>
                <a:spcPct val="50000"/>
              </a:spcBef>
              <a:spcAft>
                <a:spcPct val="0"/>
              </a:spcAft>
              <a:buClrTx/>
              <a:buSzTx/>
              <a:buFontTx/>
              <a:buNone/>
              <a:tabLst/>
              <a:defRPr/>
            </a:pPr>
            <a:r>
              <a:rPr kumimoji="0" lang="en-GB" sz="1200" b="1"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Louis &amp; Mariette</a:t>
            </a:r>
          </a:p>
          <a:p>
            <a:pPr marL="171450" marR="0" lvl="0" indent="-1714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Older man &amp; woman </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Dutch speaking</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Lower educated</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dirty="0">
                <a:ln>
                  <a:noFill/>
                </a:ln>
                <a:solidFill>
                  <a:srgbClr val="330000"/>
                </a:solidFill>
                <a:effectLst/>
                <a:uLnTx/>
                <a:uFillTx/>
                <a:latin typeface="Karla"/>
                <a:ea typeface="ＭＳ Ｐゴシック" panose="020B0600070205080204" pitchFamily="34" charset="-128"/>
              </a:rPr>
              <a:t>Most (socially) vulnerable </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1" u="none" strike="noStrike" kern="0" cap="none" spc="0" normalizeH="0" baseline="0" noProof="0" dirty="0">
                <a:ln>
                  <a:noFill/>
                </a:ln>
                <a:solidFill>
                  <a:srgbClr val="330000"/>
                </a:solidFill>
                <a:effectLst/>
                <a:uLnTx/>
                <a:uFillTx/>
                <a:latin typeface="Karla"/>
                <a:ea typeface="ＭＳ Ｐゴシック" panose="020B0600070205080204" pitchFamily="34" charset="-128"/>
              </a:rPr>
              <a:t>Risk Emotions: Powerless – Concerned </a:t>
            </a:r>
          </a:p>
        </p:txBody>
      </p:sp>
      <p:sp>
        <p:nvSpPr>
          <p:cNvPr id="15" name="Rectangle 14">
            <a:extLst>
              <a:ext uri="{FF2B5EF4-FFF2-40B4-BE49-F238E27FC236}">
                <a16:creationId xmlns:a16="http://schemas.microsoft.com/office/drawing/2014/main" id="{A2125C5E-29DA-57FE-D9B0-138EF17B9853}"/>
              </a:ext>
            </a:extLst>
          </p:cNvPr>
          <p:cNvSpPr/>
          <p:nvPr/>
        </p:nvSpPr>
        <p:spPr bwMode="auto">
          <a:xfrm>
            <a:off x="7248670" y="4022027"/>
            <a:ext cx="2293306" cy="2432445"/>
          </a:xfrm>
          <a:prstGeom prst="rect">
            <a:avLst/>
          </a:prstGeom>
          <a:solidFill>
            <a:srgbClr val="FFFFFF"/>
          </a:solidFill>
          <a:ln w="9525" cap="flat" cmpd="sng" algn="ctr">
            <a:solidFill>
              <a:srgbClr val="DE3C3C"/>
            </a:solidFill>
            <a:prstDash val="solid"/>
            <a:round/>
            <a:headEnd type="none" w="med" len="med"/>
            <a:tailEnd type="triangl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lang="en-GB" sz="1200" b="1" kern="0">
                <a:solidFill>
                  <a:srgbClr val="330000"/>
                </a:solidFill>
                <a:latin typeface="Karla"/>
                <a:ea typeface="ＭＳ Ｐゴシック" panose="020B0600070205080204" pitchFamily="34" charset="-128"/>
              </a:rPr>
              <a:t>DE ONRUSTIGEN</a:t>
            </a:r>
            <a:r>
              <a:rPr kumimoji="0" lang="en-GB" sz="1200" b="1" i="0" u="none" strike="noStrike" kern="0" cap="none" spc="0" normalizeH="0" baseline="0" noProof="0">
                <a:ln>
                  <a:noFill/>
                </a:ln>
                <a:solidFill>
                  <a:srgbClr val="330000"/>
                </a:solidFill>
                <a:effectLst/>
                <a:uLnTx/>
                <a:uFillTx/>
                <a:latin typeface="Karla"/>
                <a:ea typeface="ＭＳ Ｐゴシック" panose="020B0600070205080204" pitchFamily="34" charset="-128"/>
              </a:rPr>
              <a:t>: Camille</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Young woman</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Dutch speaking</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High educated</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High family income</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rPr>
              <a:t>Least (socially) vulnerable</a:t>
            </a:r>
          </a:p>
          <a:p>
            <a:pPr marL="285750" marR="0" lvl="0" indent="-285750" defTabSz="91440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GB" sz="1200" b="0" i="1" u="none" strike="noStrike" kern="0" cap="none" spc="0" normalizeH="0" baseline="0" noProof="0">
                <a:ln>
                  <a:noFill/>
                </a:ln>
                <a:solidFill>
                  <a:srgbClr val="330000"/>
                </a:solidFill>
                <a:effectLst/>
                <a:uLnTx/>
                <a:uFillTx/>
                <a:latin typeface="Karla"/>
                <a:ea typeface="ＭＳ Ｐゴシック" panose="020B0600070205080204" pitchFamily="34" charset="-128"/>
              </a:rPr>
              <a:t>Risk Emotions: Uncertainty – Stress </a:t>
            </a:r>
            <a:endParaRPr kumimoji="0" lang="en-GB" sz="1200" b="0" i="0" u="none" strike="noStrike" kern="0" cap="none" spc="0" normalizeH="0" baseline="0" noProof="0">
              <a:ln>
                <a:noFill/>
              </a:ln>
              <a:solidFill>
                <a:srgbClr val="330000"/>
              </a:solidFill>
              <a:effectLst/>
              <a:uLnTx/>
              <a:uFillTx/>
              <a:latin typeface="Karla"/>
              <a:ea typeface="ＭＳ Ｐゴシック" panose="020B0600070205080204" pitchFamily="34" charset="-128"/>
            </a:endParaRPr>
          </a:p>
        </p:txBody>
      </p:sp>
      <p:pic>
        <p:nvPicPr>
          <p:cNvPr id="16" name="Picture 15">
            <a:extLst>
              <a:ext uri="{FF2B5EF4-FFF2-40B4-BE49-F238E27FC236}">
                <a16:creationId xmlns:a16="http://schemas.microsoft.com/office/drawing/2014/main" id="{710DED29-1439-DA58-0631-7E0D66B4CA71}"/>
              </a:ext>
            </a:extLst>
          </p:cNvPr>
          <p:cNvPicPr>
            <a:picLocks noChangeAspect="1"/>
          </p:cNvPicPr>
          <p:nvPr/>
        </p:nvPicPr>
        <p:blipFill>
          <a:blip r:embed="rId6"/>
          <a:stretch>
            <a:fillRect/>
          </a:stretch>
        </p:blipFill>
        <p:spPr>
          <a:xfrm>
            <a:off x="9563129" y="3999500"/>
            <a:ext cx="2317739" cy="2454972"/>
          </a:xfrm>
          <a:prstGeom prst="rect">
            <a:avLst/>
          </a:prstGeom>
        </p:spPr>
      </p:pic>
      <p:sp>
        <p:nvSpPr>
          <p:cNvPr id="17" name="TextBox 16">
            <a:extLst>
              <a:ext uri="{FF2B5EF4-FFF2-40B4-BE49-F238E27FC236}">
                <a16:creationId xmlns:a16="http://schemas.microsoft.com/office/drawing/2014/main" id="{4744C48D-F33F-124C-1D83-40298D4D7A18}"/>
              </a:ext>
            </a:extLst>
          </p:cNvPr>
          <p:cNvSpPr txBox="1"/>
          <p:nvPr/>
        </p:nvSpPr>
        <p:spPr>
          <a:xfrm>
            <a:off x="453359" y="2959033"/>
            <a:ext cx="2142509" cy="1477328"/>
          </a:xfrm>
          <a:prstGeom prst="rect">
            <a:avLst/>
          </a:prstGeom>
          <a:noFill/>
        </p:spPr>
        <p:txBody>
          <a:bodyPr wrap="square" rtlCol="0">
            <a:spAutoFit/>
          </a:bodyPr>
          <a:lstStyle/>
          <a:p>
            <a:r>
              <a:rPr lang="nl-NL">
                <a:sym typeface="Wingdings" panose="05000000000000000000" pitchFamily="2" charset="2"/>
              </a:rPr>
              <a:t> </a:t>
            </a:r>
            <a:r>
              <a:rPr lang="nl-NL" b="1">
                <a:sym typeface="Wingdings" panose="05000000000000000000" pitchFamily="2" charset="2"/>
              </a:rPr>
              <a:t>nood aan een   gerichte en gediversifieerde communicatie-aanpak  </a:t>
            </a:r>
            <a:endParaRPr lang="nl-NL" b="1"/>
          </a:p>
        </p:txBody>
      </p:sp>
    </p:spTree>
    <p:extLst>
      <p:ext uri="{BB962C8B-B14F-4D97-AF65-F5344CB8AC3E}">
        <p14:creationId xmlns:p14="http://schemas.microsoft.com/office/powerpoint/2010/main" val="375333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9FB2E4-2077-87BC-3DCE-821C25D5B19D}"/>
              </a:ext>
            </a:extLst>
          </p:cNvPr>
          <p:cNvSpPr>
            <a:spLocks noGrp="1"/>
          </p:cNvSpPr>
          <p:nvPr>
            <p:ph type="ctrTitle"/>
          </p:nvPr>
        </p:nvSpPr>
        <p:spPr>
          <a:xfrm>
            <a:off x="731838" y="2628900"/>
            <a:ext cx="9334913" cy="711200"/>
          </a:xfrm>
        </p:spPr>
        <p:txBody>
          <a:bodyPr>
            <a:noAutofit/>
          </a:bodyPr>
          <a:lstStyle/>
          <a:p>
            <a:r>
              <a:rPr lang="en-US" sz="4800" dirty="0" err="1"/>
              <a:t>Vertaling</a:t>
            </a:r>
            <a:r>
              <a:rPr lang="en-US" sz="4800" dirty="0"/>
              <a:t> </a:t>
            </a:r>
            <a:r>
              <a:rPr lang="en-US" sz="4800" dirty="0" err="1"/>
              <a:t>naar</a:t>
            </a:r>
            <a:r>
              <a:rPr lang="en-US" sz="4800" dirty="0"/>
              <a:t> de </a:t>
            </a:r>
            <a:r>
              <a:rPr lang="en-US" sz="4800" dirty="0" err="1"/>
              <a:t>praktijk</a:t>
            </a:r>
            <a:r>
              <a:rPr lang="en-US" sz="4800" dirty="0"/>
              <a:t>…</a:t>
            </a:r>
            <a:endParaRPr lang="nl-NL" sz="4800" dirty="0"/>
          </a:p>
        </p:txBody>
      </p:sp>
    </p:spTree>
    <p:extLst>
      <p:ext uri="{BB962C8B-B14F-4D97-AF65-F5344CB8AC3E}">
        <p14:creationId xmlns:p14="http://schemas.microsoft.com/office/powerpoint/2010/main" val="3179720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4E544-3E6C-F75A-0173-DF86320B1B0F}"/>
              </a:ext>
            </a:extLst>
          </p:cNvPr>
          <p:cNvSpPr>
            <a:spLocks noGrp="1"/>
          </p:cNvSpPr>
          <p:nvPr>
            <p:ph type="title"/>
          </p:nvPr>
        </p:nvSpPr>
        <p:spPr/>
        <p:txBody>
          <a:bodyPr/>
          <a:lstStyle/>
          <a:p>
            <a:r>
              <a:rPr lang="en-US" dirty="0"/>
              <a:t>Een </a:t>
            </a:r>
            <a:r>
              <a:rPr lang="en-US" dirty="0" err="1"/>
              <a:t>goed</a:t>
            </a:r>
            <a:r>
              <a:rPr lang="en-US" dirty="0"/>
              <a:t> begrip van de </a:t>
            </a:r>
            <a:r>
              <a:rPr lang="en-US" dirty="0" err="1"/>
              <a:t>dreiging</a:t>
            </a:r>
            <a:r>
              <a:rPr lang="en-US" dirty="0"/>
              <a:t>/het </a:t>
            </a:r>
            <a:r>
              <a:rPr lang="en-US" dirty="0" err="1"/>
              <a:t>risico</a:t>
            </a:r>
            <a:endParaRPr lang="nl-NL" dirty="0"/>
          </a:p>
        </p:txBody>
      </p:sp>
      <p:sp>
        <p:nvSpPr>
          <p:cNvPr id="3" name="Tijdelijke aanduiding voor inhoud 2">
            <a:extLst>
              <a:ext uri="{FF2B5EF4-FFF2-40B4-BE49-F238E27FC236}">
                <a16:creationId xmlns:a16="http://schemas.microsoft.com/office/drawing/2014/main" id="{D2466A34-758E-D033-D70E-6364650ADF07}"/>
              </a:ext>
            </a:extLst>
          </p:cNvPr>
          <p:cNvSpPr>
            <a:spLocks noGrp="1"/>
          </p:cNvSpPr>
          <p:nvPr>
            <p:ph idx="1"/>
          </p:nvPr>
        </p:nvSpPr>
        <p:spPr>
          <a:xfrm>
            <a:off x="1037293" y="1721311"/>
            <a:ext cx="3924499" cy="470458"/>
          </a:xfrm>
          <a:solidFill>
            <a:srgbClr val="1BAFA5"/>
          </a:solidFill>
        </p:spPr>
        <p:txBody>
          <a:bodyPr>
            <a:normAutofit/>
          </a:bodyPr>
          <a:lstStyle/>
          <a:p>
            <a:pPr algn="ctr"/>
            <a:r>
              <a:rPr lang="en-US" sz="2000" b="1" dirty="0">
                <a:solidFill>
                  <a:schemeClr val="bg1"/>
                </a:solidFill>
              </a:rPr>
              <a:t>Continue </a:t>
            </a:r>
            <a:r>
              <a:rPr lang="en-US" sz="2000" b="1" dirty="0" err="1">
                <a:solidFill>
                  <a:schemeClr val="bg1"/>
                </a:solidFill>
              </a:rPr>
              <a:t>risicocommunicatie</a:t>
            </a:r>
            <a:endParaRPr lang="nl-NL" sz="2000" b="1" dirty="0">
              <a:solidFill>
                <a:schemeClr val="bg1"/>
              </a:solidFill>
            </a:endParaRPr>
          </a:p>
        </p:txBody>
      </p:sp>
      <p:sp>
        <p:nvSpPr>
          <p:cNvPr id="4" name="Tijdelijke aanduiding voor tekst 3">
            <a:extLst>
              <a:ext uri="{FF2B5EF4-FFF2-40B4-BE49-F238E27FC236}">
                <a16:creationId xmlns:a16="http://schemas.microsoft.com/office/drawing/2014/main" id="{1FCE8A53-973F-FF03-B2EF-DBCEA73354C3}"/>
              </a:ext>
            </a:extLst>
          </p:cNvPr>
          <p:cNvSpPr>
            <a:spLocks noGrp="1"/>
          </p:cNvSpPr>
          <p:nvPr>
            <p:ph type="body" sz="quarter" idx="10"/>
          </p:nvPr>
        </p:nvSpPr>
        <p:spPr/>
        <p:txBody>
          <a:bodyPr/>
          <a:lstStyle/>
          <a:p>
            <a:r>
              <a:rPr lang="en-US" dirty="0" err="1"/>
              <a:t>Inzetten</a:t>
            </a:r>
            <a:r>
              <a:rPr lang="en-US" dirty="0"/>
              <a:t> op </a:t>
            </a:r>
            <a:r>
              <a:rPr lang="en-US" dirty="0" err="1"/>
              <a:t>risicoperceptie</a:t>
            </a:r>
            <a:endParaRPr lang="nl-NL" dirty="0"/>
          </a:p>
        </p:txBody>
      </p:sp>
      <p:sp>
        <p:nvSpPr>
          <p:cNvPr id="7" name="Tekstvak 6">
            <a:extLst>
              <a:ext uri="{FF2B5EF4-FFF2-40B4-BE49-F238E27FC236}">
                <a16:creationId xmlns:a16="http://schemas.microsoft.com/office/drawing/2014/main" id="{18306655-ED4C-5460-F8EA-78BABE7C158D}"/>
              </a:ext>
            </a:extLst>
          </p:cNvPr>
          <p:cNvSpPr txBox="1"/>
          <p:nvPr/>
        </p:nvSpPr>
        <p:spPr>
          <a:xfrm>
            <a:off x="7230209" y="1742604"/>
            <a:ext cx="3241040" cy="707886"/>
          </a:xfrm>
          <a:prstGeom prst="rect">
            <a:avLst/>
          </a:prstGeom>
          <a:solidFill>
            <a:srgbClr val="1BAFA5"/>
          </a:solid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Naar </a:t>
            </a:r>
            <a:r>
              <a:rPr lang="en-US" sz="2000" b="1" dirty="0" err="1">
                <a:solidFill>
                  <a:schemeClr val="bg1"/>
                </a:solidFill>
                <a:latin typeface="Arial" panose="020B0604020202020204" pitchFamily="34" charset="0"/>
                <a:cs typeface="Arial" panose="020B0604020202020204" pitchFamily="34" charset="0"/>
              </a:rPr>
              <a:t>aanleiding</a:t>
            </a:r>
            <a:r>
              <a:rPr lang="en-US" sz="2000" b="1" dirty="0">
                <a:solidFill>
                  <a:schemeClr val="bg1"/>
                </a:solidFill>
                <a:latin typeface="Arial" panose="020B0604020202020204" pitchFamily="34" charset="0"/>
                <a:cs typeface="Arial" panose="020B0604020202020204" pitchFamily="34" charset="0"/>
              </a:rPr>
              <a:t> van </a:t>
            </a:r>
            <a:r>
              <a:rPr lang="en-US" sz="2000" b="1" dirty="0" err="1">
                <a:solidFill>
                  <a:schemeClr val="bg1"/>
                </a:solidFill>
                <a:latin typeface="Arial" panose="020B0604020202020204" pitchFamily="34" charset="0"/>
                <a:cs typeface="Arial" panose="020B0604020202020204" pitchFamily="34" charset="0"/>
              </a:rPr>
              <a:t>een</a:t>
            </a:r>
            <a:r>
              <a:rPr lang="en-US" sz="2000" b="1" dirty="0">
                <a:solidFill>
                  <a:schemeClr val="bg1"/>
                </a:solidFill>
                <a:latin typeface="Arial" panose="020B0604020202020204" pitchFamily="34" charset="0"/>
                <a:cs typeface="Arial" panose="020B0604020202020204" pitchFamily="34" charset="0"/>
              </a:rPr>
              <a:t> </a:t>
            </a:r>
            <a:r>
              <a:rPr lang="en-US" sz="2000" b="1" dirty="0" err="1">
                <a:solidFill>
                  <a:schemeClr val="bg1"/>
                </a:solidFill>
                <a:latin typeface="Arial" panose="020B0604020202020204" pitchFamily="34" charset="0"/>
                <a:cs typeface="Arial" panose="020B0604020202020204" pitchFamily="34" charset="0"/>
              </a:rPr>
              <a:t>waarschuwing</a:t>
            </a:r>
            <a:endParaRPr lang="en-US" sz="2000" b="1" dirty="0">
              <a:solidFill>
                <a:schemeClr val="bg1"/>
              </a:solidFill>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EFD7399D-5FFE-787B-3485-0BE02C07C404}"/>
              </a:ext>
            </a:extLst>
          </p:cNvPr>
          <p:cNvPicPr>
            <a:picLocks noChangeAspect="1"/>
          </p:cNvPicPr>
          <p:nvPr/>
        </p:nvPicPr>
        <p:blipFill>
          <a:blip r:embed="rId2"/>
          <a:stretch>
            <a:fillRect/>
          </a:stretch>
        </p:blipFill>
        <p:spPr>
          <a:xfrm>
            <a:off x="800904" y="2261044"/>
            <a:ext cx="4180861" cy="4371768"/>
          </a:xfrm>
          <a:prstGeom prst="rect">
            <a:avLst/>
          </a:prstGeom>
        </p:spPr>
      </p:pic>
      <p:pic>
        <p:nvPicPr>
          <p:cNvPr id="13" name="Afbeelding 12">
            <a:extLst>
              <a:ext uri="{FF2B5EF4-FFF2-40B4-BE49-F238E27FC236}">
                <a16:creationId xmlns:a16="http://schemas.microsoft.com/office/drawing/2014/main" id="{759C64EA-8F6C-3DF4-43EA-56869DCE6A96}"/>
              </a:ext>
            </a:extLst>
          </p:cNvPr>
          <p:cNvPicPr>
            <a:picLocks noChangeAspect="1"/>
          </p:cNvPicPr>
          <p:nvPr/>
        </p:nvPicPr>
        <p:blipFill>
          <a:blip r:embed="rId3"/>
          <a:stretch>
            <a:fillRect/>
          </a:stretch>
        </p:blipFill>
        <p:spPr>
          <a:xfrm>
            <a:off x="6595209" y="2761014"/>
            <a:ext cx="4511040" cy="3731860"/>
          </a:xfrm>
          <a:prstGeom prst="rect">
            <a:avLst/>
          </a:prstGeom>
        </p:spPr>
      </p:pic>
    </p:spTree>
    <p:extLst>
      <p:ext uri="{BB962C8B-B14F-4D97-AF65-F5344CB8AC3E}">
        <p14:creationId xmlns:p14="http://schemas.microsoft.com/office/powerpoint/2010/main" val="124439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B1A30-3D41-857B-D113-414A35961B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A0DBB16-E0C6-3228-9855-7C9FFA5DFFA2}"/>
              </a:ext>
            </a:extLst>
          </p:cNvPr>
          <p:cNvSpPr>
            <a:spLocks noGrp="1"/>
          </p:cNvSpPr>
          <p:nvPr>
            <p:ph type="title"/>
          </p:nvPr>
        </p:nvSpPr>
        <p:spPr>
          <a:xfrm>
            <a:off x="731838" y="171472"/>
            <a:ext cx="10621962" cy="669196"/>
          </a:xfrm>
        </p:spPr>
        <p:txBody>
          <a:bodyPr>
            <a:noAutofit/>
          </a:bodyPr>
          <a:lstStyle/>
          <a:p>
            <a:r>
              <a:rPr lang="en-US" sz="2400" dirty="0"/>
              <a:t>Een </a:t>
            </a:r>
            <a:r>
              <a:rPr lang="en-US" sz="2400" dirty="0" err="1"/>
              <a:t>goed</a:t>
            </a:r>
            <a:r>
              <a:rPr lang="en-US" sz="2400" dirty="0"/>
              <a:t> begrip </a:t>
            </a:r>
            <a:r>
              <a:rPr lang="en-US" sz="2400" dirty="0" err="1"/>
              <a:t>en</a:t>
            </a:r>
            <a:r>
              <a:rPr lang="en-US" sz="2400" dirty="0"/>
              <a:t> </a:t>
            </a:r>
            <a:r>
              <a:rPr lang="en-US" sz="2400" dirty="0" err="1"/>
              <a:t>kennis</a:t>
            </a:r>
            <a:r>
              <a:rPr lang="en-US" sz="2400" dirty="0"/>
              <a:t> van het Risico </a:t>
            </a:r>
            <a:r>
              <a:rPr lang="en-US" sz="2400" dirty="0" err="1"/>
              <a:t>en</a:t>
            </a:r>
            <a:r>
              <a:rPr lang="en-US" sz="2400" dirty="0"/>
              <a:t> </a:t>
            </a:r>
            <a:r>
              <a:rPr lang="en-US" sz="2400" dirty="0" err="1"/>
              <a:t>maatregelen</a:t>
            </a:r>
            <a:endParaRPr lang="nl-NL" sz="2400" dirty="0"/>
          </a:p>
        </p:txBody>
      </p:sp>
      <p:sp>
        <p:nvSpPr>
          <p:cNvPr id="3" name="Tijdelijke aanduiding voor inhoud 2">
            <a:extLst>
              <a:ext uri="{FF2B5EF4-FFF2-40B4-BE49-F238E27FC236}">
                <a16:creationId xmlns:a16="http://schemas.microsoft.com/office/drawing/2014/main" id="{F370CA0E-2CC2-D318-3F72-AF2546E21CC4}"/>
              </a:ext>
            </a:extLst>
          </p:cNvPr>
          <p:cNvSpPr>
            <a:spLocks noGrp="1"/>
          </p:cNvSpPr>
          <p:nvPr>
            <p:ph idx="1"/>
          </p:nvPr>
        </p:nvSpPr>
        <p:spPr>
          <a:xfrm>
            <a:off x="731838" y="1384300"/>
            <a:ext cx="10621962" cy="4782964"/>
          </a:xfrm>
        </p:spPr>
        <p:txBody>
          <a:bodyPr>
            <a:normAutofit/>
          </a:bodyPr>
          <a:lstStyle/>
          <a:p>
            <a:pPr marL="342900" lvl="1" indent="-342900">
              <a:buFont typeface="Wingdings" panose="05000000000000000000" pitchFamily="2" charset="2"/>
              <a:buChar char="ü"/>
            </a:pPr>
            <a:r>
              <a:rPr lang="en-US" sz="1600" b="1" dirty="0" err="1">
                <a:latin typeface="Arial" panose="020B0604020202020204" pitchFamily="34" charset="0"/>
                <a:cs typeface="Arial" panose="020B0604020202020204" pitchFamily="34" charset="0"/>
              </a:rPr>
              <a:t>Informeren</a:t>
            </a:r>
            <a:r>
              <a:rPr lang="en-US" sz="1600" b="1" dirty="0">
                <a:latin typeface="Arial" panose="020B0604020202020204" pitchFamily="34" charset="0"/>
                <a:cs typeface="Arial" panose="020B0604020202020204" pitchFamily="34" charset="0"/>
              </a:rPr>
              <a:t> over </a:t>
            </a:r>
            <a:r>
              <a:rPr lang="en-US" sz="1600" b="1" dirty="0" err="1">
                <a:latin typeface="Arial" panose="020B0604020202020204" pitchFamily="34" charset="0"/>
                <a:cs typeface="Arial" panose="020B0604020202020204" pitchFamily="34" charset="0"/>
              </a:rPr>
              <a:t>en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bewust</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maken</a:t>
            </a:r>
            <a:r>
              <a:rPr lang="en-US" sz="1600" dirty="0">
                <a:latin typeface="Arial" panose="020B0604020202020204" pitchFamily="34" charset="0"/>
                <a:cs typeface="Arial" panose="020B0604020202020204" pitchFamily="34" charset="0"/>
              </a:rPr>
              <a:t> van:</a:t>
            </a:r>
          </a:p>
          <a:p>
            <a:pPr marL="800100" lvl="2"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Het </a:t>
            </a:r>
            <a:r>
              <a:rPr lang="en-US" sz="1600" dirty="0" err="1">
                <a:latin typeface="Arial" panose="020B0604020202020204" pitchFamily="34" charset="0"/>
                <a:cs typeface="Arial" panose="020B0604020202020204" pitchFamily="34" charset="0"/>
              </a:rPr>
              <a:t>reële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risico</a:t>
            </a:r>
            <a:r>
              <a:rPr lang="en-US" sz="1600" dirty="0">
                <a:latin typeface="Arial" panose="020B0604020202020204" pitchFamily="34" charset="0"/>
                <a:cs typeface="Arial" panose="020B0604020202020204" pitchFamily="34" charset="0"/>
              </a:rPr>
              <a:t>: </a:t>
            </a:r>
          </a:p>
          <a:p>
            <a:pPr marL="1257300" lvl="3" indent="-342900"/>
            <a:r>
              <a:rPr lang="en-US" sz="1600" dirty="0">
                <a:latin typeface="Arial" panose="020B0604020202020204" pitchFamily="34" charset="0"/>
                <a:cs typeface="Arial" panose="020B0604020202020204" pitchFamily="34" charset="0"/>
              </a:rPr>
              <a:t>Wat </a:t>
            </a:r>
            <a:r>
              <a:rPr lang="en-US" sz="1600" dirty="0" err="1">
                <a:latin typeface="Arial" panose="020B0604020202020204" pitchFamily="34" charset="0"/>
                <a:cs typeface="Arial" panose="020B0604020202020204" pitchFamily="34" charset="0"/>
              </a:rPr>
              <a:t>houdt</a:t>
            </a:r>
            <a:r>
              <a:rPr lang="en-US" sz="1600" dirty="0">
                <a:latin typeface="Arial" panose="020B0604020202020204" pitchFamily="34" charset="0"/>
                <a:cs typeface="Arial" panose="020B0604020202020204" pitchFamily="34" charset="0"/>
              </a:rPr>
              <a:t> het in? </a:t>
            </a:r>
          </a:p>
          <a:p>
            <a:pPr marL="1257300" lvl="3" indent="-342900"/>
            <a:r>
              <a:rPr lang="en-US" sz="1600" dirty="0">
                <a:latin typeface="Arial" panose="020B0604020202020204" pitchFamily="34" charset="0"/>
                <a:cs typeface="Arial" panose="020B0604020202020204" pitchFamily="34" charset="0"/>
              </a:rPr>
              <a:t>Wat is de </a:t>
            </a:r>
            <a:r>
              <a:rPr lang="en-US" sz="1600" dirty="0" err="1">
                <a:latin typeface="Arial" panose="020B0604020202020204" pitchFamily="34" charset="0"/>
                <a:cs typeface="Arial" panose="020B0604020202020204" pitchFamily="34" charset="0"/>
              </a:rPr>
              <a:t>waarschijnlijkheid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mogelijke</a:t>
            </a:r>
            <a:r>
              <a:rPr lang="en-US" sz="1600" dirty="0">
                <a:latin typeface="Arial" panose="020B0604020202020204" pitchFamily="34" charset="0"/>
                <a:cs typeface="Arial" panose="020B0604020202020204" pitchFamily="34" charset="0"/>
              </a:rPr>
              <a:t> impact?</a:t>
            </a:r>
          </a:p>
          <a:p>
            <a:pPr marL="914400" lvl="3" indent="0">
              <a:buNone/>
            </a:pPr>
            <a:endParaRPr lang="en-US" sz="1600" dirty="0">
              <a:latin typeface="Arial" panose="020B0604020202020204" pitchFamily="34" charset="0"/>
              <a:cs typeface="Arial" panose="020B0604020202020204" pitchFamily="34" charset="0"/>
            </a:endParaRPr>
          </a:p>
          <a:p>
            <a:pPr marL="800100" lvl="3" indent="-342900">
              <a:buFont typeface="Courier New" panose="02070309020205020404" pitchFamily="49" charset="0"/>
              <a:buChar char="o"/>
            </a:pPr>
            <a:r>
              <a:rPr lang="en-US" sz="1600" dirty="0">
                <a:latin typeface="Arial" panose="020B0604020202020204" pitchFamily="34" charset="0"/>
                <a:cs typeface="Arial" panose="020B0604020202020204" pitchFamily="34" charset="0"/>
              </a:rPr>
              <a:t>Wat </a:t>
            </a:r>
            <a:r>
              <a:rPr lang="en-US" sz="1600" dirty="0" err="1">
                <a:latin typeface="Arial" panose="020B0604020202020204" pitchFamily="34" charset="0"/>
                <a:cs typeface="Arial" panose="020B0604020202020204" pitchFamily="34" charset="0"/>
              </a:rPr>
              <a:t>kan</a:t>
            </a:r>
            <a:r>
              <a:rPr lang="en-US" sz="1600" dirty="0">
                <a:latin typeface="Arial" panose="020B0604020202020204" pitchFamily="34" charset="0"/>
                <a:cs typeface="Arial" panose="020B0604020202020204" pitchFamily="34" charset="0"/>
              </a:rPr>
              <a:t> men </a:t>
            </a:r>
            <a:r>
              <a:rPr lang="en-US" sz="1600" dirty="0" err="1">
                <a:latin typeface="Arial" panose="020B0604020202020204" pitchFamily="34" charset="0"/>
                <a:cs typeface="Arial" panose="020B0604020202020204" pitchFamily="34" charset="0"/>
              </a:rPr>
              <a:t>doen</a:t>
            </a:r>
            <a:r>
              <a:rPr lang="en-US" sz="1600" dirty="0">
                <a:latin typeface="Arial" panose="020B0604020202020204" pitchFamily="34" charset="0"/>
                <a:cs typeface="Arial" panose="020B0604020202020204" pitchFamily="34" charset="0"/>
              </a:rPr>
              <a:t> om </a:t>
            </a:r>
            <a:r>
              <a:rPr lang="en-US" sz="1600" dirty="0" err="1">
                <a:latin typeface="Arial" panose="020B0604020202020204" pitchFamily="34" charset="0"/>
                <a:cs typeface="Arial" panose="020B0604020202020204" pitchFamily="34" charset="0"/>
              </a:rPr>
              <a:t>voorbereid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zijn</a:t>
            </a:r>
            <a:r>
              <a:rPr lang="en-US" sz="1600" dirty="0">
                <a:latin typeface="Arial" panose="020B0604020202020204" pitchFamily="34" charset="0"/>
                <a:cs typeface="Arial" panose="020B0604020202020204" pitchFamily="34" charset="0"/>
              </a:rPr>
              <a:t> op het </a:t>
            </a:r>
            <a:r>
              <a:rPr lang="en-US" sz="1600" dirty="0" err="1">
                <a:latin typeface="Arial" panose="020B0604020202020204" pitchFamily="34" charset="0"/>
                <a:cs typeface="Arial" panose="020B0604020202020204" pitchFamily="34" charset="0"/>
              </a:rPr>
              <a:t>risico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wat </a:t>
            </a:r>
            <a:r>
              <a:rPr lang="en-US" sz="1600" dirty="0" err="1">
                <a:latin typeface="Arial" panose="020B0604020202020204" pitchFamily="34" charset="0"/>
                <a:cs typeface="Arial" panose="020B0604020202020204" pitchFamily="34" charset="0"/>
              </a:rPr>
              <a:t>zijn</a:t>
            </a:r>
            <a:r>
              <a:rPr lang="en-US" sz="1600" dirty="0">
                <a:latin typeface="Arial" panose="020B0604020202020204" pitchFamily="34" charset="0"/>
                <a:cs typeface="Arial" panose="020B0604020202020204" pitchFamily="34" charset="0"/>
              </a:rPr>
              <a:t> de </a:t>
            </a:r>
            <a:r>
              <a:rPr lang="en-US" sz="1600" dirty="0" err="1">
                <a:latin typeface="Arial" panose="020B0604020202020204" pitchFamily="34" charset="0"/>
                <a:cs typeface="Arial" panose="020B0604020202020204" pitchFamily="34" charset="0"/>
              </a:rPr>
              <a:t>juiste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reflexen</a:t>
            </a:r>
            <a:endParaRPr lang="en-US" sz="1600" dirty="0">
              <a:latin typeface="Arial" panose="020B0604020202020204" pitchFamily="34" charset="0"/>
              <a:cs typeface="Arial" panose="020B0604020202020204" pitchFamily="34" charset="0"/>
            </a:endParaRPr>
          </a:p>
          <a:p>
            <a:pPr marL="1257300" lvl="4" indent="-342900"/>
            <a:r>
              <a:rPr lang="en-US" sz="1600" dirty="0" err="1">
                <a:latin typeface="Arial" panose="020B0604020202020204" pitchFamily="34" charset="0"/>
                <a:cs typeface="Arial" panose="020B0604020202020204" pitchFamily="34" charset="0"/>
              </a:rPr>
              <a:t>Waaronder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algemene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aanbevelingen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zoals</a:t>
            </a:r>
            <a:r>
              <a:rPr lang="en-US" sz="1600" dirty="0">
                <a:latin typeface="Arial" panose="020B0604020202020204" pitchFamily="34" charset="0"/>
                <a:cs typeface="Arial" panose="020B0604020202020204" pitchFamily="34" charset="0"/>
              </a:rPr>
              <a:t>: </a:t>
            </a:r>
          </a:p>
          <a:p>
            <a:pPr marL="1714500" lvl="5" indent="-342900">
              <a:buFont typeface="Wingdings" panose="05000000000000000000" pitchFamily="2" charset="2"/>
              <a:buChar char="§"/>
            </a:pPr>
            <a:r>
              <a:rPr lang="en-US" sz="1600" dirty="0" err="1">
                <a:latin typeface="Arial" panose="020B0604020202020204" pitchFamily="34" charset="0"/>
                <a:cs typeface="Arial" panose="020B0604020202020204" pitchFamily="34" charset="0"/>
              </a:rPr>
              <a:t>Inschrijven</a:t>
            </a:r>
            <a:r>
              <a:rPr lang="en-US" sz="1600" dirty="0">
                <a:latin typeface="Arial" panose="020B0604020202020204" pitchFamily="34" charset="0"/>
                <a:cs typeface="Arial" panose="020B0604020202020204" pitchFamily="34" charset="0"/>
              </a:rPr>
              <a:t> op BE-Alert</a:t>
            </a:r>
          </a:p>
          <a:p>
            <a:pPr marL="1714500" lvl="5" indent="-342900">
              <a:buFont typeface="Wingdings" panose="05000000000000000000" pitchFamily="2" charset="2"/>
              <a:buChar char="§"/>
            </a:pPr>
            <a:r>
              <a:rPr lang="en-US" sz="1600" dirty="0" err="1">
                <a:latin typeface="Arial" panose="020B0604020202020204" pitchFamily="34" charset="0"/>
                <a:cs typeface="Arial" panose="020B0604020202020204" pitchFamily="34" charset="0"/>
              </a:rPr>
              <a:t>Volgen</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communicatiekanalen</a:t>
            </a:r>
            <a:r>
              <a:rPr lang="en-US" sz="1600" dirty="0">
                <a:latin typeface="Arial" panose="020B0604020202020204" pitchFamily="34" charset="0"/>
                <a:cs typeface="Arial" panose="020B0604020202020204" pitchFamily="34" charset="0"/>
              </a:rPr>
              <a:t> KMI of </a:t>
            </a:r>
            <a:r>
              <a:rPr lang="en-US" sz="1600" dirty="0" err="1">
                <a:latin typeface="Arial" panose="020B0604020202020204" pitchFamily="34" charset="0"/>
                <a:cs typeface="Arial" panose="020B0604020202020204" pitchFamily="34" charset="0"/>
              </a:rPr>
              <a:t>downloaden</a:t>
            </a:r>
            <a:r>
              <a:rPr lang="en-US" sz="1600" dirty="0">
                <a:latin typeface="Arial" panose="020B0604020202020204" pitchFamily="34" charset="0"/>
                <a:cs typeface="Arial" panose="020B0604020202020204" pitchFamily="34" charset="0"/>
              </a:rPr>
              <a:t> KMI-app</a:t>
            </a:r>
          </a:p>
          <a:p>
            <a:pPr marL="1714500" lvl="5" indent="-342900">
              <a:buFont typeface="Wingdings" panose="05000000000000000000" pitchFamily="2" charset="2"/>
              <a:buChar char="§"/>
            </a:pPr>
            <a:r>
              <a:rPr lang="en-US" sz="1600" dirty="0" err="1">
                <a:latin typeface="Arial" panose="020B0604020202020204" pitchFamily="34" charset="0"/>
                <a:cs typeface="Arial" panose="020B0604020202020204" pitchFamily="34" charset="0"/>
              </a:rPr>
              <a:t>Volgen</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communicatiekanalen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lokale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overheid</a:t>
            </a:r>
            <a:r>
              <a:rPr lang="en-US" sz="1600" dirty="0">
                <a:latin typeface="Arial" panose="020B0604020202020204" pitchFamily="34" charset="0"/>
                <a:cs typeface="Arial" panose="020B0604020202020204" pitchFamily="34" charset="0"/>
              </a:rPr>
              <a:t>/</a:t>
            </a:r>
            <a:r>
              <a:rPr lang="en-US" sz="1600" dirty="0" err="1">
                <a:latin typeface="Arial" panose="020B0604020202020204" pitchFamily="34" charset="0"/>
                <a:cs typeface="Arial" panose="020B0604020202020204" pitchFamily="34" charset="0"/>
              </a:rPr>
              <a:t>hulpdiensten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NCCN)</a:t>
            </a:r>
          </a:p>
          <a:p>
            <a:pPr marL="1371600" lvl="5" indent="0">
              <a:buNone/>
            </a:pPr>
            <a:endParaRPr lang="en-US" sz="1600" dirty="0">
              <a:latin typeface="Arial" panose="020B0604020202020204" pitchFamily="34" charset="0"/>
              <a:cs typeface="Arial" panose="020B0604020202020204" pitchFamily="34" charset="0"/>
            </a:endParaRPr>
          </a:p>
          <a:p>
            <a:pPr marL="812800" lvl="5" indent="-342900">
              <a:buFont typeface="Courier New" panose="02070309020205020404" pitchFamily="49" charset="0"/>
              <a:buChar char="o"/>
            </a:pPr>
            <a:r>
              <a:rPr lang="en-US" sz="1600" dirty="0" err="1">
                <a:latin typeface="Arial" panose="020B0604020202020204" pitchFamily="34" charset="0"/>
                <a:cs typeface="Arial" panose="020B0604020202020204" pitchFamily="34" charset="0"/>
              </a:rPr>
              <a:t>Maatregelen</a:t>
            </a:r>
            <a:r>
              <a:rPr lang="en-US" sz="1600" dirty="0">
                <a:latin typeface="Arial" panose="020B0604020202020204" pitchFamily="34" charset="0"/>
                <a:cs typeface="Arial" panose="020B0604020202020204" pitchFamily="34" charset="0"/>
              </a:rPr>
              <a:t> die de </a:t>
            </a:r>
            <a:r>
              <a:rPr lang="en-US" sz="1600" dirty="0" err="1">
                <a:latin typeface="Arial" panose="020B0604020202020204" pitchFamily="34" charset="0"/>
                <a:cs typeface="Arial" panose="020B0604020202020204" pitchFamily="34" charset="0"/>
              </a:rPr>
              <a:t>overheid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neemt</a:t>
            </a:r>
            <a:r>
              <a:rPr lang="en-US" sz="1600" dirty="0">
                <a:latin typeface="Arial" panose="020B0604020202020204" pitchFamily="34" charset="0"/>
                <a:cs typeface="Arial" panose="020B0604020202020204" pitchFamily="34" charset="0"/>
              </a:rPr>
              <a:t> om </a:t>
            </a:r>
            <a:r>
              <a:rPr lang="en-US" sz="1600" dirty="0" err="1">
                <a:latin typeface="Arial" panose="020B0604020202020204" pitchFamily="34" charset="0"/>
                <a:cs typeface="Arial" panose="020B0604020202020204" pitchFamily="34" charset="0"/>
              </a:rPr>
              <a:t>voorbereid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zijn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gevolgen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beperken</a:t>
            </a:r>
            <a:endParaRPr lang="en-US"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sz="1600" b="1" dirty="0" err="1"/>
              <a:t>Activeren</a:t>
            </a:r>
            <a:r>
              <a:rPr lang="en-US" sz="1600" dirty="0"/>
              <a:t> om </a:t>
            </a:r>
            <a:r>
              <a:rPr lang="en-US" sz="1600" dirty="0" err="1"/>
              <a:t>werkelijk</a:t>
            </a:r>
            <a:r>
              <a:rPr lang="en-US" sz="1600" dirty="0"/>
              <a:t> </a:t>
            </a:r>
            <a:r>
              <a:rPr lang="en-US" sz="1600" dirty="0" err="1"/>
              <a:t>actie</a:t>
            </a:r>
            <a:r>
              <a:rPr lang="en-US" sz="1600" dirty="0"/>
              <a:t> </a:t>
            </a:r>
            <a:r>
              <a:rPr lang="en-US" sz="1600" dirty="0" err="1"/>
              <a:t>te</a:t>
            </a:r>
            <a:r>
              <a:rPr lang="en-US" sz="1600" dirty="0"/>
              <a:t> </a:t>
            </a:r>
            <a:r>
              <a:rPr lang="en-US" sz="1600" dirty="0" err="1"/>
              <a:t>ondernemen</a:t>
            </a:r>
            <a:r>
              <a:rPr lang="en-US" sz="1600" dirty="0"/>
              <a:t> </a:t>
            </a:r>
            <a:r>
              <a:rPr lang="en-US" sz="1600" dirty="0" err="1"/>
              <a:t>en</a:t>
            </a:r>
            <a:r>
              <a:rPr lang="en-US" sz="1600" dirty="0"/>
              <a:t> </a:t>
            </a:r>
            <a:r>
              <a:rPr lang="en-US" sz="1600" dirty="0" err="1"/>
              <a:t>aanbevelingen</a:t>
            </a:r>
            <a:r>
              <a:rPr lang="en-US" sz="1600" dirty="0"/>
              <a:t> </a:t>
            </a:r>
            <a:r>
              <a:rPr lang="en-US" sz="1600" dirty="0" err="1"/>
              <a:t>uit</a:t>
            </a:r>
            <a:r>
              <a:rPr lang="en-US" sz="1600" dirty="0"/>
              <a:t> </a:t>
            </a:r>
            <a:r>
              <a:rPr lang="en-US" sz="1600" dirty="0" err="1"/>
              <a:t>te</a:t>
            </a:r>
            <a:r>
              <a:rPr lang="en-US" sz="1600" dirty="0"/>
              <a:t> </a:t>
            </a:r>
            <a:r>
              <a:rPr lang="en-US" sz="1600" dirty="0" err="1"/>
              <a:t>voeren</a:t>
            </a:r>
            <a:endParaRPr lang="en-US" sz="1600" dirty="0"/>
          </a:p>
          <a:p>
            <a:endParaRPr lang="en-US" sz="1600" dirty="0">
              <a:sym typeface="Wingdings" panose="05000000000000000000" pitchFamily="2" charset="2"/>
            </a:endParaRPr>
          </a:p>
          <a:p>
            <a:r>
              <a:rPr lang="en-US" sz="1600" b="1" dirty="0">
                <a:sym typeface="Wingdings" panose="05000000000000000000" pitchFamily="2" charset="2"/>
              </a:rPr>
              <a:t></a:t>
            </a:r>
            <a:r>
              <a:rPr lang="nl-BE" sz="1600" dirty="0">
                <a:sym typeface="Wingdings" panose="05000000000000000000" pitchFamily="2" charset="2"/>
              </a:rPr>
              <a:t> </a:t>
            </a:r>
            <a:r>
              <a:rPr lang="nl-BE" sz="1600" dirty="0"/>
              <a:t>Iedereen verantwoordelijk maken voor zijn eigen veiligheid en die van zijn/haar familie</a:t>
            </a:r>
          </a:p>
          <a:p>
            <a:pPr marL="285750" indent="-285750">
              <a:buFont typeface="Wingdings" panose="05000000000000000000" pitchFamily="2" charset="2"/>
              <a:buChar char="ü"/>
            </a:pPr>
            <a:endParaRPr lang="en-US" sz="1800" dirty="0">
              <a:latin typeface="Arial" panose="020B0604020202020204" pitchFamily="34" charset="0"/>
              <a:cs typeface="Arial" panose="020B0604020202020204" pitchFamily="34" charset="0"/>
            </a:endParaRPr>
          </a:p>
          <a:p>
            <a:pPr lvl="1" indent="0">
              <a:buNone/>
            </a:pPr>
            <a:endParaRPr lang="nl-NL" sz="1800" dirty="0">
              <a:latin typeface="Arial" panose="020B0604020202020204" pitchFamily="34" charset="0"/>
              <a:cs typeface="Arial" panose="020B0604020202020204" pitchFamily="34" charset="0"/>
            </a:endParaRPr>
          </a:p>
        </p:txBody>
      </p:sp>
      <p:sp>
        <p:nvSpPr>
          <p:cNvPr id="4" name="Tijdelijke aanduiding voor tekst 3">
            <a:extLst>
              <a:ext uri="{FF2B5EF4-FFF2-40B4-BE49-F238E27FC236}">
                <a16:creationId xmlns:a16="http://schemas.microsoft.com/office/drawing/2014/main" id="{EC03E806-12B3-7880-815C-45A2A05574FA}"/>
              </a:ext>
            </a:extLst>
          </p:cNvPr>
          <p:cNvSpPr>
            <a:spLocks noGrp="1"/>
          </p:cNvSpPr>
          <p:nvPr>
            <p:ph type="body" sz="quarter" idx="10"/>
          </p:nvPr>
        </p:nvSpPr>
        <p:spPr>
          <a:xfrm>
            <a:off x="731838" y="870549"/>
            <a:ext cx="10621962" cy="627062"/>
          </a:xfrm>
        </p:spPr>
        <p:txBody>
          <a:bodyPr/>
          <a:lstStyle/>
          <a:p>
            <a:r>
              <a:rPr lang="en-US" dirty="0"/>
              <a:t>Continue </a:t>
            </a:r>
            <a:r>
              <a:rPr lang="en-US" dirty="0" err="1"/>
              <a:t>risicocommunicatie</a:t>
            </a:r>
            <a:endParaRPr lang="nl-NL" dirty="0"/>
          </a:p>
        </p:txBody>
      </p:sp>
      <p:sp>
        <p:nvSpPr>
          <p:cNvPr id="5" name="Tekstvak 4">
            <a:extLst>
              <a:ext uri="{FF2B5EF4-FFF2-40B4-BE49-F238E27FC236}">
                <a16:creationId xmlns:a16="http://schemas.microsoft.com/office/drawing/2014/main" id="{11FBDE87-5740-C8EE-488D-C2A7DFB1335E}"/>
              </a:ext>
            </a:extLst>
          </p:cNvPr>
          <p:cNvSpPr txBox="1"/>
          <p:nvPr/>
        </p:nvSpPr>
        <p:spPr>
          <a:xfrm>
            <a:off x="3056908" y="6167264"/>
            <a:ext cx="8038533" cy="369332"/>
          </a:xfrm>
          <a:prstGeom prst="rect">
            <a:avLst/>
          </a:prstGeom>
          <a:solidFill>
            <a:srgbClr val="1BAFA5"/>
          </a:solidFill>
        </p:spPr>
        <p:txBody>
          <a:bodyPr wrap="square" rtlCol="0">
            <a:spAutoFit/>
          </a:bodyPr>
          <a:lstStyle/>
          <a:p>
            <a:r>
              <a:rPr lang="en-US" b="1" dirty="0">
                <a:solidFill>
                  <a:schemeClr val="bg1"/>
                </a:solidFill>
              </a:rPr>
              <a:t>Website NCCN </a:t>
            </a:r>
            <a:r>
              <a:rPr lang="en-US" b="1" dirty="0" err="1">
                <a:solidFill>
                  <a:schemeClr val="bg1"/>
                </a:solidFill>
              </a:rPr>
              <a:t>als</a:t>
            </a:r>
            <a:r>
              <a:rPr lang="en-US" b="1" dirty="0">
                <a:solidFill>
                  <a:schemeClr val="bg1"/>
                </a:solidFill>
              </a:rPr>
              <a:t> </a:t>
            </a:r>
            <a:r>
              <a:rPr lang="en-US" b="1" dirty="0" err="1">
                <a:solidFill>
                  <a:schemeClr val="bg1"/>
                </a:solidFill>
              </a:rPr>
              <a:t>referentieplatform</a:t>
            </a:r>
            <a:r>
              <a:rPr lang="en-US" b="1" dirty="0">
                <a:solidFill>
                  <a:schemeClr val="bg1"/>
                </a:solidFill>
              </a:rPr>
              <a:t> met heel wat </a:t>
            </a:r>
            <a:r>
              <a:rPr lang="en-US" b="1" dirty="0" err="1">
                <a:solidFill>
                  <a:schemeClr val="bg1"/>
                </a:solidFill>
              </a:rPr>
              <a:t>basisinfo</a:t>
            </a:r>
            <a:r>
              <a:rPr lang="en-US" b="1" dirty="0">
                <a:solidFill>
                  <a:schemeClr val="bg1"/>
                </a:solidFill>
              </a:rPr>
              <a:t> over </a:t>
            </a:r>
            <a:r>
              <a:rPr lang="en-US" b="1" dirty="0" err="1">
                <a:solidFill>
                  <a:schemeClr val="bg1"/>
                </a:solidFill>
              </a:rPr>
              <a:t>risico’s</a:t>
            </a:r>
            <a:r>
              <a:rPr lang="en-US" b="1" dirty="0">
                <a:solidFill>
                  <a:schemeClr val="bg1"/>
                </a:solidFill>
              </a:rPr>
              <a:t> in </a:t>
            </a:r>
            <a:r>
              <a:rPr lang="en-US" b="1" dirty="0" err="1">
                <a:solidFill>
                  <a:schemeClr val="bg1"/>
                </a:solidFill>
              </a:rPr>
              <a:t>België</a:t>
            </a:r>
            <a:endParaRPr lang="nl-NL" b="1" dirty="0">
              <a:solidFill>
                <a:schemeClr val="bg1"/>
              </a:solidFill>
            </a:endParaRPr>
          </a:p>
        </p:txBody>
      </p:sp>
    </p:spTree>
    <p:extLst>
      <p:ext uri="{BB962C8B-B14F-4D97-AF65-F5344CB8AC3E}">
        <p14:creationId xmlns:p14="http://schemas.microsoft.com/office/powerpoint/2010/main" val="44471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ACCDE-58A2-7421-E72A-11A1687C38DB}"/>
              </a:ext>
            </a:extLst>
          </p:cNvPr>
          <p:cNvSpPr>
            <a:spLocks noGrp="1"/>
          </p:cNvSpPr>
          <p:nvPr>
            <p:ph type="title"/>
          </p:nvPr>
        </p:nvSpPr>
        <p:spPr>
          <a:xfrm>
            <a:off x="731838" y="201353"/>
            <a:ext cx="10621962" cy="669196"/>
          </a:xfrm>
        </p:spPr>
        <p:txBody>
          <a:bodyPr/>
          <a:lstStyle/>
          <a:p>
            <a:r>
              <a:rPr lang="en-US" dirty="0"/>
              <a:t>Een </a:t>
            </a:r>
            <a:r>
              <a:rPr lang="en-US" dirty="0" err="1"/>
              <a:t>goed</a:t>
            </a:r>
            <a:r>
              <a:rPr lang="en-US" dirty="0"/>
              <a:t> begrip </a:t>
            </a:r>
            <a:r>
              <a:rPr lang="en-US" dirty="0" err="1"/>
              <a:t>en</a:t>
            </a:r>
            <a:r>
              <a:rPr lang="en-US" dirty="0"/>
              <a:t> </a:t>
            </a:r>
            <a:r>
              <a:rPr lang="en-US" dirty="0" err="1"/>
              <a:t>kennis</a:t>
            </a:r>
            <a:r>
              <a:rPr lang="en-US" dirty="0"/>
              <a:t> van het </a:t>
            </a:r>
            <a:r>
              <a:rPr lang="en-US" dirty="0" err="1"/>
              <a:t>risico</a:t>
            </a:r>
            <a:endParaRPr lang="nl-NL" dirty="0"/>
          </a:p>
        </p:txBody>
      </p:sp>
      <p:sp>
        <p:nvSpPr>
          <p:cNvPr id="3" name="Tijdelijke aanduiding voor inhoud 2">
            <a:extLst>
              <a:ext uri="{FF2B5EF4-FFF2-40B4-BE49-F238E27FC236}">
                <a16:creationId xmlns:a16="http://schemas.microsoft.com/office/drawing/2014/main" id="{AEDEA674-40B0-7A42-CAA0-BE8CE2896509}"/>
              </a:ext>
            </a:extLst>
          </p:cNvPr>
          <p:cNvSpPr>
            <a:spLocks noGrp="1"/>
          </p:cNvSpPr>
          <p:nvPr>
            <p:ph idx="1"/>
          </p:nvPr>
        </p:nvSpPr>
        <p:spPr>
          <a:xfrm>
            <a:off x="731838" y="1359047"/>
            <a:ext cx="10621962" cy="4679352"/>
          </a:xfrm>
        </p:spPr>
        <p:txBody>
          <a:bodyPr>
            <a:normAutofit/>
          </a:bodyPr>
          <a:lstStyle/>
          <a:p>
            <a:endParaRPr lang="en-US" sz="1800" dirty="0"/>
          </a:p>
          <a:p>
            <a:r>
              <a:rPr lang="en-US" sz="1800" dirty="0">
                <a:sym typeface="Wingdings" panose="05000000000000000000" pitchFamily="2" charset="2"/>
              </a:rPr>
              <a:t> </a:t>
            </a:r>
            <a:r>
              <a:rPr lang="en-US" sz="1600" dirty="0"/>
              <a:t>Focus </a:t>
            </a:r>
            <a:r>
              <a:rPr lang="en-US" sz="1600" dirty="0" err="1"/>
              <a:t>hierbij</a:t>
            </a:r>
            <a:r>
              <a:rPr lang="en-US" sz="1600" dirty="0"/>
              <a:t> </a:t>
            </a:r>
            <a:r>
              <a:rPr lang="en-US" sz="1600" dirty="0" err="1"/>
              <a:t>vooral</a:t>
            </a:r>
            <a:r>
              <a:rPr lang="en-US" sz="1600" dirty="0"/>
              <a:t> op </a:t>
            </a:r>
            <a:r>
              <a:rPr lang="en-US" sz="1600" dirty="0" err="1"/>
              <a:t>risico’s</a:t>
            </a:r>
            <a:r>
              <a:rPr lang="en-US" sz="1600" dirty="0"/>
              <a:t> die </a:t>
            </a:r>
            <a:r>
              <a:rPr lang="en-US" sz="1600" dirty="0" err="1"/>
              <a:t>onderschat</a:t>
            </a:r>
            <a:r>
              <a:rPr lang="en-US" sz="1600" dirty="0"/>
              <a:t> </a:t>
            </a:r>
            <a:r>
              <a:rPr lang="en-US" sz="1600" dirty="0" err="1"/>
              <a:t>worden</a:t>
            </a:r>
            <a:r>
              <a:rPr lang="en-US" sz="1600" dirty="0"/>
              <a:t> (</a:t>
            </a:r>
            <a:r>
              <a:rPr lang="en-US" sz="1600" dirty="0" err="1"/>
              <a:t>perceptie</a:t>
            </a:r>
            <a:r>
              <a:rPr lang="en-US" sz="1600" dirty="0"/>
              <a:t> lager dan reel </a:t>
            </a:r>
            <a:r>
              <a:rPr lang="en-US" sz="1600" dirty="0" err="1"/>
              <a:t>risico</a:t>
            </a:r>
            <a:r>
              <a:rPr lang="en-US" sz="1600" dirty="0"/>
              <a:t>), </a:t>
            </a:r>
            <a:r>
              <a:rPr lang="en-US" sz="1600" dirty="0" err="1"/>
              <a:t>denk</a:t>
            </a:r>
            <a:r>
              <a:rPr lang="en-US" sz="1600" dirty="0"/>
              <a:t> </a:t>
            </a:r>
            <a:r>
              <a:rPr lang="en-US" sz="1600" dirty="0" err="1"/>
              <a:t>bijvoorbeeld</a:t>
            </a:r>
            <a:r>
              <a:rPr lang="en-US" sz="1600" dirty="0"/>
              <a:t> </a:t>
            </a:r>
            <a:r>
              <a:rPr lang="en-US" sz="1600" dirty="0" err="1"/>
              <a:t>aan</a:t>
            </a:r>
            <a:r>
              <a:rPr lang="en-US" sz="1600" dirty="0"/>
              <a:t> </a:t>
            </a:r>
            <a:r>
              <a:rPr lang="en-US" sz="1600" dirty="0" err="1"/>
              <a:t>overstromingen</a:t>
            </a:r>
            <a:r>
              <a:rPr lang="en-US" sz="1600" dirty="0"/>
              <a:t>, storm…</a:t>
            </a:r>
          </a:p>
          <a:p>
            <a:endParaRPr lang="en-US" sz="1600" dirty="0"/>
          </a:p>
          <a:p>
            <a:r>
              <a:rPr lang="en-US" sz="1600" dirty="0">
                <a:sym typeface="Wingdings" panose="05000000000000000000" pitchFamily="2" charset="2"/>
              </a:rPr>
              <a:t> </a:t>
            </a:r>
            <a:r>
              <a:rPr lang="en-US" sz="1600" dirty="0" err="1">
                <a:sym typeface="Wingdings" panose="05000000000000000000" pitchFamily="2" charset="2"/>
              </a:rPr>
              <a:t>Belangrijke</a:t>
            </a:r>
            <a:r>
              <a:rPr lang="en-US" sz="1600" dirty="0">
                <a:sym typeface="Wingdings" panose="05000000000000000000" pitchFamily="2" charset="2"/>
              </a:rPr>
              <a:t> </a:t>
            </a:r>
            <a:r>
              <a:rPr lang="en-US" sz="1600" dirty="0" err="1">
                <a:sym typeface="Wingdings" panose="05000000000000000000" pitchFamily="2" charset="2"/>
              </a:rPr>
              <a:t>rol</a:t>
            </a:r>
            <a:r>
              <a:rPr lang="en-US" sz="1600" dirty="0">
                <a:sym typeface="Wingdings" panose="05000000000000000000" pitchFamily="2" charset="2"/>
              </a:rPr>
              <a:t> op </a:t>
            </a:r>
            <a:r>
              <a:rPr lang="en-US" sz="1600" dirty="0" err="1">
                <a:sym typeface="Wingdings" panose="05000000000000000000" pitchFamily="2" charset="2"/>
              </a:rPr>
              <a:t>lokaal</a:t>
            </a:r>
            <a:r>
              <a:rPr lang="en-US" sz="1600" dirty="0">
                <a:sym typeface="Wingdings" panose="05000000000000000000" pitchFamily="2" charset="2"/>
              </a:rPr>
              <a:t> </a:t>
            </a:r>
            <a:r>
              <a:rPr lang="en-US" sz="1600" dirty="0" err="1">
                <a:sym typeface="Wingdings" panose="05000000000000000000" pitchFamily="2" charset="2"/>
              </a:rPr>
              <a:t>niveau</a:t>
            </a:r>
            <a:r>
              <a:rPr lang="en-US" sz="1600" dirty="0">
                <a:sym typeface="Wingdings" panose="05000000000000000000" pitchFamily="2" charset="2"/>
              </a:rPr>
              <a:t>: </a:t>
            </a:r>
            <a:r>
              <a:rPr lang="en-US" sz="1600" dirty="0" err="1">
                <a:sym typeface="Wingdings" panose="05000000000000000000" pitchFamily="2" charset="2"/>
              </a:rPr>
              <a:t>m</a:t>
            </a:r>
            <a:r>
              <a:rPr lang="en-US" sz="1600" dirty="0" err="1"/>
              <a:t>aak</a:t>
            </a:r>
            <a:r>
              <a:rPr lang="en-US" sz="1600" dirty="0"/>
              <a:t> het </a:t>
            </a:r>
            <a:r>
              <a:rPr lang="en-US" sz="1600" dirty="0" err="1"/>
              <a:t>risico</a:t>
            </a:r>
            <a:r>
              <a:rPr lang="en-US" sz="1600" dirty="0"/>
              <a:t> zo </a:t>
            </a:r>
            <a:r>
              <a:rPr lang="en-US" sz="1600" dirty="0" err="1"/>
              <a:t>concreet</a:t>
            </a:r>
            <a:r>
              <a:rPr lang="en-US" sz="1600" dirty="0"/>
              <a:t> </a:t>
            </a:r>
            <a:r>
              <a:rPr lang="en-US" sz="1600" dirty="0" err="1"/>
              <a:t>mogelijk</a:t>
            </a:r>
            <a:r>
              <a:rPr lang="en-US" sz="1600" dirty="0"/>
              <a:t> </a:t>
            </a:r>
            <a:r>
              <a:rPr lang="en-US" sz="1600" dirty="0" err="1"/>
              <a:t>voor</a:t>
            </a:r>
            <a:r>
              <a:rPr lang="en-US" sz="1600" dirty="0"/>
              <a:t> </a:t>
            </a:r>
            <a:r>
              <a:rPr lang="en-US" sz="1600" dirty="0" err="1"/>
              <a:t>inwoners</a:t>
            </a:r>
            <a:r>
              <a:rPr lang="en-US" sz="1600" dirty="0"/>
              <a:t> (</a:t>
            </a:r>
            <a:r>
              <a:rPr lang="en-US" sz="1600" dirty="0" err="1"/>
              <a:t>nabijheid</a:t>
            </a:r>
            <a:r>
              <a:rPr lang="en-US" sz="1600" dirty="0"/>
              <a:t> </a:t>
            </a:r>
            <a:r>
              <a:rPr lang="en-US" sz="1600" dirty="0" err="1"/>
              <a:t>verhogen</a:t>
            </a:r>
            <a:r>
              <a:rPr lang="en-US" sz="1600" dirty="0"/>
              <a:t>), </a:t>
            </a:r>
            <a:r>
              <a:rPr lang="en-US" sz="1600" dirty="0" err="1"/>
              <a:t>bv</a:t>
            </a:r>
            <a:r>
              <a:rPr lang="en-US" sz="1600" dirty="0"/>
              <a:t>.</a:t>
            </a:r>
          </a:p>
          <a:p>
            <a:pPr marL="971550" lvl="1" indent="-285750"/>
            <a:r>
              <a:rPr lang="en-US" sz="1600" dirty="0" err="1">
                <a:latin typeface="Arial" panose="020B0604020202020204" pitchFamily="34" charset="0"/>
                <a:cs typeface="Arial" panose="020B0604020202020204" pitchFamily="34" charset="0"/>
              </a:rPr>
              <a:t>Gebruiken</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voorbeelden</a:t>
            </a:r>
            <a:r>
              <a:rPr lang="en-US" sz="1600" dirty="0">
                <a:latin typeface="Arial" panose="020B0604020202020204" pitchFamily="34" charset="0"/>
                <a:cs typeface="Arial" panose="020B0604020202020204" pitchFamily="34" charset="0"/>
              </a:rPr>
              <a:t>/cases die burgers </a:t>
            </a:r>
            <a:r>
              <a:rPr lang="en-US" sz="1600" dirty="0" err="1">
                <a:latin typeface="Arial" panose="020B0604020202020204" pitchFamily="34" charset="0"/>
                <a:cs typeface="Arial" panose="020B0604020202020204" pitchFamily="34" charset="0"/>
              </a:rPr>
              <a:t>zelf</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kennen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bv</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verwijzing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naar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eerdere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noodsituaties</a:t>
            </a:r>
            <a:r>
              <a:rPr lang="en-US" sz="1600" dirty="0">
                <a:latin typeface="Arial" panose="020B0604020202020204" pitchFamily="34" charset="0"/>
                <a:cs typeface="Arial" panose="020B0604020202020204" pitchFamily="34" charset="0"/>
              </a:rPr>
              <a:t> in </a:t>
            </a:r>
            <a:r>
              <a:rPr lang="en-US" sz="1600" dirty="0" err="1">
                <a:latin typeface="Arial" panose="020B0604020202020204" pitchFamily="34" charset="0"/>
                <a:cs typeface="Arial" panose="020B0604020202020204" pitchFamily="34" charset="0"/>
              </a:rPr>
              <a:t>gemeente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overstromingen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natuurbrand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schade</a:t>
            </a:r>
            <a:r>
              <a:rPr lang="en-US" sz="1600" dirty="0">
                <a:latin typeface="Arial" panose="020B0604020202020204" pitchFamily="34" charset="0"/>
                <a:cs typeface="Arial" panose="020B0604020202020204" pitchFamily="34" charset="0"/>
              </a:rPr>
              <a:t> door storm…)</a:t>
            </a:r>
          </a:p>
          <a:p>
            <a:pPr marL="971550" lvl="1" indent="-285750"/>
            <a:r>
              <a:rPr lang="en-US" sz="1600" dirty="0" err="1">
                <a:latin typeface="Arial" panose="020B0604020202020204" pitchFamily="34" charset="0"/>
                <a:cs typeface="Arial" panose="020B0604020202020204" pitchFamily="34" charset="0"/>
              </a:rPr>
              <a:t>Doorverwijzen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naar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kaart</a:t>
            </a:r>
            <a:r>
              <a:rPr lang="en-US" sz="1600" dirty="0">
                <a:latin typeface="Arial" panose="020B0604020202020204" pitchFamily="34" charset="0"/>
                <a:cs typeface="Arial" panose="020B0604020202020204" pitchFamily="34" charset="0"/>
              </a:rPr>
              <a:t> met </a:t>
            </a:r>
            <a:r>
              <a:rPr lang="en-US" sz="1600" dirty="0" err="1">
                <a:latin typeface="Arial" panose="020B0604020202020204" pitchFamily="34" charset="0"/>
                <a:cs typeface="Arial" panose="020B0604020202020204" pitchFamily="34" charset="0"/>
              </a:rPr>
              <a:t>overstromingsgevoelige</a:t>
            </a:r>
            <a:r>
              <a:rPr lang="en-US" sz="1600" dirty="0">
                <a:latin typeface="Arial" panose="020B0604020202020204" pitchFamily="34" charset="0"/>
                <a:cs typeface="Arial" panose="020B0604020202020204" pitchFamily="34" charset="0"/>
              </a:rPr>
              <a:t> zones </a:t>
            </a:r>
          </a:p>
          <a:p>
            <a:pPr marL="971550" lvl="1" indent="-285750"/>
            <a:r>
              <a:rPr lang="en-US" sz="1600" dirty="0" err="1">
                <a:latin typeface="Arial" panose="020B0604020202020204" pitchFamily="34" charset="0"/>
                <a:cs typeface="Arial" panose="020B0604020202020204" pitchFamily="34" charset="0"/>
              </a:rPr>
              <a:t>Overzicht</a:t>
            </a:r>
            <a:r>
              <a:rPr lang="en-US" sz="1600" dirty="0">
                <a:latin typeface="Arial" panose="020B0604020202020204" pitchFamily="34" charset="0"/>
                <a:cs typeface="Arial" panose="020B0604020202020204" pitchFamily="34" charset="0"/>
              </a:rPr>
              <a:t> impact </a:t>
            </a:r>
            <a:r>
              <a:rPr lang="en-US" sz="1600" dirty="0" err="1">
                <a:latin typeface="Arial" panose="020B0604020202020204" pitchFamily="34" charset="0"/>
                <a:cs typeface="Arial" panose="020B0604020202020204" pitchFamily="34" charset="0"/>
              </a:rPr>
              <a:t>klimaatschade</a:t>
            </a:r>
            <a:r>
              <a:rPr lang="en-US" sz="1600" dirty="0">
                <a:latin typeface="Arial" panose="020B0604020202020204" pitchFamily="34" charset="0"/>
                <a:cs typeface="Arial" panose="020B0604020202020204" pitchFamily="34" charset="0"/>
              </a:rPr>
              <a:t> per </a:t>
            </a:r>
            <a:r>
              <a:rPr lang="en-US" sz="1600" dirty="0" err="1">
                <a:latin typeface="Arial" panose="020B0604020202020204" pitchFamily="34" charset="0"/>
                <a:cs typeface="Arial" panose="020B0604020202020204" pitchFamily="34" charset="0"/>
              </a:rPr>
              <a:t>gemeente</a:t>
            </a:r>
            <a:r>
              <a:rPr lang="en-US" sz="1600" dirty="0">
                <a:latin typeface="Arial" panose="020B0604020202020204" pitchFamily="34" charset="0"/>
                <a:cs typeface="Arial" panose="020B0604020202020204" pitchFamily="34" charset="0"/>
              </a:rPr>
              <a:t>: </a:t>
            </a:r>
            <a:r>
              <a:rPr lang="it-IT" sz="1600" dirty="0">
                <a:solidFill>
                  <a:srgbClr val="0563C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Klimaatschademonitor | Assuralia</a:t>
            </a:r>
            <a:r>
              <a:rPr lang="it-IT" sz="1600" dirty="0">
                <a:latin typeface="Arial" panose="020B0604020202020204" pitchFamily="34" charset="0"/>
                <a:cs typeface="Arial" panose="020B0604020202020204" pitchFamily="34" charset="0"/>
              </a:rPr>
              <a:t> </a:t>
            </a:r>
          </a:p>
          <a:p>
            <a:pPr marL="971550" lvl="1" indent="-285750"/>
            <a:r>
              <a:rPr lang="it-IT" sz="1600" dirty="0">
                <a:latin typeface="Arial" panose="020B0604020202020204" pitchFamily="34" charset="0"/>
                <a:cs typeface="Arial" panose="020B0604020202020204" pitchFamily="34" charset="0"/>
              </a:rPr>
              <a:t>Permanent beschikbare informatie op website</a:t>
            </a:r>
            <a:endParaRPr lang="en-US" sz="1600" dirty="0">
              <a:latin typeface="Arial" panose="020B0604020202020204" pitchFamily="34" charset="0"/>
              <a:cs typeface="Arial" panose="020B0604020202020204" pitchFamily="34" charset="0"/>
            </a:endParaRPr>
          </a:p>
          <a:p>
            <a:pPr lvl="1" indent="0">
              <a:buNone/>
            </a:pPr>
            <a:endParaRPr lang="en-US" sz="1600" dirty="0">
              <a:latin typeface="Arial" panose="020B0604020202020204" pitchFamily="34" charset="0"/>
              <a:cs typeface="Arial" panose="020B0604020202020204" pitchFamily="34" charset="0"/>
            </a:endParaRPr>
          </a:p>
          <a:p>
            <a:pPr lvl="1" indent="0">
              <a:buNone/>
            </a:pPr>
            <a:endParaRPr lang="en-US" sz="1600" dirty="0">
              <a:latin typeface="Arial" panose="020B0604020202020204" pitchFamily="34" charset="0"/>
              <a:cs typeface="Arial" panose="020B0604020202020204" pitchFamily="34" charset="0"/>
            </a:endParaRPr>
          </a:p>
          <a:p>
            <a:pPr marL="0" lvl="1" indent="0">
              <a:buNone/>
            </a:pPr>
            <a:r>
              <a:rPr lang="nl-NL" sz="1600" dirty="0">
                <a:latin typeface="Arial" panose="020B0604020202020204" pitchFamily="34" charset="0"/>
                <a:cs typeface="Arial" panose="020B0604020202020204" pitchFamily="34" charset="0"/>
              </a:rPr>
              <a:t>! Idee: gebruik testdagen BE-Alert voor sensibiliseringscampagne naar ingeschreven personen in overstromingsgevoelig gebied om hen bewust te maken van risico en feit dat BE-Alert kan worden ingezet bij wateroverlast</a:t>
            </a:r>
          </a:p>
        </p:txBody>
      </p:sp>
      <p:sp>
        <p:nvSpPr>
          <p:cNvPr id="4" name="Tijdelijke aanduiding voor tekst 3">
            <a:extLst>
              <a:ext uri="{FF2B5EF4-FFF2-40B4-BE49-F238E27FC236}">
                <a16:creationId xmlns:a16="http://schemas.microsoft.com/office/drawing/2014/main" id="{8B09E014-87C1-D78A-0FF8-C9A7110B58BD}"/>
              </a:ext>
            </a:extLst>
          </p:cNvPr>
          <p:cNvSpPr>
            <a:spLocks noGrp="1"/>
          </p:cNvSpPr>
          <p:nvPr>
            <p:ph type="body" sz="quarter" idx="10"/>
          </p:nvPr>
        </p:nvSpPr>
        <p:spPr>
          <a:xfrm>
            <a:off x="731838" y="870549"/>
            <a:ext cx="10621962" cy="627062"/>
          </a:xfrm>
        </p:spPr>
        <p:txBody>
          <a:bodyPr/>
          <a:lstStyle/>
          <a:p>
            <a:r>
              <a:rPr lang="en-US" dirty="0"/>
              <a:t>Continue </a:t>
            </a:r>
            <a:r>
              <a:rPr lang="en-US" dirty="0" err="1"/>
              <a:t>risicocommunicatie</a:t>
            </a:r>
            <a:endParaRPr lang="nl-NL" dirty="0"/>
          </a:p>
        </p:txBody>
      </p:sp>
      <p:sp>
        <p:nvSpPr>
          <p:cNvPr id="5" name="Tekstvak 4">
            <a:extLst>
              <a:ext uri="{FF2B5EF4-FFF2-40B4-BE49-F238E27FC236}">
                <a16:creationId xmlns:a16="http://schemas.microsoft.com/office/drawing/2014/main" id="{58509FAE-1797-91D6-323D-F193BFBD0EDA}"/>
              </a:ext>
            </a:extLst>
          </p:cNvPr>
          <p:cNvSpPr txBox="1"/>
          <p:nvPr/>
        </p:nvSpPr>
        <p:spPr>
          <a:xfrm>
            <a:off x="3156612" y="6157565"/>
            <a:ext cx="8038533" cy="369332"/>
          </a:xfrm>
          <a:prstGeom prst="rect">
            <a:avLst/>
          </a:prstGeom>
          <a:solidFill>
            <a:srgbClr val="1BAFA5"/>
          </a:solidFill>
        </p:spPr>
        <p:txBody>
          <a:bodyPr wrap="square" rtlCol="0">
            <a:spAutoFit/>
          </a:bodyPr>
          <a:lstStyle/>
          <a:p>
            <a:r>
              <a:rPr lang="en-US" b="1" dirty="0">
                <a:solidFill>
                  <a:schemeClr val="bg1"/>
                </a:solidFill>
              </a:rPr>
              <a:t>Website NCCN </a:t>
            </a:r>
            <a:r>
              <a:rPr lang="en-US" b="1" dirty="0" err="1">
                <a:solidFill>
                  <a:schemeClr val="bg1"/>
                </a:solidFill>
              </a:rPr>
              <a:t>als</a:t>
            </a:r>
            <a:r>
              <a:rPr lang="en-US" b="1" dirty="0">
                <a:solidFill>
                  <a:schemeClr val="bg1"/>
                </a:solidFill>
              </a:rPr>
              <a:t> </a:t>
            </a:r>
            <a:r>
              <a:rPr lang="en-US" b="1" dirty="0" err="1">
                <a:solidFill>
                  <a:schemeClr val="bg1"/>
                </a:solidFill>
              </a:rPr>
              <a:t>referentieplatform</a:t>
            </a:r>
            <a:r>
              <a:rPr lang="en-US" b="1" dirty="0">
                <a:solidFill>
                  <a:schemeClr val="bg1"/>
                </a:solidFill>
              </a:rPr>
              <a:t> met heel wat </a:t>
            </a:r>
            <a:r>
              <a:rPr lang="en-US" b="1" dirty="0" err="1">
                <a:solidFill>
                  <a:schemeClr val="bg1"/>
                </a:solidFill>
              </a:rPr>
              <a:t>basisinfo</a:t>
            </a:r>
            <a:r>
              <a:rPr lang="en-US" b="1" dirty="0">
                <a:solidFill>
                  <a:schemeClr val="bg1"/>
                </a:solidFill>
              </a:rPr>
              <a:t> over </a:t>
            </a:r>
            <a:r>
              <a:rPr lang="en-US" b="1" dirty="0" err="1">
                <a:solidFill>
                  <a:schemeClr val="bg1"/>
                </a:solidFill>
              </a:rPr>
              <a:t>risico’s</a:t>
            </a:r>
            <a:r>
              <a:rPr lang="en-US" b="1" dirty="0">
                <a:solidFill>
                  <a:schemeClr val="bg1"/>
                </a:solidFill>
              </a:rPr>
              <a:t> in </a:t>
            </a:r>
            <a:r>
              <a:rPr lang="en-US" b="1" dirty="0" err="1">
                <a:solidFill>
                  <a:schemeClr val="bg1"/>
                </a:solidFill>
              </a:rPr>
              <a:t>België</a:t>
            </a:r>
            <a:endParaRPr lang="nl-NL" b="1" dirty="0">
              <a:solidFill>
                <a:schemeClr val="bg1"/>
              </a:solidFill>
            </a:endParaRPr>
          </a:p>
        </p:txBody>
      </p:sp>
    </p:spTree>
    <p:extLst>
      <p:ext uri="{BB962C8B-B14F-4D97-AF65-F5344CB8AC3E}">
        <p14:creationId xmlns:p14="http://schemas.microsoft.com/office/powerpoint/2010/main" val="4032106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0A8233-079B-246F-D665-616B49591473}"/>
              </a:ext>
            </a:extLst>
          </p:cNvPr>
          <p:cNvSpPr>
            <a:spLocks noGrp="1"/>
          </p:cNvSpPr>
          <p:nvPr>
            <p:ph type="title"/>
          </p:nvPr>
        </p:nvSpPr>
        <p:spPr/>
        <p:txBody>
          <a:bodyPr/>
          <a:lstStyle/>
          <a:p>
            <a:r>
              <a:rPr lang="en-US" dirty="0"/>
              <a:t>Een </a:t>
            </a:r>
            <a:r>
              <a:rPr lang="en-US" dirty="0" err="1"/>
              <a:t>goed</a:t>
            </a:r>
            <a:r>
              <a:rPr lang="en-US" dirty="0"/>
              <a:t> begrip </a:t>
            </a:r>
            <a:r>
              <a:rPr lang="en-US" dirty="0" err="1"/>
              <a:t>en</a:t>
            </a:r>
            <a:r>
              <a:rPr lang="en-US" dirty="0"/>
              <a:t> </a:t>
            </a:r>
            <a:r>
              <a:rPr lang="en-US" dirty="0" err="1"/>
              <a:t>kennis</a:t>
            </a:r>
            <a:r>
              <a:rPr lang="en-US" dirty="0"/>
              <a:t> van het </a:t>
            </a:r>
            <a:r>
              <a:rPr lang="en-US" dirty="0" err="1"/>
              <a:t>risico</a:t>
            </a:r>
            <a:endParaRPr lang="nl-NL" dirty="0"/>
          </a:p>
        </p:txBody>
      </p:sp>
      <p:sp>
        <p:nvSpPr>
          <p:cNvPr id="3" name="Tijdelijke aanduiding voor inhoud 2">
            <a:extLst>
              <a:ext uri="{FF2B5EF4-FFF2-40B4-BE49-F238E27FC236}">
                <a16:creationId xmlns:a16="http://schemas.microsoft.com/office/drawing/2014/main" id="{17AEAE30-9CEF-F6E3-678F-23867AC17F4F}"/>
              </a:ext>
            </a:extLst>
          </p:cNvPr>
          <p:cNvSpPr>
            <a:spLocks noGrp="1"/>
          </p:cNvSpPr>
          <p:nvPr>
            <p:ph idx="1"/>
          </p:nvPr>
        </p:nvSpPr>
        <p:spPr>
          <a:xfrm>
            <a:off x="731838" y="1730001"/>
            <a:ext cx="6509790" cy="4348162"/>
          </a:xfrm>
        </p:spPr>
        <p:txBody>
          <a:bodyPr>
            <a:normAutofit/>
          </a:bodyPr>
          <a:lstStyle/>
          <a:p>
            <a:pPr marL="285750" indent="-285750">
              <a:buFont typeface="Arial" panose="020B0604020202020204" pitchFamily="34" charset="0"/>
              <a:buChar char="•"/>
            </a:pPr>
            <a:r>
              <a:rPr lang="en-US" sz="1600" dirty="0"/>
              <a:t>Code </a:t>
            </a:r>
            <a:r>
              <a:rPr lang="en-US" sz="1600" dirty="0" err="1"/>
              <a:t>geel</a:t>
            </a:r>
            <a:r>
              <a:rPr lang="en-US" sz="1600" dirty="0"/>
              <a:t>, </a:t>
            </a:r>
            <a:r>
              <a:rPr lang="en-US" sz="1600" dirty="0" err="1"/>
              <a:t>oranje</a:t>
            </a:r>
            <a:r>
              <a:rPr lang="en-US" sz="1600" dirty="0"/>
              <a:t>, rood? </a:t>
            </a:r>
            <a:r>
              <a:rPr lang="en-US" sz="1600" dirty="0">
                <a:sym typeface="Wingdings" panose="05000000000000000000" pitchFamily="2" charset="2"/>
              </a:rPr>
              <a:t> </a:t>
            </a:r>
            <a:r>
              <a:rPr lang="en-US" sz="1600" dirty="0" err="1">
                <a:sym typeface="Wingdings" panose="05000000000000000000" pitchFamily="2" charset="2"/>
              </a:rPr>
              <a:t>zegt</a:t>
            </a:r>
            <a:r>
              <a:rPr lang="en-US" sz="1600" dirty="0">
                <a:sym typeface="Wingdings" panose="05000000000000000000" pitchFamily="2" charset="2"/>
              </a:rPr>
              <a:t> de </a:t>
            </a:r>
            <a:r>
              <a:rPr lang="en-US" sz="1600" dirty="0" err="1">
                <a:sym typeface="Wingdings" panose="05000000000000000000" pitchFamily="2" charset="2"/>
              </a:rPr>
              <a:t>bevolking</a:t>
            </a:r>
            <a:r>
              <a:rPr lang="en-US" sz="1600" dirty="0">
                <a:sym typeface="Wingdings" panose="05000000000000000000" pitchFamily="2" charset="2"/>
              </a:rPr>
              <a:t> </a:t>
            </a:r>
            <a:r>
              <a:rPr lang="en-US" sz="1600" dirty="0" err="1">
                <a:sym typeface="Wingdings" panose="05000000000000000000" pitchFamily="2" charset="2"/>
              </a:rPr>
              <a:t>weinig</a:t>
            </a:r>
            <a:endParaRPr lang="en-US" sz="1600" dirty="0">
              <a:sym typeface="Wingdings" panose="05000000000000000000" pitchFamily="2" charset="2"/>
            </a:endParaRPr>
          </a:p>
          <a:p>
            <a:endParaRPr lang="en-US" sz="1600" dirty="0">
              <a:sym typeface="Wingdings" panose="05000000000000000000" pitchFamily="2" charset="2"/>
            </a:endParaRPr>
          </a:p>
          <a:p>
            <a:pPr marL="285750" indent="-285750">
              <a:buFont typeface="Arial" panose="020B0604020202020204" pitchFamily="34" charset="0"/>
              <a:buChar char="•"/>
            </a:pPr>
            <a:r>
              <a:rPr lang="en-US" sz="1600" dirty="0">
                <a:sym typeface="Wingdings" panose="05000000000000000000" pitchFamily="2" charset="2"/>
              </a:rPr>
              <a:t>Maak het </a:t>
            </a:r>
            <a:r>
              <a:rPr lang="en-US" sz="1600" dirty="0" err="1">
                <a:sym typeface="Wingdings" panose="05000000000000000000" pitchFamily="2" charset="2"/>
              </a:rPr>
              <a:t>risico</a:t>
            </a:r>
            <a:r>
              <a:rPr lang="en-US" sz="1600" dirty="0">
                <a:sym typeface="Wingdings" panose="05000000000000000000" pitchFamily="2" charset="2"/>
              </a:rPr>
              <a:t> of de </a:t>
            </a:r>
            <a:r>
              <a:rPr lang="en-US" sz="1600" dirty="0" err="1">
                <a:sym typeface="Wingdings" panose="05000000000000000000" pitchFamily="2" charset="2"/>
              </a:rPr>
              <a:t>situatie</a:t>
            </a:r>
            <a:r>
              <a:rPr lang="en-US" sz="1600" dirty="0">
                <a:sym typeface="Wingdings" panose="05000000000000000000" pitchFamily="2" charset="2"/>
              </a:rPr>
              <a:t> zo </a:t>
            </a:r>
            <a:r>
              <a:rPr lang="en-US" sz="1600" dirty="0" err="1">
                <a:sym typeface="Wingdings" panose="05000000000000000000" pitchFamily="2" charset="2"/>
              </a:rPr>
              <a:t>concreet</a:t>
            </a:r>
            <a:r>
              <a:rPr lang="en-US" sz="1600" dirty="0">
                <a:sym typeface="Wingdings" panose="05000000000000000000" pitchFamily="2" charset="2"/>
              </a:rPr>
              <a:t> </a:t>
            </a:r>
            <a:r>
              <a:rPr lang="en-US" sz="1600" dirty="0" err="1">
                <a:sym typeface="Wingdings" panose="05000000000000000000" pitchFamily="2" charset="2"/>
              </a:rPr>
              <a:t>en</a:t>
            </a:r>
            <a:r>
              <a:rPr lang="en-US" sz="1600" dirty="0">
                <a:sym typeface="Wingdings" panose="05000000000000000000" pitchFamily="2" charset="2"/>
              </a:rPr>
              <a:t> </a:t>
            </a:r>
            <a:r>
              <a:rPr lang="en-US" sz="1600" dirty="0" err="1">
                <a:sym typeface="Wingdings" panose="05000000000000000000" pitchFamily="2" charset="2"/>
              </a:rPr>
              <a:t>tastbaar</a:t>
            </a:r>
            <a:r>
              <a:rPr lang="en-US" sz="1600" dirty="0">
                <a:sym typeface="Wingdings" panose="05000000000000000000" pitchFamily="2" charset="2"/>
              </a:rPr>
              <a:t> </a:t>
            </a:r>
            <a:r>
              <a:rPr lang="en-US" sz="1600" dirty="0" err="1">
                <a:sym typeface="Wingdings" panose="05000000000000000000" pitchFamily="2" charset="2"/>
              </a:rPr>
              <a:t>mogelijk</a:t>
            </a:r>
            <a:r>
              <a:rPr lang="en-US" sz="1600" dirty="0">
                <a:sym typeface="Wingdings" panose="05000000000000000000" pitchFamily="2" charset="2"/>
              </a:rPr>
              <a:t>  wat </a:t>
            </a:r>
            <a:r>
              <a:rPr lang="en-US" sz="1600" dirty="0" err="1">
                <a:sym typeface="Wingdings" panose="05000000000000000000" pitchFamily="2" charset="2"/>
              </a:rPr>
              <a:t>betekent</a:t>
            </a:r>
            <a:r>
              <a:rPr lang="en-US" sz="1600" dirty="0">
                <a:sym typeface="Wingdings" panose="05000000000000000000" pitchFamily="2" charset="2"/>
              </a:rPr>
              <a:t> </a:t>
            </a:r>
            <a:r>
              <a:rPr lang="en-US" sz="1600" dirty="0" err="1">
                <a:sym typeface="Wingdings" panose="05000000000000000000" pitchFamily="2" charset="2"/>
              </a:rPr>
              <a:t>dit</a:t>
            </a:r>
            <a:r>
              <a:rPr lang="en-US" sz="1600" dirty="0">
                <a:sym typeface="Wingdings" panose="05000000000000000000" pitchFamily="2" charset="2"/>
              </a:rPr>
              <a:t>, wat </a:t>
            </a:r>
            <a:r>
              <a:rPr lang="en-US" sz="1600" dirty="0" err="1">
                <a:sym typeface="Wingdings" panose="05000000000000000000" pitchFamily="2" charset="2"/>
              </a:rPr>
              <a:t>kan</a:t>
            </a:r>
            <a:r>
              <a:rPr lang="en-US" sz="1600" dirty="0">
                <a:sym typeface="Wingdings" panose="05000000000000000000" pitchFamily="2" charset="2"/>
              </a:rPr>
              <a:t> men </a:t>
            </a:r>
            <a:r>
              <a:rPr lang="en-US" sz="1600" dirty="0" err="1">
                <a:sym typeface="Wingdings" panose="05000000000000000000" pitchFamily="2" charset="2"/>
              </a:rPr>
              <a:t>mogelijks</a:t>
            </a:r>
            <a:r>
              <a:rPr lang="en-US" sz="1600" dirty="0">
                <a:sym typeface="Wingdings" panose="05000000000000000000" pitchFamily="2" charset="2"/>
              </a:rPr>
              <a:t> </a:t>
            </a:r>
            <a:r>
              <a:rPr lang="en-US" sz="1600" dirty="0" err="1">
                <a:sym typeface="Wingdings" panose="05000000000000000000" pitchFamily="2" charset="2"/>
              </a:rPr>
              <a:t>verwachten</a:t>
            </a:r>
            <a:r>
              <a:rPr lang="en-US" sz="1600" dirty="0">
                <a:sym typeface="Wingdings" panose="05000000000000000000" pitchFamily="2" charset="2"/>
              </a:rPr>
              <a:t>?</a:t>
            </a:r>
          </a:p>
          <a:p>
            <a:pPr marL="971550" lvl="1" indent="-285750"/>
            <a:r>
              <a:rPr lang="en-US" sz="1600" dirty="0" err="1">
                <a:latin typeface="Arial" panose="020B0604020202020204" pitchFamily="34" charset="0"/>
                <a:cs typeface="Arial" panose="020B0604020202020204" pitchFamily="34" charset="0"/>
                <a:sym typeface="Wingdings" panose="05000000000000000000" pitchFamily="2" charset="2"/>
              </a:rPr>
              <a:t>Gebruik</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lokale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voorbeelden</a:t>
            </a:r>
            <a:r>
              <a:rPr lang="en-US" sz="1600" dirty="0">
                <a:latin typeface="Arial" panose="020B0604020202020204" pitchFamily="34" charset="0"/>
                <a:cs typeface="Arial" panose="020B0604020202020204" pitchFamily="34" charset="0"/>
                <a:sym typeface="Wingdings" panose="05000000000000000000" pitchFamily="2" charset="2"/>
              </a:rPr>
              <a:t>/</a:t>
            </a:r>
            <a:r>
              <a:rPr lang="en-US" sz="1600" dirty="0" err="1">
                <a:latin typeface="Arial" panose="020B0604020202020204" pitchFamily="34" charset="0"/>
                <a:cs typeface="Arial" panose="020B0604020202020204" pitchFamily="34" charset="0"/>
                <a:sym typeface="Wingdings" panose="05000000000000000000" pitchFamily="2" charset="2"/>
              </a:rPr>
              <a:t>ervaringen</a:t>
            </a:r>
            <a:endParaRPr lang="en-US" sz="1600" dirty="0">
              <a:latin typeface="Arial" panose="020B0604020202020204" pitchFamily="34" charset="0"/>
              <a:cs typeface="Arial" panose="020B0604020202020204" pitchFamily="34" charset="0"/>
              <a:sym typeface="Wingdings" panose="05000000000000000000" pitchFamily="2" charset="2"/>
            </a:endParaRPr>
          </a:p>
          <a:p>
            <a:pPr marL="285750" indent="-285750">
              <a:buFont typeface="Arial" panose="020B0604020202020204" pitchFamily="34" charset="0"/>
              <a:buChar char="•"/>
            </a:pPr>
            <a:endParaRPr lang="en-US" sz="1600" dirty="0">
              <a:sym typeface="Wingdings" panose="05000000000000000000" pitchFamily="2" charset="2"/>
            </a:endParaRPr>
          </a:p>
          <a:p>
            <a:pPr marL="285750" indent="-285750">
              <a:buFont typeface="Arial" panose="020B0604020202020204" pitchFamily="34" charset="0"/>
              <a:buChar char="•"/>
            </a:pPr>
            <a:r>
              <a:rPr lang="en-US" sz="1600" dirty="0"/>
              <a:t>Wees </a:t>
            </a:r>
            <a:r>
              <a:rPr lang="en-US" sz="1600" dirty="0" err="1"/>
              <a:t>transparant</a:t>
            </a:r>
            <a:r>
              <a:rPr lang="en-US" sz="1600" dirty="0"/>
              <a:t>, </a:t>
            </a:r>
            <a:r>
              <a:rPr lang="en-US" sz="1600" dirty="0" err="1"/>
              <a:t>ook</a:t>
            </a:r>
            <a:r>
              <a:rPr lang="en-US" sz="1600" dirty="0"/>
              <a:t> over </a:t>
            </a:r>
            <a:r>
              <a:rPr lang="en-US" sz="1600" dirty="0" err="1"/>
              <a:t>onzekerheid</a:t>
            </a:r>
            <a:r>
              <a:rPr lang="en-US" sz="1600" dirty="0"/>
              <a:t>: impact of </a:t>
            </a:r>
            <a:r>
              <a:rPr lang="en-US" sz="1600" dirty="0" err="1"/>
              <a:t>omvang</a:t>
            </a:r>
            <a:r>
              <a:rPr lang="en-US" sz="1600" dirty="0"/>
              <a:t> is </a:t>
            </a:r>
            <a:r>
              <a:rPr lang="en-US" sz="1600" dirty="0" err="1"/>
              <a:t>moeilijk</a:t>
            </a:r>
            <a:r>
              <a:rPr lang="en-US" sz="1600" dirty="0"/>
              <a:t> </a:t>
            </a:r>
            <a:r>
              <a:rPr lang="en-US" sz="1600" dirty="0" err="1"/>
              <a:t>te</a:t>
            </a:r>
            <a:r>
              <a:rPr lang="en-US" sz="1600" dirty="0"/>
              <a:t> </a:t>
            </a:r>
            <a:r>
              <a:rPr lang="en-US" sz="1600" dirty="0" err="1"/>
              <a:t>voorspellen</a:t>
            </a:r>
            <a:r>
              <a:rPr lang="en-US" sz="1600" dirty="0"/>
              <a:t> maar </a:t>
            </a:r>
            <a:r>
              <a:rPr lang="en-US" sz="1600" dirty="0" err="1"/>
              <a:t>mogelijks</a:t>
            </a:r>
            <a:r>
              <a:rPr lang="en-US" sz="1600" dirty="0"/>
              <a:t> </a:t>
            </a:r>
            <a:r>
              <a:rPr lang="en-US" sz="1600" dirty="0" err="1"/>
              <a:t>kan</a:t>
            </a:r>
            <a:r>
              <a:rPr lang="en-US" sz="1600" dirty="0"/>
              <a:t> </a:t>
            </a:r>
            <a:r>
              <a:rPr lang="en-US" sz="1600" dirty="0" err="1"/>
              <a:t>dit</a:t>
            </a:r>
            <a:r>
              <a:rPr lang="en-US" sz="1600" dirty="0"/>
              <a:t> </a:t>
            </a:r>
            <a:r>
              <a:rPr lang="en-US" sz="1600" dirty="0" err="1"/>
              <a:t>gebeuren</a:t>
            </a:r>
            <a:r>
              <a:rPr lang="en-US" sz="1600" dirty="0"/>
              <a:t>.</a:t>
            </a:r>
          </a:p>
          <a:p>
            <a:endParaRPr lang="en-US" sz="1600" dirty="0"/>
          </a:p>
          <a:p>
            <a:pPr marL="285750" indent="-285750">
              <a:buFont typeface="Arial" panose="020B0604020202020204" pitchFamily="34" charset="0"/>
              <a:buChar char="•"/>
            </a:pPr>
            <a:endParaRPr lang="en-US" sz="1600" dirty="0">
              <a:sym typeface="Wingdings" panose="05000000000000000000" pitchFamily="2" charset="2"/>
            </a:endParaRPr>
          </a:p>
          <a:p>
            <a:endParaRPr lang="nl-NL" sz="1600" dirty="0"/>
          </a:p>
        </p:txBody>
      </p:sp>
      <p:sp>
        <p:nvSpPr>
          <p:cNvPr id="4" name="Tijdelijke aanduiding voor tekst 3">
            <a:extLst>
              <a:ext uri="{FF2B5EF4-FFF2-40B4-BE49-F238E27FC236}">
                <a16:creationId xmlns:a16="http://schemas.microsoft.com/office/drawing/2014/main" id="{3D90AB0D-C211-8A4A-8491-91386ADC3022}"/>
              </a:ext>
            </a:extLst>
          </p:cNvPr>
          <p:cNvSpPr>
            <a:spLocks noGrp="1"/>
          </p:cNvSpPr>
          <p:nvPr>
            <p:ph type="body" sz="quarter" idx="10"/>
          </p:nvPr>
        </p:nvSpPr>
        <p:spPr/>
        <p:txBody>
          <a:bodyPr/>
          <a:lstStyle/>
          <a:p>
            <a:r>
              <a:rPr lang="en-US" dirty="0"/>
              <a:t>Communicatie </a:t>
            </a:r>
            <a:r>
              <a:rPr lang="en-US" dirty="0" err="1"/>
              <a:t>naar</a:t>
            </a:r>
            <a:r>
              <a:rPr lang="en-US" dirty="0"/>
              <a:t> </a:t>
            </a:r>
            <a:r>
              <a:rPr lang="en-US" dirty="0" err="1"/>
              <a:t>aanleiding</a:t>
            </a:r>
            <a:r>
              <a:rPr lang="en-US" dirty="0"/>
              <a:t> van </a:t>
            </a:r>
            <a:r>
              <a:rPr lang="en-US" dirty="0" err="1"/>
              <a:t>een</a:t>
            </a:r>
            <a:r>
              <a:rPr lang="en-US" dirty="0"/>
              <a:t> </a:t>
            </a:r>
            <a:r>
              <a:rPr lang="en-US" dirty="0" err="1"/>
              <a:t>waarschuwing</a:t>
            </a:r>
            <a:r>
              <a:rPr lang="en-US" dirty="0"/>
              <a:t> KMI</a:t>
            </a:r>
            <a:endParaRPr lang="nl-NL" dirty="0"/>
          </a:p>
        </p:txBody>
      </p:sp>
      <p:pic>
        <p:nvPicPr>
          <p:cNvPr id="6" name="Afbeelding 5">
            <a:extLst>
              <a:ext uri="{FF2B5EF4-FFF2-40B4-BE49-F238E27FC236}">
                <a16:creationId xmlns:a16="http://schemas.microsoft.com/office/drawing/2014/main" id="{7A1169E9-C887-1AD1-2274-2326E7636ABB}"/>
              </a:ext>
            </a:extLst>
          </p:cNvPr>
          <p:cNvPicPr>
            <a:picLocks noChangeAspect="1"/>
          </p:cNvPicPr>
          <p:nvPr/>
        </p:nvPicPr>
        <p:blipFill>
          <a:blip r:embed="rId3"/>
          <a:stretch>
            <a:fillRect/>
          </a:stretch>
        </p:blipFill>
        <p:spPr>
          <a:xfrm>
            <a:off x="7336220" y="1730001"/>
            <a:ext cx="4402337" cy="4762873"/>
          </a:xfrm>
          <a:prstGeom prst="rect">
            <a:avLst/>
          </a:prstGeom>
        </p:spPr>
      </p:pic>
      <p:sp>
        <p:nvSpPr>
          <p:cNvPr id="7" name="Pijl: rechts 6">
            <a:extLst>
              <a:ext uri="{FF2B5EF4-FFF2-40B4-BE49-F238E27FC236}">
                <a16:creationId xmlns:a16="http://schemas.microsoft.com/office/drawing/2014/main" id="{34180BC9-D342-6744-4A85-85DFEB774257}"/>
              </a:ext>
            </a:extLst>
          </p:cNvPr>
          <p:cNvSpPr/>
          <p:nvPr/>
        </p:nvSpPr>
        <p:spPr>
          <a:xfrm>
            <a:off x="5223643" y="4852929"/>
            <a:ext cx="1346200" cy="368300"/>
          </a:xfrm>
          <a:prstGeom prst="rightArrow">
            <a:avLst/>
          </a:prstGeom>
          <a:solidFill>
            <a:schemeClr val="bg1"/>
          </a:solidFill>
          <a:ln>
            <a:solidFill>
              <a:srgbClr val="00A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4E828A63-A592-8081-443E-2525A1C122AA}"/>
              </a:ext>
            </a:extLst>
          </p:cNvPr>
          <p:cNvPicPr>
            <a:picLocks noChangeAspect="1"/>
          </p:cNvPicPr>
          <p:nvPr/>
        </p:nvPicPr>
        <p:blipFill>
          <a:blip r:embed="rId4"/>
          <a:srcRect r="81318" b="74740"/>
          <a:stretch>
            <a:fillRect/>
          </a:stretch>
        </p:blipFill>
        <p:spPr>
          <a:xfrm>
            <a:off x="2348460" y="4402933"/>
            <a:ext cx="2541040" cy="1911467"/>
          </a:xfrm>
          <a:prstGeom prst="rect">
            <a:avLst/>
          </a:prstGeom>
        </p:spPr>
      </p:pic>
    </p:spTree>
    <p:extLst>
      <p:ext uri="{BB962C8B-B14F-4D97-AF65-F5344CB8AC3E}">
        <p14:creationId xmlns:p14="http://schemas.microsoft.com/office/powerpoint/2010/main" val="176856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CB0DDD-47D8-9DED-F278-8DABA7F2C77D}"/>
              </a:ext>
            </a:extLst>
          </p:cNvPr>
          <p:cNvSpPr>
            <a:spLocks noGrp="1"/>
          </p:cNvSpPr>
          <p:nvPr>
            <p:ph type="title"/>
          </p:nvPr>
        </p:nvSpPr>
        <p:spPr/>
        <p:txBody>
          <a:bodyPr/>
          <a:lstStyle/>
          <a:p>
            <a:endParaRPr lang="nl-NL"/>
          </a:p>
        </p:txBody>
      </p:sp>
      <p:pic>
        <p:nvPicPr>
          <p:cNvPr id="6" name="Tijdelijke aanduiding voor inhoud 5">
            <a:extLst>
              <a:ext uri="{FF2B5EF4-FFF2-40B4-BE49-F238E27FC236}">
                <a16:creationId xmlns:a16="http://schemas.microsoft.com/office/drawing/2014/main" id="{6A896F9F-32DD-C1BA-AE56-5DB33E945836}"/>
              </a:ext>
            </a:extLst>
          </p:cNvPr>
          <p:cNvPicPr>
            <a:picLocks noGrp="1" noChangeAspect="1"/>
          </p:cNvPicPr>
          <p:nvPr>
            <p:ph idx="1"/>
          </p:nvPr>
        </p:nvPicPr>
        <p:blipFill>
          <a:blip r:embed="rId3"/>
          <a:stretch>
            <a:fillRect/>
          </a:stretch>
        </p:blipFill>
        <p:spPr>
          <a:xfrm>
            <a:off x="2179093" y="93425"/>
            <a:ext cx="7833814" cy="6671149"/>
          </a:xfrm>
          <a:prstGeom prst="rect">
            <a:avLst/>
          </a:prstGeom>
        </p:spPr>
      </p:pic>
      <p:sp>
        <p:nvSpPr>
          <p:cNvPr id="4" name="Tijdelijke aanduiding voor tekst 3">
            <a:extLst>
              <a:ext uri="{FF2B5EF4-FFF2-40B4-BE49-F238E27FC236}">
                <a16:creationId xmlns:a16="http://schemas.microsoft.com/office/drawing/2014/main" id="{51BED12C-F079-5CEB-1F96-9D67C03B6A2F}"/>
              </a:ext>
            </a:extLst>
          </p:cNvPr>
          <p:cNvSpPr>
            <a:spLocks noGrp="1"/>
          </p:cNvSpPr>
          <p:nvPr>
            <p:ph type="body" sz="quarter" idx="10"/>
          </p:nvPr>
        </p:nvSpPr>
        <p:spPr>
          <a:xfrm>
            <a:off x="1296537" y="1419967"/>
            <a:ext cx="10621962" cy="627062"/>
          </a:xfrm>
        </p:spPr>
        <p:txBody>
          <a:bodyPr/>
          <a:lstStyle/>
          <a:p>
            <a:endParaRPr lang="nl-NL"/>
          </a:p>
        </p:txBody>
      </p:sp>
    </p:spTree>
    <p:extLst>
      <p:ext uri="{BB962C8B-B14F-4D97-AF65-F5344CB8AC3E}">
        <p14:creationId xmlns:p14="http://schemas.microsoft.com/office/powerpoint/2010/main" val="116000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92AA8-9A43-9D41-065B-73CD7CF7D81D}"/>
              </a:ext>
            </a:extLst>
          </p:cNvPr>
          <p:cNvSpPr>
            <a:spLocks noGrp="1"/>
          </p:cNvSpPr>
          <p:nvPr>
            <p:ph type="title"/>
          </p:nvPr>
        </p:nvSpPr>
        <p:spPr>
          <a:xfrm>
            <a:off x="731838" y="365126"/>
            <a:ext cx="10621962" cy="945514"/>
          </a:xfrm>
        </p:spPr>
        <p:txBody>
          <a:bodyPr>
            <a:normAutofit/>
          </a:bodyPr>
          <a:lstStyle/>
          <a:p>
            <a:r>
              <a:rPr lang="en-US" dirty="0" err="1"/>
              <a:t>Belang</a:t>
            </a:r>
            <a:r>
              <a:rPr lang="en-US" dirty="0"/>
              <a:t> van </a:t>
            </a:r>
            <a:r>
              <a:rPr lang="en-US" dirty="0" err="1"/>
              <a:t>voldoende</a:t>
            </a:r>
            <a:r>
              <a:rPr lang="en-US" dirty="0"/>
              <a:t> concrete </a:t>
            </a:r>
            <a:r>
              <a:rPr lang="en-US" dirty="0" err="1"/>
              <a:t>handelingsperspectieven</a:t>
            </a:r>
            <a:endParaRPr lang="nl-NL" dirty="0"/>
          </a:p>
        </p:txBody>
      </p:sp>
      <p:sp>
        <p:nvSpPr>
          <p:cNvPr id="3" name="Tijdelijke aanduiding voor inhoud 2">
            <a:extLst>
              <a:ext uri="{FF2B5EF4-FFF2-40B4-BE49-F238E27FC236}">
                <a16:creationId xmlns:a16="http://schemas.microsoft.com/office/drawing/2014/main" id="{76D9DFAE-6622-3817-163D-0F9CC06E785C}"/>
              </a:ext>
            </a:extLst>
          </p:cNvPr>
          <p:cNvSpPr>
            <a:spLocks noGrp="1"/>
          </p:cNvSpPr>
          <p:nvPr>
            <p:ph idx="1"/>
          </p:nvPr>
        </p:nvSpPr>
        <p:spPr>
          <a:xfrm>
            <a:off x="731838" y="2010166"/>
            <a:ext cx="10621962" cy="4198261"/>
          </a:xfrm>
        </p:spPr>
        <p:txBody>
          <a:bodyPr>
            <a:normAutofit lnSpcReduction="10000"/>
          </a:bodyPr>
          <a:lstStyle/>
          <a:p>
            <a:pPr marL="285750" indent="-285750">
              <a:buFont typeface="Arial" panose="020B0604020202020204" pitchFamily="34" charset="0"/>
              <a:buChar char="•"/>
            </a:pPr>
            <a:r>
              <a:rPr lang="en-US" sz="1600" dirty="0" err="1"/>
              <a:t>Vermijd</a:t>
            </a:r>
            <a:r>
              <a:rPr lang="en-US" sz="1600" dirty="0"/>
              <a:t> </a:t>
            </a:r>
            <a:r>
              <a:rPr lang="en-US" sz="1600" dirty="0" err="1"/>
              <a:t>vaagheid</a:t>
            </a:r>
            <a:r>
              <a:rPr lang="en-US" sz="1600" dirty="0"/>
              <a:t> </a:t>
            </a:r>
            <a:r>
              <a:rPr lang="en-US" sz="1600" dirty="0" err="1"/>
              <a:t>en</a:t>
            </a:r>
            <a:r>
              <a:rPr lang="en-US" sz="1600" dirty="0"/>
              <a:t> </a:t>
            </a:r>
            <a:r>
              <a:rPr lang="en-US" sz="1600" dirty="0" err="1"/>
              <a:t>geef</a:t>
            </a:r>
            <a:r>
              <a:rPr lang="en-US" sz="1600" dirty="0"/>
              <a:t> </a:t>
            </a:r>
            <a:r>
              <a:rPr lang="en-US" sz="1600" dirty="0" err="1"/>
              <a:t>duidelijke</a:t>
            </a:r>
            <a:r>
              <a:rPr lang="en-US" sz="1600" dirty="0"/>
              <a:t>, concrete </a:t>
            </a:r>
            <a:r>
              <a:rPr lang="en-US" sz="1600" dirty="0" err="1"/>
              <a:t>instructies</a:t>
            </a:r>
            <a:endParaRPr lang="en-US" sz="1600" dirty="0"/>
          </a:p>
          <a:p>
            <a:pPr marL="971550" lvl="1" indent="-285750"/>
            <a:r>
              <a:rPr lang="en-US" sz="1600" dirty="0">
                <a:latin typeface="Arial" panose="020B0604020202020204" pitchFamily="34" charset="0"/>
                <a:cs typeface="Arial" panose="020B0604020202020204" pitchFamily="34" charset="0"/>
              </a:rPr>
              <a:t>Wees </a:t>
            </a:r>
            <a:r>
              <a:rPr lang="en-US" sz="1600" dirty="0" err="1">
                <a:latin typeface="Arial" panose="020B0604020202020204" pitchFamily="34" charset="0"/>
                <a:cs typeface="Arial" panose="020B0604020202020204" pitchFamily="34" charset="0"/>
              </a:rPr>
              <a:t>waakzaam</a:t>
            </a:r>
            <a:r>
              <a:rPr lang="en-US" sz="1600" dirty="0">
                <a:latin typeface="Arial" panose="020B0604020202020204" pitchFamily="34" charset="0"/>
                <a:cs typeface="Arial" panose="020B0604020202020204" pitchFamily="34" charset="0"/>
              </a:rPr>
              <a:t>, wees </a:t>
            </a:r>
            <a:r>
              <a:rPr lang="en-US" sz="1600" dirty="0" err="1">
                <a:latin typeface="Arial" panose="020B0604020202020204" pitchFamily="34" charset="0"/>
                <a:cs typeface="Arial" panose="020B0604020202020204" pitchFamily="34" charset="0"/>
              </a:rPr>
              <a:t>voorzichtig</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Vermijd</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onnodige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verplaatsingen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tussen</a:t>
            </a:r>
            <a:r>
              <a:rPr lang="en-US" sz="1600" dirty="0">
                <a:latin typeface="Arial" panose="020B0604020202020204" pitchFamily="34" charset="0"/>
                <a:cs typeface="Arial" panose="020B0604020202020204" pitchFamily="34" charset="0"/>
                <a:sym typeface="Wingdings" panose="05000000000000000000" pitchFamily="2" charset="2"/>
              </a:rPr>
              <a:t> Xu </a:t>
            </a:r>
            <a:r>
              <a:rPr lang="en-US" sz="1600" dirty="0" err="1">
                <a:latin typeface="Arial" panose="020B0604020202020204" pitchFamily="34" charset="0"/>
                <a:cs typeface="Arial" panose="020B0604020202020204" pitchFamily="34" charset="0"/>
                <a:sym typeface="Wingdings" panose="05000000000000000000" pitchFamily="2" charset="2"/>
              </a:rPr>
              <a:t>en</a:t>
            </a:r>
            <a:r>
              <a:rPr lang="en-US" sz="1600" dirty="0">
                <a:latin typeface="Arial" panose="020B0604020202020204" pitchFamily="34" charset="0"/>
                <a:cs typeface="Arial" panose="020B0604020202020204" pitchFamily="34" charset="0"/>
                <a:sym typeface="Wingdings" panose="05000000000000000000" pitchFamily="2" charset="2"/>
              </a:rPr>
              <a:t> Xu. </a:t>
            </a:r>
          </a:p>
          <a:p>
            <a:pPr marL="971550" lvl="1" indent="-285750"/>
            <a:r>
              <a:rPr lang="en-US" sz="1600" dirty="0">
                <a:latin typeface="Arial" panose="020B0604020202020204" pitchFamily="34" charset="0"/>
                <a:cs typeface="Arial" panose="020B0604020202020204" pitchFamily="34" charset="0"/>
                <a:sym typeface="Wingdings" panose="05000000000000000000" pitchFamily="2" charset="2"/>
              </a:rPr>
              <a:t>Checklists</a:t>
            </a:r>
          </a:p>
          <a:p>
            <a:pPr lvl="1" indent="0">
              <a:buNone/>
            </a:pPr>
            <a:endParaRPr lang="en-US" sz="1600" dirty="0">
              <a:latin typeface="Arial" panose="020B0604020202020204" pitchFamily="34" charset="0"/>
              <a:cs typeface="Arial" panose="020B0604020202020204" pitchFamily="34" charset="0"/>
              <a:sym typeface="Wingdings" panose="05000000000000000000" pitchFamily="2" charset="2"/>
            </a:endParaRPr>
          </a:p>
          <a:p>
            <a:pPr marL="342900" lvl="1" indent="-342900"/>
            <a:r>
              <a:rPr lang="en-US" sz="1600" dirty="0">
                <a:latin typeface="Arial" panose="020B0604020202020204" pitchFamily="34" charset="0"/>
                <a:cs typeface="Arial" panose="020B0604020202020204" pitchFamily="34" charset="0"/>
                <a:sym typeface="Wingdings" panose="05000000000000000000" pitchFamily="2" charset="2"/>
              </a:rPr>
              <a:t>Maak </a:t>
            </a:r>
            <a:r>
              <a:rPr lang="en-US" sz="1600" dirty="0" err="1">
                <a:latin typeface="Arial" panose="020B0604020202020204" pitchFamily="34" charset="0"/>
                <a:cs typeface="Arial" panose="020B0604020202020204" pitchFamily="34" charset="0"/>
                <a:sym typeface="Wingdings" panose="05000000000000000000" pitchFamily="2" charset="2"/>
              </a:rPr>
              <a:t>een</a:t>
            </a:r>
            <a:r>
              <a:rPr lang="en-US" sz="1600" dirty="0">
                <a:latin typeface="Arial" panose="020B0604020202020204" pitchFamily="34" charset="0"/>
                <a:cs typeface="Arial" panose="020B0604020202020204" pitchFamily="34" charset="0"/>
                <a:sym typeface="Wingdings" panose="05000000000000000000" pitchFamily="2" charset="2"/>
              </a:rPr>
              <a:t> link met het </a:t>
            </a:r>
            <a:r>
              <a:rPr lang="en-US" sz="1600" dirty="0" err="1">
                <a:latin typeface="Arial" panose="020B0604020202020204" pitchFamily="34" charset="0"/>
                <a:cs typeface="Arial" panose="020B0604020202020204" pitchFamily="34" charset="0"/>
                <a:sym typeface="Wingdings" panose="05000000000000000000" pitchFamily="2" charset="2"/>
              </a:rPr>
              <a:t>waarom</a:t>
            </a:r>
            <a:r>
              <a:rPr lang="en-US" sz="1600" dirty="0">
                <a:latin typeface="Arial" panose="020B0604020202020204" pitchFamily="34" charset="0"/>
                <a:cs typeface="Arial" panose="020B0604020202020204" pitchFamily="34" charset="0"/>
                <a:sym typeface="Wingdings" panose="05000000000000000000" pitchFamily="2" charset="2"/>
              </a:rPr>
              <a:t>? </a:t>
            </a:r>
          </a:p>
          <a:p>
            <a:pPr marL="800100" lvl="2" indent="-342900">
              <a:buFont typeface="Wingdings" panose="05000000000000000000" pitchFamily="2" charset="2"/>
              <a:buChar char="à"/>
            </a:pPr>
            <a:r>
              <a:rPr lang="en-US" sz="1600" dirty="0" err="1">
                <a:latin typeface="Arial" panose="020B0604020202020204" pitchFamily="34" charset="0"/>
                <a:cs typeface="Arial" panose="020B0604020202020204" pitchFamily="34" charset="0"/>
                <a:sym typeface="Wingdings" panose="05000000000000000000" pitchFamily="2" charset="2"/>
              </a:rPr>
              <a:t>Belang</a:t>
            </a:r>
            <a:r>
              <a:rPr lang="en-US" sz="1600" dirty="0">
                <a:latin typeface="Arial" panose="020B0604020202020204" pitchFamily="34" charset="0"/>
                <a:cs typeface="Arial" panose="020B0604020202020204" pitchFamily="34" charset="0"/>
                <a:sym typeface="Wingdings" panose="05000000000000000000" pitchFamily="2" charset="2"/>
              </a:rPr>
              <a:t> om het </a:t>
            </a:r>
            <a:r>
              <a:rPr lang="en-US" sz="1600" dirty="0" err="1">
                <a:latin typeface="Arial" panose="020B0604020202020204" pitchFamily="34" charset="0"/>
                <a:cs typeface="Arial" panose="020B0604020202020204" pitchFamily="34" charset="0"/>
                <a:sym typeface="Wingdings" panose="05000000000000000000" pitchFamily="2" charset="2"/>
              </a:rPr>
              <a:t>risico</a:t>
            </a:r>
            <a:r>
              <a:rPr lang="en-US" sz="1600" dirty="0">
                <a:latin typeface="Arial" panose="020B0604020202020204" pitchFamily="34" charset="0"/>
                <a:cs typeface="Arial" panose="020B0604020202020204" pitchFamily="34" charset="0"/>
                <a:sym typeface="Wingdings" panose="05000000000000000000" pitchFamily="2" charset="2"/>
              </a:rPr>
              <a:t> of de </a:t>
            </a:r>
            <a:r>
              <a:rPr lang="en-US" sz="1600" dirty="0" err="1">
                <a:latin typeface="Arial" panose="020B0604020202020204" pitchFamily="34" charset="0"/>
                <a:cs typeface="Arial" panose="020B0604020202020204" pitchFamily="34" charset="0"/>
                <a:sym typeface="Wingdings" panose="05000000000000000000" pitchFamily="2" charset="2"/>
              </a:rPr>
              <a:t>situatie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voldoende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te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duiden</a:t>
            </a:r>
            <a:r>
              <a:rPr lang="en-US" sz="1600" dirty="0">
                <a:latin typeface="Arial" panose="020B0604020202020204" pitchFamily="34" charset="0"/>
                <a:cs typeface="Arial" panose="020B0604020202020204" pitchFamily="34" charset="0"/>
                <a:sym typeface="Wingdings" panose="05000000000000000000" pitchFamily="2" charset="2"/>
              </a:rPr>
              <a:t>: wat </a:t>
            </a:r>
            <a:r>
              <a:rPr lang="en-US" sz="1600" dirty="0" err="1">
                <a:latin typeface="Arial" panose="020B0604020202020204" pitchFamily="34" charset="0"/>
                <a:cs typeface="Arial" panose="020B0604020202020204" pitchFamily="34" charset="0"/>
                <a:sym typeface="Wingdings" panose="05000000000000000000" pitchFamily="2" charset="2"/>
              </a:rPr>
              <a:t>kan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mogelijks</a:t>
            </a:r>
            <a:r>
              <a:rPr lang="en-US" sz="1600" dirty="0">
                <a:latin typeface="Arial" panose="020B0604020202020204" pitchFamily="34" charset="0"/>
                <a:cs typeface="Arial" panose="020B0604020202020204" pitchFamily="34" charset="0"/>
                <a:sym typeface="Wingdings" panose="05000000000000000000" pitchFamily="2" charset="2"/>
              </a:rPr>
              <a:t> de impact </a:t>
            </a:r>
            <a:r>
              <a:rPr lang="en-US" sz="1600" dirty="0" err="1">
                <a:latin typeface="Arial" panose="020B0604020202020204" pitchFamily="34" charset="0"/>
                <a:cs typeface="Arial" panose="020B0604020202020204" pitchFamily="34" charset="0"/>
                <a:sym typeface="Wingdings" panose="05000000000000000000" pitchFamily="2" charset="2"/>
              </a:rPr>
              <a:t>zijn</a:t>
            </a:r>
            <a:endParaRPr lang="en-US" sz="1600" dirty="0">
              <a:latin typeface="Arial" panose="020B0604020202020204" pitchFamily="34" charset="0"/>
              <a:cs typeface="Arial" panose="020B0604020202020204" pitchFamily="34" charset="0"/>
              <a:sym typeface="Wingdings" panose="05000000000000000000" pitchFamily="2" charset="2"/>
            </a:endParaRPr>
          </a:p>
          <a:p>
            <a:pPr marL="0" lvl="1" indent="0">
              <a:buNone/>
            </a:pPr>
            <a:endParaRPr lang="en-US" sz="1600" dirty="0">
              <a:latin typeface="Arial" panose="020B0604020202020204" pitchFamily="34" charset="0"/>
              <a:cs typeface="Arial" panose="020B0604020202020204" pitchFamily="34" charset="0"/>
              <a:sym typeface="Wingdings" panose="05000000000000000000" pitchFamily="2" charset="2"/>
            </a:endParaRPr>
          </a:p>
          <a:p>
            <a:pPr marL="342900" lvl="1" indent="-342900"/>
            <a:r>
              <a:rPr lang="en-US" sz="1600" dirty="0">
                <a:latin typeface="Arial" panose="020B0604020202020204" pitchFamily="34" charset="0"/>
                <a:cs typeface="Arial" panose="020B0604020202020204" pitchFamily="34" charset="0"/>
                <a:sym typeface="Wingdings" panose="05000000000000000000" pitchFamily="2" charset="2"/>
              </a:rPr>
              <a:t>Leg </a:t>
            </a:r>
            <a:r>
              <a:rPr lang="en-US" sz="1600" dirty="0" err="1">
                <a:latin typeface="Arial" panose="020B0604020202020204" pitchFamily="34" charset="0"/>
                <a:cs typeface="Arial" panose="020B0604020202020204" pitchFamily="34" charset="0"/>
                <a:sym typeface="Wingdings" panose="05000000000000000000" pitchFamily="2" charset="2"/>
              </a:rPr>
              <a:t>eerder</a:t>
            </a:r>
            <a:r>
              <a:rPr lang="en-US" sz="1600" dirty="0">
                <a:latin typeface="Arial" panose="020B0604020202020204" pitchFamily="34" charset="0"/>
                <a:cs typeface="Arial" panose="020B0604020202020204" pitchFamily="34" charset="0"/>
                <a:sym typeface="Wingdings" panose="05000000000000000000" pitchFamily="2" charset="2"/>
              </a:rPr>
              <a:t> de </a:t>
            </a:r>
            <a:r>
              <a:rPr lang="en-US" sz="1600" dirty="0" err="1">
                <a:latin typeface="Arial" panose="020B0604020202020204" pitchFamily="34" charset="0"/>
                <a:cs typeface="Arial" panose="020B0604020202020204" pitchFamily="34" charset="0"/>
                <a:sym typeface="Wingdings" panose="05000000000000000000" pitchFamily="2" charset="2"/>
              </a:rPr>
              <a:t>nadruk</a:t>
            </a:r>
            <a:r>
              <a:rPr lang="en-US" sz="1600" dirty="0">
                <a:latin typeface="Arial" panose="020B0604020202020204" pitchFamily="34" charset="0"/>
                <a:cs typeface="Arial" panose="020B0604020202020204" pitchFamily="34" charset="0"/>
                <a:sym typeface="Wingdings" panose="05000000000000000000" pitchFamily="2" charset="2"/>
              </a:rPr>
              <a:t> op minder </a:t>
            </a:r>
            <a:r>
              <a:rPr lang="en-US" sz="1600" dirty="0" err="1">
                <a:latin typeface="Arial" panose="020B0604020202020204" pitchFamily="34" charset="0"/>
                <a:cs typeface="Arial" panose="020B0604020202020204" pitchFamily="34" charset="0"/>
                <a:sym typeface="Wingdings" panose="05000000000000000000" pitchFamily="2" charset="2"/>
              </a:rPr>
              <a:t>evidente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aanbevelingen</a:t>
            </a:r>
            <a:r>
              <a:rPr lang="en-US" sz="1600" dirty="0">
                <a:latin typeface="Arial" panose="020B0604020202020204" pitchFamily="34" charset="0"/>
                <a:cs typeface="Arial" panose="020B0604020202020204" pitchFamily="34" charset="0"/>
                <a:sym typeface="Wingdings" panose="05000000000000000000" pitchFamily="2" charset="2"/>
              </a:rPr>
              <a:t> of </a:t>
            </a:r>
            <a:r>
              <a:rPr lang="en-US" sz="1600" dirty="0" err="1">
                <a:latin typeface="Arial" panose="020B0604020202020204" pitchFamily="34" charset="0"/>
                <a:cs typeface="Arial" panose="020B0604020202020204" pitchFamily="34" charset="0"/>
                <a:sym typeface="Wingdings" panose="05000000000000000000" pitchFamily="2" charset="2"/>
              </a:rPr>
              <a:t>maatregelen</a:t>
            </a:r>
            <a:endParaRPr lang="en-US" sz="1600" dirty="0">
              <a:latin typeface="Arial" panose="020B0604020202020204" pitchFamily="34" charset="0"/>
              <a:cs typeface="Arial" panose="020B0604020202020204" pitchFamily="34" charset="0"/>
              <a:sym typeface="Wingdings" panose="05000000000000000000" pitchFamily="2" charset="2"/>
            </a:endParaRPr>
          </a:p>
          <a:p>
            <a:pPr marL="800100" lvl="2" indent="-342900"/>
            <a:r>
              <a:rPr lang="en-US" sz="1600" dirty="0" err="1">
                <a:latin typeface="Arial" panose="020B0604020202020204" pitchFamily="34" charset="0"/>
                <a:cs typeface="Arial" panose="020B0604020202020204" pitchFamily="34" charset="0"/>
                <a:sym typeface="Wingdings" panose="05000000000000000000" pitchFamily="2" charset="2"/>
              </a:rPr>
              <a:t>Bv</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bij</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hitte</a:t>
            </a:r>
            <a:r>
              <a:rPr lang="en-US" sz="1600" dirty="0">
                <a:latin typeface="Arial" panose="020B0604020202020204" pitchFamily="34" charset="0"/>
                <a:cs typeface="Arial" panose="020B0604020202020204" pitchFamily="34" charset="0"/>
                <a:sym typeface="Wingdings" panose="05000000000000000000" pitchFamily="2" charset="2"/>
              </a:rPr>
              <a:t>: “Let extra op </a:t>
            </a:r>
            <a:r>
              <a:rPr lang="en-US" sz="1600" dirty="0" err="1">
                <a:latin typeface="Arial" panose="020B0604020202020204" pitchFamily="34" charset="0"/>
                <a:cs typeface="Arial" panose="020B0604020202020204" pitchFamily="34" charset="0"/>
                <a:sym typeface="Wingdings" panose="05000000000000000000" pitchFamily="2" charset="2"/>
              </a:rPr>
              <a:t>ouderen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kinderen</a:t>
            </a:r>
            <a:r>
              <a:rPr lang="en-US" sz="1600" dirty="0">
                <a:latin typeface="Arial" panose="020B0604020202020204" pitchFamily="34" charset="0"/>
                <a:cs typeface="Arial" panose="020B0604020202020204" pitchFamily="34" charset="0"/>
                <a:sym typeface="Wingdings" panose="05000000000000000000" pitchFamily="2" charset="2"/>
              </a:rPr>
              <a:t>” (in </a:t>
            </a:r>
            <a:r>
              <a:rPr lang="en-US" sz="1600" dirty="0" err="1">
                <a:latin typeface="Arial" panose="020B0604020202020204" pitchFamily="34" charset="0"/>
                <a:cs typeface="Arial" panose="020B0604020202020204" pitchFamily="34" charset="0"/>
                <a:sym typeface="Wingdings" panose="05000000000000000000" pitchFamily="2" charset="2"/>
              </a:rPr>
              <a:t>plaats</a:t>
            </a:r>
            <a:r>
              <a:rPr lang="en-US" sz="1600" dirty="0">
                <a:latin typeface="Arial" panose="020B0604020202020204" pitchFamily="34" charset="0"/>
                <a:cs typeface="Arial" panose="020B0604020202020204" pitchFamily="34" charset="0"/>
                <a:sym typeface="Wingdings" panose="05000000000000000000" pitchFamily="2" charset="2"/>
              </a:rPr>
              <a:t> van ‘Drink </a:t>
            </a:r>
            <a:r>
              <a:rPr lang="en-US" sz="1600" dirty="0" err="1">
                <a:latin typeface="Arial" panose="020B0604020202020204" pitchFamily="34" charset="0"/>
                <a:cs typeface="Arial" panose="020B0604020202020204" pitchFamily="34" charset="0"/>
                <a:sym typeface="Wingdings" panose="05000000000000000000" pitchFamily="2" charset="2"/>
              </a:rPr>
              <a:t>voldoende</a:t>
            </a:r>
            <a:r>
              <a:rPr lang="en-US" sz="1600" dirty="0">
                <a:latin typeface="Arial" panose="020B0604020202020204" pitchFamily="34" charset="0"/>
                <a:cs typeface="Arial" panose="020B0604020202020204" pitchFamily="34" charset="0"/>
                <a:sym typeface="Wingdings" panose="05000000000000000000" pitchFamily="2" charset="2"/>
              </a:rPr>
              <a:t> water’)</a:t>
            </a:r>
          </a:p>
          <a:p>
            <a:pPr marL="800100" lvl="2" indent="-342900"/>
            <a:r>
              <a:rPr lang="en-US" sz="1600" dirty="0" err="1">
                <a:latin typeface="Arial" panose="020B0604020202020204" pitchFamily="34" charset="0"/>
                <a:cs typeface="Arial" panose="020B0604020202020204" pitchFamily="34" charset="0"/>
                <a:sym typeface="Wingdings" panose="05000000000000000000" pitchFamily="2" charset="2"/>
              </a:rPr>
              <a:t>Bv</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bij</a:t>
            </a:r>
            <a:r>
              <a:rPr lang="en-US" sz="1600" dirty="0">
                <a:latin typeface="Arial" panose="020B0604020202020204" pitchFamily="34" charset="0"/>
                <a:cs typeface="Arial" panose="020B0604020202020204" pitchFamily="34" charset="0"/>
                <a:sym typeface="Wingdings" panose="05000000000000000000" pitchFamily="2" charset="2"/>
              </a:rPr>
              <a:t> storm: “Moet je </a:t>
            </a:r>
            <a:r>
              <a:rPr lang="en-US" sz="1600" dirty="0" err="1">
                <a:latin typeface="Arial" panose="020B0604020202020204" pitchFamily="34" charset="0"/>
                <a:cs typeface="Arial" panose="020B0604020202020204" pitchFamily="34" charset="0"/>
                <a:sym typeface="Wingdings" panose="05000000000000000000" pitchFamily="2" charset="2"/>
              </a:rPr>
              <a:t>toch</a:t>
            </a:r>
            <a:r>
              <a:rPr lang="en-US" sz="1600" dirty="0">
                <a:latin typeface="Arial" panose="020B0604020202020204" pitchFamily="34" charset="0"/>
                <a:cs typeface="Arial" panose="020B0604020202020204" pitchFamily="34" charset="0"/>
                <a:sym typeface="Wingdings" panose="05000000000000000000" pitchFamily="2" charset="2"/>
              </a:rPr>
              <a:t> op de </a:t>
            </a:r>
            <a:r>
              <a:rPr lang="en-US" sz="1600" dirty="0" err="1">
                <a:latin typeface="Arial" panose="020B0604020202020204" pitchFamily="34" charset="0"/>
                <a:cs typeface="Arial" panose="020B0604020202020204" pitchFamily="34" charset="0"/>
                <a:sym typeface="Wingdings" panose="05000000000000000000" pitchFamily="2" charset="2"/>
              </a:rPr>
              <a:t>baan</a:t>
            </a:r>
            <a:r>
              <a:rPr lang="en-US" sz="1600" dirty="0">
                <a:latin typeface="Arial" panose="020B0604020202020204" pitchFamily="34" charset="0"/>
                <a:cs typeface="Arial" panose="020B0604020202020204" pitchFamily="34" charset="0"/>
                <a:sym typeface="Wingdings" panose="05000000000000000000" pitchFamily="2" charset="2"/>
              </a:rPr>
              <a:t>, pas op </a:t>
            </a:r>
            <a:r>
              <a:rPr lang="en-US" sz="1600" dirty="0" err="1">
                <a:latin typeface="Arial" panose="020B0604020202020204" pitchFamily="34" charset="0"/>
                <a:cs typeface="Arial" panose="020B0604020202020204" pitchFamily="34" charset="0"/>
                <a:sym typeface="Wingdings" panose="05000000000000000000" pitchFamily="2" charset="2"/>
              </a:rPr>
              <a:t>voor</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windstoten</a:t>
            </a:r>
            <a:r>
              <a:rPr lang="en-US" sz="1600" dirty="0">
                <a:latin typeface="Arial" panose="020B0604020202020204" pitchFamily="34" charset="0"/>
                <a:cs typeface="Arial" panose="020B0604020202020204" pitchFamily="34" charset="0"/>
                <a:sym typeface="Wingdings" panose="05000000000000000000" pitchFamily="2" charset="2"/>
              </a:rPr>
              <a:t> in de </a:t>
            </a:r>
            <a:r>
              <a:rPr lang="en-US" sz="1600" dirty="0" err="1">
                <a:latin typeface="Arial" panose="020B0604020202020204" pitchFamily="34" charset="0"/>
                <a:cs typeface="Arial" panose="020B0604020202020204" pitchFamily="34" charset="0"/>
                <a:sym typeface="Wingdings" panose="05000000000000000000" pitchFamily="2" charset="2"/>
              </a:rPr>
              <a:t>wagen</a:t>
            </a:r>
            <a:r>
              <a:rPr lang="en-US" sz="1600" dirty="0">
                <a:latin typeface="Arial" panose="020B0604020202020204" pitchFamily="34" charset="0"/>
                <a:cs typeface="Arial" panose="020B0604020202020204" pitchFamily="34" charset="0"/>
                <a:sym typeface="Wingdings" panose="05000000000000000000" pitchFamily="2" charset="2"/>
              </a:rPr>
              <a:t> of check </a:t>
            </a:r>
            <a:r>
              <a:rPr lang="en-US" sz="1600" dirty="0" err="1">
                <a:latin typeface="Arial" panose="020B0604020202020204" pitchFamily="34" charset="0"/>
                <a:cs typeface="Arial" panose="020B0604020202020204" pitchFamily="34" charset="0"/>
                <a:sym typeface="Wingdings" panose="05000000000000000000" pitchFamily="2" charset="2"/>
              </a:rPr>
              <a:t>routeplanners</a:t>
            </a:r>
            <a:r>
              <a:rPr lang="en-US" sz="1600" dirty="0">
                <a:latin typeface="Arial" panose="020B0604020202020204" pitchFamily="34" charset="0"/>
                <a:cs typeface="Arial" panose="020B0604020202020204" pitchFamily="34" charset="0"/>
                <a:sym typeface="Wingdings" panose="05000000000000000000" pitchFamily="2" charset="2"/>
              </a:rPr>
              <a:t> van het </a:t>
            </a:r>
            <a:r>
              <a:rPr lang="en-US" sz="1600" dirty="0" err="1">
                <a:latin typeface="Arial" panose="020B0604020202020204" pitchFamily="34" charset="0"/>
                <a:cs typeface="Arial" panose="020B0604020202020204" pitchFamily="34" charset="0"/>
                <a:sym typeface="Wingdings" panose="05000000000000000000" pitchFamily="2" charset="2"/>
              </a:rPr>
              <a:t>openbaar</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vervoer</a:t>
            </a:r>
            <a:r>
              <a:rPr lang="en-US" sz="1600" dirty="0">
                <a:latin typeface="Arial" panose="020B0604020202020204" pitchFamily="34" charset="0"/>
                <a:cs typeface="Arial" panose="020B0604020202020204" pitchFamily="34" charset="0"/>
                <a:sym typeface="Wingdings" panose="05000000000000000000" pitchFamily="2" charset="2"/>
              </a:rPr>
              <a:t> op </a:t>
            </a:r>
            <a:r>
              <a:rPr lang="en-US" sz="1600" dirty="0" err="1">
                <a:latin typeface="Arial" panose="020B0604020202020204" pitchFamily="34" charset="0"/>
                <a:cs typeface="Arial" panose="020B0604020202020204" pitchFamily="34" charset="0"/>
                <a:sym typeface="Wingdings" panose="05000000000000000000" pitchFamily="2" charset="2"/>
              </a:rPr>
              <a:t>mogelijke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vertragingen</a:t>
            </a:r>
            <a:r>
              <a:rPr lang="en-US" sz="1600" dirty="0">
                <a:latin typeface="Arial" panose="020B0604020202020204" pitchFamily="34" charset="0"/>
                <a:cs typeface="Arial" panose="020B0604020202020204" pitchFamily="34" charset="0"/>
                <a:sym typeface="Wingdings" panose="05000000000000000000" pitchFamily="2" charset="2"/>
              </a:rPr>
              <a:t>”</a:t>
            </a:r>
          </a:p>
          <a:p>
            <a:pPr marL="800100" lvl="2" indent="-342900"/>
            <a:endParaRPr lang="en-US" sz="1600" dirty="0">
              <a:latin typeface="Arial" panose="020B0604020202020204" pitchFamily="34" charset="0"/>
              <a:cs typeface="Arial" panose="020B0604020202020204" pitchFamily="34" charset="0"/>
              <a:sym typeface="Wingdings" panose="05000000000000000000" pitchFamily="2" charset="2"/>
            </a:endParaRPr>
          </a:p>
          <a:p>
            <a:pPr marL="285750" lvl="2" indent="-285750"/>
            <a:r>
              <a:rPr lang="en-US" sz="1600" dirty="0">
                <a:latin typeface="Arial" panose="020B0604020202020204" pitchFamily="34" charset="0"/>
                <a:cs typeface="Arial" panose="020B0604020202020204" pitchFamily="34" charset="0"/>
                <a:sym typeface="Wingdings" panose="05000000000000000000" pitchFamily="2" charset="2"/>
              </a:rPr>
              <a:t>Leg de </a:t>
            </a:r>
            <a:r>
              <a:rPr lang="en-US" sz="1600" dirty="0" err="1">
                <a:latin typeface="Arial" panose="020B0604020202020204" pitchFamily="34" charset="0"/>
                <a:cs typeface="Arial" panose="020B0604020202020204" pitchFamily="34" charset="0"/>
                <a:sym typeface="Wingdings" panose="05000000000000000000" pitchFamily="2" charset="2"/>
              </a:rPr>
              <a:t>nadruk</a:t>
            </a:r>
            <a:r>
              <a:rPr lang="en-US" sz="1600" dirty="0">
                <a:latin typeface="Arial" panose="020B0604020202020204" pitchFamily="34" charset="0"/>
                <a:cs typeface="Arial" panose="020B0604020202020204" pitchFamily="34" charset="0"/>
                <a:sym typeface="Wingdings" panose="05000000000000000000" pitchFamily="2" charset="2"/>
              </a:rPr>
              <a:t> op </a:t>
            </a:r>
            <a:r>
              <a:rPr lang="en-US" sz="1600" dirty="0" err="1">
                <a:latin typeface="Arial" panose="020B0604020202020204" pitchFamily="34" charset="0"/>
                <a:cs typeface="Arial" panose="020B0604020202020204" pitchFamily="34" charset="0"/>
                <a:sym typeface="Wingdings" panose="05000000000000000000" pitchFamily="2" charset="2"/>
              </a:rPr>
              <a:t>collectieve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redzaamheid</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verantwoordelijkheid</a:t>
            </a:r>
            <a:endParaRPr lang="en-US" sz="1600" dirty="0">
              <a:latin typeface="Arial" panose="020B0604020202020204" pitchFamily="34" charset="0"/>
              <a:cs typeface="Arial" panose="020B0604020202020204" pitchFamily="34" charset="0"/>
              <a:sym typeface="Wingdings" panose="05000000000000000000" pitchFamily="2" charset="2"/>
            </a:endParaRPr>
          </a:p>
          <a:p>
            <a:pPr marL="742950" lvl="3" indent="-285750"/>
            <a:r>
              <a:rPr lang="en-US" sz="1600" dirty="0">
                <a:latin typeface="Arial" panose="020B0604020202020204" pitchFamily="34" charset="0"/>
                <a:cs typeface="Arial" panose="020B0604020202020204" pitchFamily="34" charset="0"/>
                <a:sym typeface="Wingdings" panose="05000000000000000000" pitchFamily="2" charset="2"/>
              </a:rPr>
              <a:t>Hoe </a:t>
            </a:r>
            <a:r>
              <a:rPr lang="en-US" sz="1600" dirty="0" err="1">
                <a:latin typeface="Arial" panose="020B0604020202020204" pitchFamily="34" charset="0"/>
                <a:cs typeface="Arial" panose="020B0604020202020204" pitchFamily="34" charset="0"/>
                <a:sym typeface="Wingdings" panose="05000000000000000000" pitchFamily="2" charset="2"/>
              </a:rPr>
              <a:t>kunnen</a:t>
            </a:r>
            <a:r>
              <a:rPr lang="en-US" sz="1600" dirty="0">
                <a:latin typeface="Arial" panose="020B0604020202020204" pitchFamily="34" charset="0"/>
                <a:cs typeface="Arial" panose="020B0604020202020204" pitchFamily="34" charset="0"/>
                <a:sym typeface="Wingdings" panose="05000000000000000000" pitchFamily="2" charset="2"/>
              </a:rPr>
              <a:t> burgers </a:t>
            </a:r>
            <a:r>
              <a:rPr lang="en-US" sz="1600" dirty="0" err="1">
                <a:latin typeface="Arial" panose="020B0604020202020204" pitchFamily="34" charset="0"/>
                <a:cs typeface="Arial" panose="020B0604020202020204" pitchFamily="34" charset="0"/>
                <a:sym typeface="Wingdings" panose="05000000000000000000" pitchFamily="2" charset="2"/>
              </a:rPr>
              <a:t>elkaar</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helpen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voor</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tijdens</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een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noodsituatie</a:t>
            </a:r>
            <a:r>
              <a:rPr lang="en-US" sz="1600" dirty="0">
                <a:latin typeface="Arial" panose="020B0604020202020204" pitchFamily="34" charset="0"/>
                <a:cs typeface="Arial" panose="020B0604020202020204" pitchFamily="34" charset="0"/>
                <a:sym typeface="Wingdings" panose="05000000000000000000" pitchFamily="2" charset="2"/>
              </a:rPr>
              <a:t>?</a:t>
            </a:r>
          </a:p>
          <a:p>
            <a:pPr marL="742950" lvl="3" indent="-285750"/>
            <a:r>
              <a:rPr lang="en-US" sz="1600" dirty="0" err="1">
                <a:latin typeface="Arial" panose="020B0604020202020204" pitchFamily="34" charset="0"/>
                <a:cs typeface="Arial" panose="020B0604020202020204" pitchFamily="34" charset="0"/>
                <a:sym typeface="Wingdings" panose="05000000000000000000" pitchFamily="2" charset="2"/>
              </a:rPr>
              <a:t>Geef</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indien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mogelijk</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ook</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aan</a:t>
            </a:r>
            <a:r>
              <a:rPr lang="en-US" sz="1600" dirty="0">
                <a:latin typeface="Arial" panose="020B0604020202020204" pitchFamily="34" charset="0"/>
                <a:cs typeface="Arial" panose="020B0604020202020204" pitchFamily="34" charset="0"/>
                <a:sym typeface="Wingdings" panose="05000000000000000000" pitchFamily="2" charset="2"/>
              </a:rPr>
              <a:t> wat de </a:t>
            </a:r>
            <a:r>
              <a:rPr lang="en-US" sz="1600" dirty="0" err="1">
                <a:latin typeface="Arial" panose="020B0604020202020204" pitchFamily="34" charset="0"/>
                <a:cs typeface="Arial" panose="020B0604020202020204" pitchFamily="34" charset="0"/>
                <a:sym typeface="Wingdings" panose="05000000000000000000" pitchFamily="2" charset="2"/>
              </a:rPr>
              <a:t>hulpdiensten</a:t>
            </a:r>
            <a:r>
              <a:rPr lang="en-US" sz="1600" dirty="0">
                <a:latin typeface="Arial" panose="020B0604020202020204" pitchFamily="34" charset="0"/>
                <a:cs typeface="Arial" panose="020B0604020202020204" pitchFamily="34" charset="0"/>
                <a:sym typeface="Wingdings" panose="05000000000000000000" pitchFamily="2" charset="2"/>
              </a:rPr>
              <a:t> of </a:t>
            </a:r>
            <a:r>
              <a:rPr lang="en-US" sz="1600" dirty="0" err="1">
                <a:latin typeface="Arial" panose="020B0604020202020204" pitchFamily="34" charset="0"/>
                <a:cs typeface="Arial" panose="020B0604020202020204" pitchFamily="34" charset="0"/>
                <a:sym typeface="Wingdings" panose="05000000000000000000" pitchFamily="2" charset="2"/>
              </a:rPr>
              <a:t>overheid</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doen</a:t>
            </a:r>
            <a:r>
              <a:rPr lang="en-US" sz="1600" dirty="0">
                <a:latin typeface="Arial" panose="020B0604020202020204" pitchFamily="34" charset="0"/>
                <a:cs typeface="Arial" panose="020B0604020202020204" pitchFamily="34" charset="0"/>
                <a:sym typeface="Wingdings" panose="05000000000000000000" pitchFamily="2" charset="2"/>
              </a:rPr>
              <a:t> om </a:t>
            </a:r>
            <a:r>
              <a:rPr lang="en-US" sz="1600" dirty="0" err="1">
                <a:latin typeface="Arial" panose="020B0604020202020204" pitchFamily="34" charset="0"/>
                <a:cs typeface="Arial" panose="020B0604020202020204" pitchFamily="34" charset="0"/>
                <a:sym typeface="Wingdings" panose="05000000000000000000" pitchFamily="2" charset="2"/>
              </a:rPr>
              <a:t>zich</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voor</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te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bereiden</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p>
        </p:txBody>
      </p:sp>
      <p:sp>
        <p:nvSpPr>
          <p:cNvPr id="4" name="Tijdelijke aanduiding voor tekst 3">
            <a:extLst>
              <a:ext uri="{FF2B5EF4-FFF2-40B4-BE49-F238E27FC236}">
                <a16:creationId xmlns:a16="http://schemas.microsoft.com/office/drawing/2014/main" id="{E97C2446-6AC8-6F53-35F9-7E4D7AB8C681}"/>
              </a:ext>
            </a:extLst>
          </p:cNvPr>
          <p:cNvSpPr>
            <a:spLocks noGrp="1"/>
          </p:cNvSpPr>
          <p:nvPr>
            <p:ph type="body" sz="quarter" idx="10"/>
          </p:nvPr>
        </p:nvSpPr>
        <p:spPr>
          <a:xfrm>
            <a:off x="731838" y="1310640"/>
            <a:ext cx="10621962" cy="380724"/>
          </a:xfrm>
        </p:spPr>
        <p:txBody>
          <a:bodyPr/>
          <a:lstStyle/>
          <a:p>
            <a:r>
              <a:rPr lang="en-US" dirty="0" err="1"/>
              <a:t>Inzetten</a:t>
            </a:r>
            <a:r>
              <a:rPr lang="en-US" dirty="0"/>
              <a:t> op </a:t>
            </a:r>
            <a:r>
              <a:rPr lang="en-US" dirty="0" err="1"/>
              <a:t>perceptie</a:t>
            </a:r>
            <a:r>
              <a:rPr lang="en-US" dirty="0"/>
              <a:t> van de </a:t>
            </a:r>
            <a:r>
              <a:rPr lang="en-US" dirty="0" err="1"/>
              <a:t>zelf</a:t>
            </a:r>
            <a:r>
              <a:rPr lang="en-US" dirty="0"/>
              <a:t>- </a:t>
            </a:r>
            <a:r>
              <a:rPr lang="en-US" dirty="0" err="1"/>
              <a:t>en</a:t>
            </a:r>
            <a:r>
              <a:rPr lang="en-US" dirty="0"/>
              <a:t> </a:t>
            </a:r>
            <a:r>
              <a:rPr lang="en-US" dirty="0" err="1"/>
              <a:t>samenredzaamheid</a:t>
            </a:r>
            <a:endParaRPr lang="nl-NL" dirty="0"/>
          </a:p>
        </p:txBody>
      </p:sp>
    </p:spTree>
    <p:extLst>
      <p:ext uri="{BB962C8B-B14F-4D97-AF65-F5344CB8AC3E}">
        <p14:creationId xmlns:p14="http://schemas.microsoft.com/office/powerpoint/2010/main" val="662882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7C17C4-8E6B-2B15-A1E5-7760DA147A93}"/>
              </a:ext>
            </a:extLst>
          </p:cNvPr>
          <p:cNvSpPr>
            <a:spLocks noGrp="1"/>
          </p:cNvSpPr>
          <p:nvPr>
            <p:ph type="title"/>
          </p:nvPr>
        </p:nvSpPr>
        <p:spPr>
          <a:xfrm>
            <a:off x="731838" y="266012"/>
            <a:ext cx="10621962" cy="669196"/>
          </a:xfrm>
        </p:spPr>
        <p:txBody>
          <a:bodyPr/>
          <a:lstStyle/>
          <a:p>
            <a:r>
              <a:rPr lang="en-US" dirty="0" err="1"/>
              <a:t>Gediversifieerde</a:t>
            </a:r>
            <a:r>
              <a:rPr lang="en-US" dirty="0"/>
              <a:t> </a:t>
            </a:r>
            <a:r>
              <a:rPr lang="en-US" dirty="0" err="1"/>
              <a:t>en</a:t>
            </a:r>
            <a:r>
              <a:rPr lang="en-US" dirty="0"/>
              <a:t> </a:t>
            </a:r>
            <a:r>
              <a:rPr lang="en-US" dirty="0" err="1"/>
              <a:t>gerichte</a:t>
            </a:r>
            <a:r>
              <a:rPr lang="en-US" dirty="0"/>
              <a:t> </a:t>
            </a:r>
            <a:r>
              <a:rPr lang="en-US" dirty="0" err="1"/>
              <a:t>communicatie</a:t>
            </a:r>
            <a:endParaRPr lang="nl-NL" dirty="0"/>
          </a:p>
        </p:txBody>
      </p:sp>
      <p:sp>
        <p:nvSpPr>
          <p:cNvPr id="3" name="Tijdelijke aanduiding voor inhoud 2">
            <a:extLst>
              <a:ext uri="{FF2B5EF4-FFF2-40B4-BE49-F238E27FC236}">
                <a16:creationId xmlns:a16="http://schemas.microsoft.com/office/drawing/2014/main" id="{64826944-FA39-5739-D600-74AF0E8CB37A}"/>
              </a:ext>
            </a:extLst>
          </p:cNvPr>
          <p:cNvSpPr>
            <a:spLocks noGrp="1"/>
          </p:cNvSpPr>
          <p:nvPr>
            <p:ph idx="1"/>
          </p:nvPr>
        </p:nvSpPr>
        <p:spPr>
          <a:xfrm>
            <a:off x="731838" y="1231900"/>
            <a:ext cx="8501062" cy="4805363"/>
          </a:xfrm>
        </p:spPr>
        <p:txBody>
          <a:bodyPr>
            <a:normAutofit lnSpcReduction="10000"/>
          </a:bodyPr>
          <a:lstStyle/>
          <a:p>
            <a:pPr marL="285750" indent="-285750">
              <a:buFont typeface="Arial" panose="020B0604020202020204" pitchFamily="34" charset="0"/>
              <a:buChar char="•"/>
            </a:pPr>
            <a:r>
              <a:rPr lang="en-US" sz="1600" dirty="0" err="1"/>
              <a:t>Definieer</a:t>
            </a:r>
            <a:r>
              <a:rPr lang="en-US" sz="1600" dirty="0"/>
              <a:t> diverse </a:t>
            </a:r>
            <a:r>
              <a:rPr lang="en-US" sz="1600" dirty="0" err="1"/>
              <a:t>doelgroepen</a:t>
            </a:r>
            <a:r>
              <a:rPr lang="en-US" sz="1600" dirty="0"/>
              <a:t>/</a:t>
            </a:r>
            <a:r>
              <a:rPr lang="en-US" sz="1600" dirty="0" err="1"/>
              <a:t>subgroepen</a:t>
            </a:r>
            <a:endParaRPr lang="en-US" sz="1600" dirty="0"/>
          </a:p>
          <a:p>
            <a:pPr marL="285750" indent="-285750">
              <a:buFont typeface="Arial" panose="020B0604020202020204" pitchFamily="34" charset="0"/>
              <a:buChar char="•"/>
            </a:pPr>
            <a:r>
              <a:rPr lang="en-US" sz="1600" dirty="0"/>
              <a:t>Voor </a:t>
            </a:r>
            <a:r>
              <a:rPr lang="en-US" sz="1600" dirty="0" err="1"/>
              <a:t>wie</a:t>
            </a:r>
            <a:r>
              <a:rPr lang="en-US" sz="1600" dirty="0"/>
              <a:t> </a:t>
            </a:r>
            <a:r>
              <a:rPr lang="en-US" sz="1600" dirty="0" err="1"/>
              <a:t>zijn</a:t>
            </a:r>
            <a:r>
              <a:rPr lang="en-US" sz="1600" dirty="0"/>
              <a:t> </a:t>
            </a:r>
            <a:r>
              <a:rPr lang="en-US" sz="1600" dirty="0" err="1"/>
              <a:t>bepaalde</a:t>
            </a:r>
            <a:r>
              <a:rPr lang="en-US" sz="1600" dirty="0"/>
              <a:t> </a:t>
            </a:r>
            <a:r>
              <a:rPr lang="en-US" sz="1600" dirty="0" err="1"/>
              <a:t>adviezen</a:t>
            </a:r>
            <a:r>
              <a:rPr lang="en-US" sz="1600" dirty="0"/>
              <a:t> nu </a:t>
            </a:r>
            <a:r>
              <a:rPr lang="en-US" sz="1600" dirty="0" err="1"/>
              <a:t>echt</a:t>
            </a:r>
            <a:r>
              <a:rPr lang="en-US" sz="1600" dirty="0"/>
              <a:t> </a:t>
            </a:r>
            <a:r>
              <a:rPr lang="en-US" sz="1600" dirty="0" err="1"/>
              <a:t>nodig</a:t>
            </a:r>
            <a:r>
              <a:rPr lang="en-US" sz="1600" dirty="0"/>
              <a:t> of extra relevant? Wie is extra </a:t>
            </a:r>
            <a:r>
              <a:rPr lang="en-US" sz="1600" dirty="0" err="1"/>
              <a:t>kwetsbaar</a:t>
            </a:r>
            <a:r>
              <a:rPr lang="en-US" sz="1600" dirty="0"/>
              <a:t>?</a:t>
            </a:r>
          </a:p>
          <a:p>
            <a:pPr marL="971550" lvl="1" indent="-285750"/>
            <a:r>
              <a:rPr lang="en-US" sz="1600" dirty="0" err="1">
                <a:latin typeface="Arial" panose="020B0604020202020204" pitchFamily="34" charset="0"/>
                <a:cs typeface="Arial" panose="020B0604020202020204" pitchFamily="34" charset="0"/>
              </a:rPr>
              <a:t>Bv</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bij</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hitte</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sym typeface="Wingdings" panose="05000000000000000000" pitchFamily="2" charset="2"/>
              </a:rPr>
              <a:t> ‘Drink </a:t>
            </a:r>
            <a:r>
              <a:rPr lang="en-US" sz="1600" dirty="0" err="1">
                <a:latin typeface="Arial" panose="020B0604020202020204" pitchFamily="34" charset="0"/>
                <a:cs typeface="Arial" panose="020B0604020202020204" pitchFamily="34" charset="0"/>
                <a:sym typeface="Wingdings" panose="05000000000000000000" pitchFamily="2" charset="2"/>
              </a:rPr>
              <a:t>voldoende</a:t>
            </a:r>
            <a:r>
              <a:rPr lang="en-US" sz="1600" dirty="0">
                <a:latin typeface="Arial" panose="020B0604020202020204" pitchFamily="34" charset="0"/>
                <a:cs typeface="Arial" panose="020B0604020202020204" pitchFamily="34" charset="0"/>
                <a:sym typeface="Wingdings" panose="05000000000000000000" pitchFamily="2" charset="2"/>
              </a:rPr>
              <a:t> water’  extra </a:t>
            </a:r>
            <a:r>
              <a:rPr lang="en-US" sz="1600" dirty="0" err="1">
                <a:latin typeface="Arial" panose="020B0604020202020204" pitchFamily="34" charset="0"/>
                <a:cs typeface="Arial" panose="020B0604020202020204" pitchFamily="34" charset="0"/>
                <a:sym typeface="Wingdings" panose="05000000000000000000" pitchFamily="2" charset="2"/>
              </a:rPr>
              <a:t>belangrijk</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voor</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ouderen</a:t>
            </a:r>
            <a:r>
              <a:rPr lang="en-US" sz="1600" dirty="0">
                <a:latin typeface="Arial" panose="020B0604020202020204" pitchFamily="34" charset="0"/>
                <a:cs typeface="Arial" panose="020B0604020202020204" pitchFamily="34" charset="0"/>
                <a:sym typeface="Wingdings" panose="05000000000000000000" pitchFamily="2" charset="2"/>
              </a:rPr>
              <a:t> of </a:t>
            </a:r>
            <a:r>
              <a:rPr lang="en-US" sz="1600" dirty="0" err="1">
                <a:latin typeface="Arial" panose="020B0604020202020204" pitchFamily="34" charset="0"/>
                <a:cs typeface="Arial" panose="020B0604020202020204" pitchFamily="34" charset="0"/>
                <a:sym typeface="Wingdings" panose="05000000000000000000" pitchFamily="2" charset="2"/>
              </a:rPr>
              <a:t>kinderen</a:t>
            </a:r>
            <a:endParaRPr lang="en-US" sz="1600" dirty="0">
              <a:latin typeface="Arial" panose="020B0604020202020204" pitchFamily="34" charset="0"/>
              <a:cs typeface="Arial" panose="020B0604020202020204" pitchFamily="34" charset="0"/>
              <a:sym typeface="Wingdings" panose="05000000000000000000" pitchFamily="2" charset="2"/>
            </a:endParaRPr>
          </a:p>
          <a:p>
            <a:pPr marL="971550" lvl="1" indent="-285750"/>
            <a:r>
              <a:rPr lang="nl-NL" sz="1600" dirty="0">
                <a:latin typeface="Arial" panose="020B0604020202020204" pitchFamily="34" charset="0"/>
                <a:cs typeface="Arial" panose="020B0604020202020204" pitchFamily="34" charset="0"/>
              </a:rPr>
              <a:t>Bij storm/onweer in weekend</a:t>
            </a:r>
            <a:r>
              <a:rPr lang="nl-NL" sz="1600" dirty="0">
                <a:latin typeface="Arial" panose="020B0604020202020204" pitchFamily="34" charset="0"/>
                <a:cs typeface="Arial" panose="020B0604020202020204" pitchFamily="34" charset="0"/>
                <a:sym typeface="Wingdings" panose="05000000000000000000" pitchFamily="2" charset="2"/>
              </a:rPr>
              <a:t> extra belangrijk voor bv. jeugdbewegingen om niet in een bos te gaan spelen</a:t>
            </a:r>
          </a:p>
          <a:p>
            <a:pPr marL="285750" lvl="1" indent="-285750"/>
            <a:r>
              <a:rPr lang="nl-NL" sz="1600" dirty="0">
                <a:latin typeface="Arial" panose="020B0604020202020204" pitchFamily="34" charset="0"/>
                <a:cs typeface="Arial" panose="020B0604020202020204" pitchFamily="34" charset="0"/>
                <a:sym typeface="Wingdings" panose="05000000000000000000" pitchFamily="2" charset="2"/>
              </a:rPr>
              <a:t>Denk ook aan </a:t>
            </a:r>
            <a:r>
              <a:rPr lang="nl-NL" sz="1600" dirty="0" err="1">
                <a:latin typeface="Arial" panose="020B0604020202020204" pitchFamily="34" charset="0"/>
                <a:cs typeface="Arial" panose="020B0604020202020204" pitchFamily="34" charset="0"/>
                <a:sym typeface="Wingdings" panose="05000000000000000000" pitchFamily="2" charset="2"/>
              </a:rPr>
              <a:t>emo</a:t>
            </a:r>
            <a:r>
              <a:rPr lang="nl-NL" sz="1600" dirty="0">
                <a:latin typeface="Arial" panose="020B0604020202020204" pitchFamily="34" charset="0"/>
                <a:cs typeface="Arial" panose="020B0604020202020204" pitchFamily="34" charset="0"/>
                <a:sym typeface="Wingdings" panose="05000000000000000000" pitchFamily="2" charset="2"/>
              </a:rPr>
              <a:t>-segmentatie (</a:t>
            </a:r>
            <a:r>
              <a:rPr lang="nl-NL" sz="1600" dirty="0" err="1">
                <a:latin typeface="Arial" panose="020B0604020202020204" pitchFamily="34" charset="0"/>
                <a:cs typeface="Arial" panose="020B0604020202020204" pitchFamily="34" charset="0"/>
                <a:sym typeface="Wingdings" panose="05000000000000000000" pitchFamily="2" charset="2"/>
              </a:rPr>
              <a:t>angstigen</a:t>
            </a:r>
            <a:r>
              <a:rPr lang="nl-NL" sz="1600" dirty="0">
                <a:latin typeface="Arial" panose="020B0604020202020204" pitchFamily="34" charset="0"/>
                <a:cs typeface="Arial" panose="020B0604020202020204" pitchFamily="34" charset="0"/>
                <a:sym typeface="Wingdings" panose="05000000000000000000" pitchFamily="2" charset="2"/>
              </a:rPr>
              <a:t> vs. </a:t>
            </a:r>
            <a:r>
              <a:rPr lang="nl-NL" sz="1600" dirty="0" err="1">
                <a:latin typeface="Arial" panose="020B0604020202020204" pitchFamily="34" charset="0"/>
                <a:cs typeface="Arial" panose="020B0604020202020204" pitchFamily="34" charset="0"/>
                <a:sym typeface="Wingdings" panose="05000000000000000000" pitchFamily="2" charset="2"/>
              </a:rPr>
              <a:t>kickseekers</a:t>
            </a:r>
            <a:r>
              <a:rPr lang="nl-NL" sz="1600" dirty="0">
                <a:latin typeface="Arial" panose="020B0604020202020204" pitchFamily="34" charset="0"/>
                <a:cs typeface="Arial" panose="020B0604020202020204" pitchFamily="34" charset="0"/>
                <a:sym typeface="Wingdings" panose="05000000000000000000" pitchFamily="2" charset="2"/>
              </a:rPr>
              <a:t>)</a:t>
            </a:r>
          </a:p>
          <a:p>
            <a:pPr marL="285750" lvl="1" indent="-285750"/>
            <a:r>
              <a:rPr lang="nl-NL" sz="1600" dirty="0">
                <a:latin typeface="Arial" panose="020B0604020202020204" pitchFamily="34" charset="0"/>
                <a:cs typeface="Arial" panose="020B0604020202020204" pitchFamily="34" charset="0"/>
                <a:sym typeface="Wingdings" panose="05000000000000000000" pitchFamily="2" charset="2"/>
              </a:rPr>
              <a:t>Differentieer je communicatie in functie van verschillende doelgroepen</a:t>
            </a:r>
          </a:p>
          <a:p>
            <a:pPr marL="742950" lvl="2" indent="-285750"/>
            <a:r>
              <a:rPr lang="nl-NL" sz="1600" dirty="0">
                <a:latin typeface="Arial" panose="020B0604020202020204" pitchFamily="34" charset="0"/>
                <a:cs typeface="Arial" panose="020B0604020202020204" pitchFamily="34" charset="0"/>
                <a:sym typeface="Wingdings" panose="05000000000000000000" pitchFamily="2" charset="2"/>
              </a:rPr>
              <a:t>Doelstelling</a:t>
            </a:r>
          </a:p>
          <a:p>
            <a:pPr marL="742950" lvl="2" indent="-285750"/>
            <a:r>
              <a:rPr lang="nl-NL" sz="1600" dirty="0">
                <a:latin typeface="Arial" panose="020B0604020202020204" pitchFamily="34" charset="0"/>
                <a:cs typeface="Arial" panose="020B0604020202020204" pitchFamily="34" charset="0"/>
                <a:sym typeface="Wingdings" panose="05000000000000000000" pitchFamily="2" charset="2"/>
              </a:rPr>
              <a:t>Kernboodschappen</a:t>
            </a:r>
          </a:p>
          <a:p>
            <a:pPr marL="742950" lvl="2" indent="-285750"/>
            <a:r>
              <a:rPr lang="nl-NL" sz="1600" dirty="0">
                <a:latin typeface="Arial" panose="020B0604020202020204" pitchFamily="34" charset="0"/>
                <a:cs typeface="Arial" panose="020B0604020202020204" pitchFamily="34" charset="0"/>
                <a:sym typeface="Wingdings" panose="05000000000000000000" pitchFamily="2" charset="2"/>
              </a:rPr>
              <a:t>Vorm</a:t>
            </a:r>
          </a:p>
          <a:p>
            <a:pPr marL="742950" lvl="2" indent="-285750"/>
            <a:r>
              <a:rPr lang="nl-NL" sz="1600" dirty="0">
                <a:latin typeface="Arial" panose="020B0604020202020204" pitchFamily="34" charset="0"/>
                <a:cs typeface="Arial" panose="020B0604020202020204" pitchFamily="34" charset="0"/>
                <a:sym typeface="Wingdings" panose="05000000000000000000" pitchFamily="2" charset="2"/>
              </a:rPr>
              <a:t>Kanalen</a:t>
            </a:r>
          </a:p>
          <a:p>
            <a:pPr marL="742950" lvl="2" indent="-285750"/>
            <a:r>
              <a:rPr lang="nl-NL" sz="1600" dirty="0">
                <a:latin typeface="Arial" panose="020B0604020202020204" pitchFamily="34" charset="0"/>
                <a:cs typeface="Arial" panose="020B0604020202020204" pitchFamily="34" charset="0"/>
                <a:sym typeface="Wingdings" panose="05000000000000000000" pitchFamily="2" charset="2"/>
              </a:rPr>
              <a:t>…</a:t>
            </a:r>
          </a:p>
          <a:p>
            <a:pPr marL="285750" lvl="1" indent="-285750"/>
            <a:r>
              <a:rPr lang="nl-NL" sz="1600" dirty="0">
                <a:latin typeface="Arial" panose="020B0604020202020204" pitchFamily="34" charset="0"/>
                <a:cs typeface="Arial" panose="020B0604020202020204" pitchFamily="34" charset="0"/>
                <a:sym typeface="Wingdings" panose="05000000000000000000" pitchFamily="2" charset="2"/>
              </a:rPr>
              <a:t>Zet in op netwerkcommunicatie en samenwerking </a:t>
            </a:r>
          </a:p>
          <a:p>
            <a:pPr marL="0" lvl="1" indent="0">
              <a:buNone/>
            </a:pPr>
            <a:r>
              <a:rPr lang="nl-NL" sz="1600" dirty="0">
                <a:latin typeface="Arial" panose="020B0604020202020204" pitchFamily="34" charset="0"/>
                <a:cs typeface="Arial" panose="020B0604020202020204" pitchFamily="34" charset="0"/>
                <a:sym typeface="Wingdings" panose="05000000000000000000" pitchFamily="2" charset="2"/>
              </a:rPr>
              <a:t>      met intermediaire verenigingen</a:t>
            </a:r>
          </a:p>
          <a:p>
            <a:pPr marL="0" lvl="1" indent="0">
              <a:buNone/>
            </a:pPr>
            <a:endParaRPr lang="nl-NL" sz="1600" dirty="0">
              <a:latin typeface="Arial" panose="020B0604020202020204" pitchFamily="34" charset="0"/>
              <a:cs typeface="Arial" panose="020B0604020202020204" pitchFamily="34" charset="0"/>
              <a:sym typeface="Wingdings" panose="05000000000000000000" pitchFamily="2" charset="2"/>
            </a:endParaRPr>
          </a:p>
          <a:p>
            <a:pPr marL="0" lvl="1" indent="0">
              <a:buNone/>
            </a:pPr>
            <a:r>
              <a:rPr lang="nl-NL" sz="1600" dirty="0">
                <a:latin typeface="Arial" panose="020B0604020202020204" pitchFamily="34" charset="0"/>
                <a:cs typeface="Arial" panose="020B0604020202020204" pitchFamily="34" charset="0"/>
                <a:sym typeface="Wingdings" panose="05000000000000000000" pitchFamily="2" charset="2"/>
              </a:rPr>
              <a:t>! Opgelet dit vraagt wel wat werk op voorhand om </a:t>
            </a:r>
          </a:p>
          <a:p>
            <a:pPr marL="0" lvl="1" indent="0">
              <a:buNone/>
            </a:pPr>
            <a:r>
              <a:rPr lang="nl-NL" sz="1600" dirty="0">
                <a:latin typeface="Arial" panose="020B0604020202020204" pitchFamily="34" charset="0"/>
                <a:cs typeface="Arial" panose="020B0604020202020204" pitchFamily="34" charset="0"/>
                <a:sym typeface="Wingdings" panose="05000000000000000000" pitchFamily="2" charset="2"/>
              </a:rPr>
              <a:t>  deze contacten te leggen en actief te houden</a:t>
            </a:r>
          </a:p>
          <a:p>
            <a:pPr lvl="1" indent="0">
              <a:buNone/>
            </a:pPr>
            <a:endParaRPr lang="nl-NL" dirty="0">
              <a:sym typeface="Wingdings" panose="05000000000000000000" pitchFamily="2" charset="2"/>
            </a:endParaRPr>
          </a:p>
        </p:txBody>
      </p:sp>
      <p:pic>
        <p:nvPicPr>
          <p:cNvPr id="8" name="Afbeelding 7">
            <a:extLst>
              <a:ext uri="{FF2B5EF4-FFF2-40B4-BE49-F238E27FC236}">
                <a16:creationId xmlns:a16="http://schemas.microsoft.com/office/drawing/2014/main" id="{EA4FD261-D9D5-9F53-A641-43248B2A45E8}"/>
              </a:ext>
            </a:extLst>
          </p:cNvPr>
          <p:cNvPicPr>
            <a:picLocks noChangeAspect="1"/>
          </p:cNvPicPr>
          <p:nvPr/>
        </p:nvPicPr>
        <p:blipFill>
          <a:blip r:embed="rId3"/>
          <a:stretch>
            <a:fillRect/>
          </a:stretch>
        </p:blipFill>
        <p:spPr>
          <a:xfrm>
            <a:off x="6751960" y="4219079"/>
            <a:ext cx="5325740" cy="2534642"/>
          </a:xfrm>
          <a:prstGeom prst="rect">
            <a:avLst/>
          </a:prstGeom>
          <a:ln>
            <a:solidFill>
              <a:srgbClr val="00A49A"/>
            </a:solidFill>
          </a:ln>
        </p:spPr>
      </p:pic>
      <p:pic>
        <p:nvPicPr>
          <p:cNvPr id="10" name="Afbeelding 9">
            <a:extLst>
              <a:ext uri="{FF2B5EF4-FFF2-40B4-BE49-F238E27FC236}">
                <a16:creationId xmlns:a16="http://schemas.microsoft.com/office/drawing/2014/main" id="{07EF7A6F-C328-F8E3-4881-39753C2A87FD}"/>
              </a:ext>
            </a:extLst>
          </p:cNvPr>
          <p:cNvPicPr>
            <a:picLocks noChangeAspect="1"/>
          </p:cNvPicPr>
          <p:nvPr/>
        </p:nvPicPr>
        <p:blipFill>
          <a:blip r:embed="rId4"/>
          <a:stretch>
            <a:fillRect/>
          </a:stretch>
        </p:blipFill>
        <p:spPr>
          <a:xfrm>
            <a:off x="9232900" y="2027479"/>
            <a:ext cx="2724995" cy="1894908"/>
          </a:xfrm>
          <a:prstGeom prst="rect">
            <a:avLst/>
          </a:prstGeom>
        </p:spPr>
      </p:pic>
    </p:spTree>
    <p:extLst>
      <p:ext uri="{BB962C8B-B14F-4D97-AF65-F5344CB8AC3E}">
        <p14:creationId xmlns:p14="http://schemas.microsoft.com/office/powerpoint/2010/main" val="179524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D2C596-9E27-63BE-2994-41F109259AAA}"/>
              </a:ext>
            </a:extLst>
          </p:cNvPr>
          <p:cNvSpPr>
            <a:spLocks noGrp="1"/>
          </p:cNvSpPr>
          <p:nvPr>
            <p:ph type="title"/>
          </p:nvPr>
        </p:nvSpPr>
        <p:spPr>
          <a:xfrm>
            <a:off x="731838" y="321966"/>
            <a:ext cx="10621962" cy="669196"/>
          </a:xfrm>
        </p:spPr>
        <p:txBody>
          <a:bodyPr/>
          <a:lstStyle/>
          <a:p>
            <a:r>
              <a:rPr lang="en-US" dirty="0"/>
              <a:t>BE-Alert</a:t>
            </a:r>
            <a:endParaRPr lang="nl-NL" dirty="0"/>
          </a:p>
        </p:txBody>
      </p:sp>
      <p:sp>
        <p:nvSpPr>
          <p:cNvPr id="3" name="Tijdelijke aanduiding voor inhoud 2">
            <a:extLst>
              <a:ext uri="{FF2B5EF4-FFF2-40B4-BE49-F238E27FC236}">
                <a16:creationId xmlns:a16="http://schemas.microsoft.com/office/drawing/2014/main" id="{66300CFF-FD1D-DC7C-753B-932D293D1328}"/>
              </a:ext>
            </a:extLst>
          </p:cNvPr>
          <p:cNvSpPr>
            <a:spLocks noGrp="1"/>
          </p:cNvSpPr>
          <p:nvPr>
            <p:ph idx="1"/>
          </p:nvPr>
        </p:nvSpPr>
        <p:spPr>
          <a:xfrm>
            <a:off x="731838" y="1181099"/>
            <a:ext cx="10621962" cy="4995863"/>
          </a:xfrm>
        </p:spPr>
        <p:txBody>
          <a:bodyPr>
            <a:normAutofit/>
          </a:bodyPr>
          <a:lstStyle/>
          <a:p>
            <a:pPr marL="285750" indent="-285750">
              <a:buFont typeface="Arial" panose="020B0604020202020204" pitchFamily="34" charset="0"/>
              <a:buChar char="•"/>
            </a:pPr>
            <a:r>
              <a:rPr lang="en-US" sz="1600" dirty="0"/>
              <a:t>Impact </a:t>
            </a:r>
            <a:r>
              <a:rPr lang="en-US" sz="1600" dirty="0" err="1"/>
              <a:t>en</a:t>
            </a:r>
            <a:r>
              <a:rPr lang="en-US" sz="1600" dirty="0"/>
              <a:t> </a:t>
            </a:r>
            <a:r>
              <a:rPr lang="en-US" sz="1600" dirty="0" err="1"/>
              <a:t>specificiteit</a:t>
            </a:r>
            <a:r>
              <a:rPr lang="en-US" sz="1600" dirty="0"/>
              <a:t> van </a:t>
            </a:r>
            <a:r>
              <a:rPr lang="en-US" sz="1600" dirty="0" err="1"/>
              <a:t>weerfenomenen</a:t>
            </a:r>
            <a:r>
              <a:rPr lang="en-US" sz="1600" dirty="0"/>
              <a:t> is </a:t>
            </a:r>
            <a:r>
              <a:rPr lang="en-US" sz="1600" dirty="0" err="1"/>
              <a:t>vaak</a:t>
            </a:r>
            <a:r>
              <a:rPr lang="en-US" sz="1600" dirty="0"/>
              <a:t> </a:t>
            </a:r>
            <a:r>
              <a:rPr lang="en-US" sz="1600" dirty="0" err="1"/>
              <a:t>zeer</a:t>
            </a:r>
            <a:r>
              <a:rPr lang="en-US" sz="1600" dirty="0"/>
              <a:t> </a:t>
            </a:r>
            <a:r>
              <a:rPr lang="en-US" sz="1600" dirty="0" err="1"/>
              <a:t>lokaal</a:t>
            </a:r>
            <a:r>
              <a:rPr lang="en-US" sz="1600" dirty="0"/>
              <a:t> </a:t>
            </a:r>
            <a:r>
              <a:rPr lang="en-US" sz="1600" dirty="0" err="1"/>
              <a:t>en</a:t>
            </a:r>
            <a:r>
              <a:rPr lang="en-US" sz="1600" dirty="0"/>
              <a:t> </a:t>
            </a:r>
            <a:r>
              <a:rPr lang="en-US" sz="1600" dirty="0" err="1"/>
              <a:t>kan</a:t>
            </a:r>
            <a:r>
              <a:rPr lang="en-US" sz="1600" dirty="0"/>
              <a:t> </a:t>
            </a:r>
            <a:r>
              <a:rPr lang="en-US" sz="1600" dirty="0" err="1"/>
              <a:t>dus</a:t>
            </a:r>
            <a:r>
              <a:rPr lang="en-US" sz="1600" dirty="0"/>
              <a:t> </a:t>
            </a:r>
            <a:r>
              <a:rPr lang="en-US" sz="1600" dirty="0" err="1"/>
              <a:t>verschillen</a:t>
            </a:r>
            <a:r>
              <a:rPr lang="en-US" sz="1600" dirty="0"/>
              <a:t> </a:t>
            </a:r>
            <a:r>
              <a:rPr lang="en-US" sz="1600" dirty="0" err="1"/>
              <a:t>tussen</a:t>
            </a:r>
            <a:r>
              <a:rPr lang="en-US" sz="1600" dirty="0"/>
              <a:t> </a:t>
            </a:r>
            <a:r>
              <a:rPr lang="en-US" sz="1600" dirty="0" err="1"/>
              <a:t>wijken</a:t>
            </a:r>
            <a:r>
              <a:rPr lang="en-US" sz="1600" dirty="0"/>
              <a:t> of </a:t>
            </a:r>
            <a:r>
              <a:rPr lang="en-US" sz="1600" dirty="0" err="1"/>
              <a:t>buurgemeenten</a:t>
            </a:r>
            <a:r>
              <a:rPr lang="en-US" sz="1600" dirty="0"/>
              <a:t> (</a:t>
            </a:r>
            <a:r>
              <a:rPr lang="en-US" sz="1600" dirty="0" err="1"/>
              <a:t>denk</a:t>
            </a:r>
            <a:r>
              <a:rPr lang="en-US" sz="1600" dirty="0"/>
              <a:t> </a:t>
            </a:r>
            <a:r>
              <a:rPr lang="en-US" sz="1600" dirty="0" err="1"/>
              <a:t>aan</a:t>
            </a:r>
            <a:r>
              <a:rPr lang="en-US" sz="1600" dirty="0"/>
              <a:t> </a:t>
            </a:r>
            <a:r>
              <a:rPr lang="en-US" sz="1600" dirty="0" err="1"/>
              <a:t>wateroverlast</a:t>
            </a:r>
            <a:r>
              <a:rPr lang="en-US" sz="1600" dirty="0"/>
              <a:t>, </a:t>
            </a:r>
            <a:r>
              <a:rPr lang="en-US" sz="1600" dirty="0" err="1"/>
              <a:t>natuurbrand</a:t>
            </a:r>
            <a:r>
              <a:rPr lang="en-US" sz="1600" dirty="0"/>
              <a:t>..)</a:t>
            </a:r>
          </a:p>
          <a:p>
            <a:pPr marL="533400" indent="-285750">
              <a:buFont typeface="Arial" panose="020B0604020202020204" pitchFamily="34" charset="0"/>
              <a:buChar char="→"/>
            </a:pPr>
            <a:r>
              <a:rPr lang="en-US" sz="1600" dirty="0" err="1"/>
              <a:t>I</a:t>
            </a:r>
            <a:r>
              <a:rPr lang="en-US" sz="1600" dirty="0" err="1">
                <a:sym typeface="Wingdings" panose="05000000000000000000" pitchFamily="2" charset="2"/>
              </a:rPr>
              <a:t>nzet</a:t>
            </a:r>
            <a:r>
              <a:rPr lang="en-US" sz="1600" dirty="0">
                <a:sym typeface="Wingdings" panose="05000000000000000000" pitchFamily="2" charset="2"/>
              </a:rPr>
              <a:t> BE-Alert op </a:t>
            </a:r>
            <a:r>
              <a:rPr lang="en-US" sz="1600" dirty="0" err="1">
                <a:sym typeface="Wingdings" panose="05000000000000000000" pitchFamily="2" charset="2"/>
              </a:rPr>
              <a:t>lokaal</a:t>
            </a:r>
            <a:r>
              <a:rPr lang="en-US" sz="1600" dirty="0">
                <a:sym typeface="Wingdings" panose="05000000000000000000" pitchFamily="2" charset="2"/>
              </a:rPr>
              <a:t> </a:t>
            </a:r>
            <a:r>
              <a:rPr lang="en-US" sz="1600" dirty="0" err="1">
                <a:sym typeface="Wingdings" panose="05000000000000000000" pitchFamily="2" charset="2"/>
              </a:rPr>
              <a:t>niveau</a:t>
            </a:r>
            <a:r>
              <a:rPr lang="en-US" sz="1600" dirty="0">
                <a:sym typeface="Wingdings" panose="05000000000000000000" pitchFamily="2" charset="2"/>
              </a:rPr>
              <a:t> </a:t>
            </a:r>
            <a:r>
              <a:rPr lang="en-US" sz="1600" dirty="0" err="1">
                <a:sym typeface="Wingdings" panose="05000000000000000000" pitchFamily="2" charset="2"/>
              </a:rPr>
              <a:t>als</a:t>
            </a:r>
            <a:r>
              <a:rPr lang="en-US" sz="1600" dirty="0">
                <a:sym typeface="Wingdings" panose="05000000000000000000" pitchFamily="2" charset="2"/>
              </a:rPr>
              <a:t> </a:t>
            </a:r>
            <a:r>
              <a:rPr lang="en-US" sz="1600" dirty="0" err="1">
                <a:sym typeface="Wingdings" panose="05000000000000000000" pitchFamily="2" charset="2"/>
              </a:rPr>
              <a:t>gericht</a:t>
            </a:r>
            <a:r>
              <a:rPr lang="en-US" sz="1600" dirty="0">
                <a:sym typeface="Wingdings" panose="05000000000000000000" pitchFamily="2" charset="2"/>
              </a:rPr>
              <a:t> </a:t>
            </a:r>
            <a:r>
              <a:rPr lang="en-US" sz="1600" dirty="0" err="1">
                <a:sym typeface="Wingdings" panose="05000000000000000000" pitchFamily="2" charset="2"/>
              </a:rPr>
              <a:t>alarmeringskanaal</a:t>
            </a:r>
            <a:r>
              <a:rPr lang="en-US" sz="1600" dirty="0">
                <a:sym typeface="Wingdings" panose="05000000000000000000" pitchFamily="2" charset="2"/>
              </a:rPr>
              <a:t> (! </a:t>
            </a:r>
            <a:r>
              <a:rPr lang="en-US" sz="1600" dirty="0" err="1">
                <a:sym typeface="Wingdings" panose="05000000000000000000" pitchFamily="2" charset="2"/>
              </a:rPr>
              <a:t>belangrijk</a:t>
            </a:r>
            <a:r>
              <a:rPr lang="en-US" sz="1600" dirty="0">
                <a:sym typeface="Wingdings" panose="05000000000000000000" pitchFamily="2" charset="2"/>
              </a:rPr>
              <a:t> </a:t>
            </a:r>
            <a:r>
              <a:rPr lang="en-US" sz="1600" dirty="0" err="1">
                <a:sym typeface="Wingdings" panose="05000000000000000000" pitchFamily="2" charset="2"/>
              </a:rPr>
              <a:t>dat</a:t>
            </a:r>
            <a:r>
              <a:rPr lang="en-US" sz="1600" dirty="0">
                <a:sym typeface="Wingdings" panose="05000000000000000000" pitchFamily="2" charset="2"/>
              </a:rPr>
              <a:t> </a:t>
            </a:r>
            <a:r>
              <a:rPr lang="en-US" sz="1600" dirty="0" err="1">
                <a:sym typeface="Wingdings" panose="05000000000000000000" pitchFamily="2" charset="2"/>
              </a:rPr>
              <a:t>elke</a:t>
            </a:r>
            <a:r>
              <a:rPr lang="en-US" sz="1600" dirty="0">
                <a:sym typeface="Wingdings" panose="05000000000000000000" pitchFamily="2" charset="2"/>
              </a:rPr>
              <a:t> </a:t>
            </a:r>
            <a:r>
              <a:rPr lang="en-US" sz="1600" dirty="0" err="1">
                <a:sym typeface="Wingdings" panose="05000000000000000000" pitchFamily="2" charset="2"/>
              </a:rPr>
              <a:t>gemeente</a:t>
            </a:r>
            <a:r>
              <a:rPr lang="en-US" sz="1600" dirty="0">
                <a:sym typeface="Wingdings" panose="05000000000000000000" pitchFamily="2" charset="2"/>
              </a:rPr>
              <a:t> </a:t>
            </a:r>
            <a:r>
              <a:rPr lang="en-US" sz="1600" dirty="0" err="1">
                <a:sym typeface="Wingdings" panose="05000000000000000000" pitchFamily="2" charset="2"/>
              </a:rPr>
              <a:t>dit</a:t>
            </a:r>
            <a:r>
              <a:rPr lang="en-US" sz="1600" dirty="0">
                <a:sym typeface="Wingdings" panose="05000000000000000000" pitchFamily="2" charset="2"/>
              </a:rPr>
              <a:t> </a:t>
            </a:r>
            <a:r>
              <a:rPr lang="en-US" sz="1600" dirty="0" err="1">
                <a:sym typeface="Wingdings" panose="05000000000000000000" pitchFamily="2" charset="2"/>
              </a:rPr>
              <a:t>kan</a:t>
            </a:r>
            <a:r>
              <a:rPr lang="en-US" sz="1600" dirty="0">
                <a:sym typeface="Wingdings" panose="05000000000000000000" pitchFamily="2" charset="2"/>
              </a:rPr>
              <a:t> </a:t>
            </a:r>
            <a:r>
              <a:rPr lang="en-US" sz="1600" dirty="0" err="1">
                <a:sym typeface="Wingdings" panose="05000000000000000000" pitchFamily="2" charset="2"/>
              </a:rPr>
              <a:t>inzetten</a:t>
            </a:r>
            <a:r>
              <a:rPr lang="en-US" sz="1600" dirty="0">
                <a:sym typeface="Wingdings" panose="05000000000000000000" pitchFamily="2" charset="2"/>
              </a:rPr>
              <a:t>)</a:t>
            </a:r>
          </a:p>
          <a:p>
            <a:endParaRPr lang="en-US" sz="1600" dirty="0"/>
          </a:p>
          <a:p>
            <a:pPr marL="285750" indent="-285750">
              <a:buFont typeface="Arial" panose="020B0604020202020204" pitchFamily="34" charset="0"/>
              <a:buChar char="•"/>
            </a:pPr>
            <a:r>
              <a:rPr lang="en-US" sz="1600" dirty="0" err="1"/>
              <a:t>Belang</a:t>
            </a:r>
            <a:r>
              <a:rPr lang="en-US" sz="1600" dirty="0"/>
              <a:t> van </a:t>
            </a:r>
            <a:r>
              <a:rPr lang="en-US" sz="1600" dirty="0" err="1"/>
              <a:t>voldoende</a:t>
            </a:r>
            <a:r>
              <a:rPr lang="en-US" sz="1600" dirty="0"/>
              <a:t> </a:t>
            </a:r>
            <a:r>
              <a:rPr lang="en-US" sz="1600" dirty="0" err="1"/>
              <a:t>duidelijke</a:t>
            </a:r>
            <a:r>
              <a:rPr lang="en-US" sz="1600" dirty="0"/>
              <a:t> </a:t>
            </a:r>
            <a:r>
              <a:rPr lang="en-US" sz="1600" dirty="0" err="1"/>
              <a:t>en</a:t>
            </a:r>
            <a:r>
              <a:rPr lang="en-US" sz="1600" dirty="0"/>
              <a:t> complete </a:t>
            </a:r>
            <a:r>
              <a:rPr lang="en-US" sz="1600" dirty="0" err="1"/>
              <a:t>informatie</a:t>
            </a:r>
            <a:r>
              <a:rPr lang="en-US" sz="1600" dirty="0"/>
              <a:t>: </a:t>
            </a:r>
            <a:r>
              <a:rPr lang="en-US" sz="1600" dirty="0" err="1"/>
              <a:t>naast</a:t>
            </a:r>
            <a:r>
              <a:rPr lang="en-US" sz="1600" dirty="0"/>
              <a:t> BE-Alert </a:t>
            </a:r>
            <a:r>
              <a:rPr lang="en-US" sz="1600" dirty="0" err="1"/>
              <a:t>ook</a:t>
            </a:r>
            <a:r>
              <a:rPr lang="en-US" sz="1600" dirty="0"/>
              <a:t> </a:t>
            </a:r>
            <a:r>
              <a:rPr lang="en-US" sz="1600" dirty="0" err="1"/>
              <a:t>meer</a:t>
            </a:r>
            <a:r>
              <a:rPr lang="en-US" sz="1600" dirty="0"/>
              <a:t> </a:t>
            </a:r>
            <a:r>
              <a:rPr lang="en-US" sz="1600" dirty="0" err="1"/>
              <a:t>gedetailleerd</a:t>
            </a:r>
            <a:r>
              <a:rPr lang="en-US" sz="1600" dirty="0"/>
              <a:t> </a:t>
            </a:r>
            <a:r>
              <a:rPr lang="en-US" sz="1600" dirty="0" err="1"/>
              <a:t>bericht</a:t>
            </a:r>
            <a:r>
              <a:rPr lang="en-US" sz="1600" dirty="0"/>
              <a:t> op website over </a:t>
            </a:r>
            <a:r>
              <a:rPr lang="en-US" sz="1600" dirty="0" err="1"/>
              <a:t>betrokken</a:t>
            </a:r>
            <a:r>
              <a:rPr lang="en-US" sz="1600" dirty="0"/>
              <a:t> zone/impact, </a:t>
            </a:r>
            <a:r>
              <a:rPr lang="en-US" sz="1600" dirty="0" err="1"/>
              <a:t>waarnaar</a:t>
            </a:r>
            <a:r>
              <a:rPr lang="en-US" sz="1600" dirty="0"/>
              <a:t> </a:t>
            </a:r>
            <a:r>
              <a:rPr lang="en-US" sz="1600" dirty="0" err="1"/>
              <a:t>verwezen</a:t>
            </a:r>
            <a:r>
              <a:rPr lang="en-US" sz="1600" dirty="0"/>
              <a:t> </a:t>
            </a:r>
            <a:r>
              <a:rPr lang="en-US" sz="1600" dirty="0" err="1"/>
              <a:t>kan</a:t>
            </a:r>
            <a:r>
              <a:rPr lang="en-US" sz="1600" dirty="0"/>
              <a:t> </a:t>
            </a:r>
            <a:r>
              <a:rPr lang="en-US" sz="1600" dirty="0" err="1"/>
              <a:t>worden</a:t>
            </a:r>
            <a:endParaRPr lang="en-US" sz="1600" dirty="0"/>
          </a:p>
          <a:p>
            <a:endParaRPr lang="en-US" sz="1600" dirty="0"/>
          </a:p>
          <a:p>
            <a:pPr marL="285750" indent="-285750">
              <a:buFont typeface="Arial" panose="020B0604020202020204" pitchFamily="34" charset="0"/>
              <a:buChar char="•"/>
            </a:pPr>
            <a:r>
              <a:rPr lang="en-US" sz="1600" dirty="0" err="1"/>
              <a:t>Belang</a:t>
            </a:r>
            <a:r>
              <a:rPr lang="en-US" sz="1600" dirty="0"/>
              <a:t> van </a:t>
            </a:r>
            <a:r>
              <a:rPr lang="en-US" sz="1600" dirty="0" err="1"/>
              <a:t>voorbereiding</a:t>
            </a:r>
            <a:r>
              <a:rPr lang="en-US" sz="1600" dirty="0"/>
              <a:t>: </a:t>
            </a:r>
          </a:p>
          <a:p>
            <a:pPr marL="971550" lvl="1" indent="-285750">
              <a:buFontTx/>
              <a:buChar char="-"/>
            </a:pPr>
            <a:r>
              <a:rPr lang="en-US" sz="1600" dirty="0" err="1">
                <a:latin typeface="Arial" panose="020B0604020202020204" pitchFamily="34" charset="0"/>
                <a:cs typeface="Arial" panose="020B0604020202020204" pitchFamily="34" charset="0"/>
              </a:rPr>
              <a:t>Duidelijk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gedefinieerde</a:t>
            </a:r>
            <a:r>
              <a:rPr lang="en-US" sz="1600" dirty="0">
                <a:latin typeface="Arial" panose="020B0604020202020204" pitchFamily="34" charset="0"/>
                <a:cs typeface="Arial" panose="020B0604020202020204" pitchFamily="34" charset="0"/>
              </a:rPr>
              <a:t> procedures: </a:t>
            </a:r>
            <a:r>
              <a:rPr lang="en-US" sz="1600" dirty="0" err="1">
                <a:latin typeface="Arial" panose="020B0604020202020204" pitchFamily="34" charset="0"/>
                <a:cs typeface="Arial" panose="020B0604020202020204" pitchFamily="34" charset="0"/>
              </a:rPr>
              <a:t>wanneer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wordt</a:t>
            </a:r>
            <a:r>
              <a:rPr lang="en-US" sz="1600" dirty="0">
                <a:latin typeface="Arial" panose="020B0604020202020204" pitchFamily="34" charset="0"/>
                <a:cs typeface="Arial" panose="020B0604020202020204" pitchFamily="34" charset="0"/>
              </a:rPr>
              <a:t> BE-Alert </a:t>
            </a:r>
            <a:r>
              <a:rPr lang="en-US" sz="1600" dirty="0" err="1">
                <a:latin typeface="Arial" panose="020B0604020202020204" pitchFamily="34" charset="0"/>
                <a:cs typeface="Arial" panose="020B0604020202020204" pitchFamily="34" charset="0"/>
              </a:rPr>
              <a:t>verzonden</a:t>
            </a:r>
            <a:r>
              <a:rPr lang="en-US" sz="1600" dirty="0">
                <a:latin typeface="Arial" panose="020B0604020202020204" pitchFamily="34" charset="0"/>
                <a:cs typeface="Arial" panose="020B0604020202020204" pitchFamily="34" charset="0"/>
              </a:rPr>
              <a:t>, in </a:t>
            </a:r>
            <a:r>
              <a:rPr lang="en-US" sz="1600" dirty="0" err="1">
                <a:latin typeface="Arial" panose="020B0604020202020204" pitchFamily="34" charset="0"/>
                <a:cs typeface="Arial" panose="020B0604020202020204" pitchFamily="34" charset="0"/>
              </a:rPr>
              <a:t>welke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vorm</a:t>
            </a:r>
            <a:endParaRPr lang="en-US" sz="1600" dirty="0">
              <a:latin typeface="Arial" panose="020B0604020202020204" pitchFamily="34" charset="0"/>
              <a:cs typeface="Arial" panose="020B0604020202020204" pitchFamily="34" charset="0"/>
            </a:endParaRPr>
          </a:p>
          <a:p>
            <a:pPr marL="971550" lvl="1" indent="-285750">
              <a:buFontTx/>
              <a:buChar char="-"/>
            </a:pPr>
            <a:r>
              <a:rPr lang="en-US" sz="1600" dirty="0" err="1">
                <a:latin typeface="Arial" panose="020B0604020202020204" pitchFamily="34" charset="0"/>
                <a:cs typeface="Arial" panose="020B0604020202020204" pitchFamily="34" charset="0"/>
              </a:rPr>
              <a:t>Opleiding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toegangen</a:t>
            </a:r>
            <a:endParaRPr lang="en-US" sz="1600" dirty="0">
              <a:latin typeface="Arial" panose="020B0604020202020204" pitchFamily="34" charset="0"/>
              <a:cs typeface="Arial" panose="020B0604020202020204" pitchFamily="34" charset="0"/>
            </a:endParaRPr>
          </a:p>
          <a:p>
            <a:pPr marL="971550" lvl="1" indent="-285750">
              <a:buFontTx/>
              <a:buChar char="-"/>
            </a:pPr>
            <a:r>
              <a:rPr lang="en-US" sz="1600" dirty="0" err="1">
                <a:latin typeface="Arial" panose="020B0604020202020204" pitchFamily="34" charset="0"/>
                <a:cs typeface="Arial" panose="020B0604020202020204" pitchFamily="34" charset="0"/>
              </a:rPr>
              <a:t>Voorbereiden</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boodschappen</a:t>
            </a:r>
            <a:endParaRPr lang="en-US" sz="1600" dirty="0">
              <a:latin typeface="Arial" panose="020B0604020202020204" pitchFamily="34" charset="0"/>
              <a:cs typeface="Arial" panose="020B0604020202020204" pitchFamily="34" charset="0"/>
            </a:endParaRPr>
          </a:p>
          <a:p>
            <a:pPr marL="971550" lvl="1" indent="-285750">
              <a:buFontTx/>
              <a:buChar char="-"/>
            </a:pPr>
            <a:r>
              <a:rPr lang="en-US" sz="1600" dirty="0" err="1">
                <a:latin typeface="Arial" panose="020B0604020202020204" pitchFamily="34" charset="0"/>
                <a:cs typeface="Arial" panose="020B0604020202020204" pitchFamily="34" charset="0"/>
              </a:rPr>
              <a:t>Overstromingsgevoelige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gebieden</a:t>
            </a:r>
            <a:r>
              <a:rPr lang="en-US" sz="1600" dirty="0">
                <a:latin typeface="Arial" panose="020B0604020202020204" pitchFamily="34" charset="0"/>
                <a:cs typeface="Arial" panose="020B0604020202020204" pitchFamily="34" charset="0"/>
              </a:rPr>
              <a:t> reeds op </a:t>
            </a:r>
            <a:r>
              <a:rPr lang="en-US" sz="1600" dirty="0" err="1">
                <a:latin typeface="Arial" panose="020B0604020202020204" pitchFamily="34" charset="0"/>
                <a:cs typeface="Arial" panose="020B0604020202020204" pitchFamily="34" charset="0"/>
              </a:rPr>
              <a:t>voorhand</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uittekenen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in </a:t>
            </a:r>
            <a:r>
              <a:rPr lang="en-US" sz="1600" dirty="0" err="1">
                <a:latin typeface="Arial" panose="020B0604020202020204" pitchFamily="34" charset="0"/>
                <a:cs typeface="Arial" panose="020B0604020202020204" pitchFamily="34" charset="0"/>
              </a:rPr>
              <a:t>systeem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steken</a:t>
            </a:r>
            <a:endParaRPr lang="en-US" sz="1600" dirty="0">
              <a:latin typeface="Arial" panose="020B0604020202020204" pitchFamily="34" charset="0"/>
              <a:cs typeface="Arial" panose="020B0604020202020204" pitchFamily="34" charset="0"/>
            </a:endParaRPr>
          </a:p>
          <a:p>
            <a:pPr marL="971550" lvl="1" indent="-285750">
              <a:buFontTx/>
              <a:buChar char="-"/>
            </a:pPr>
            <a:r>
              <a:rPr lang="en-US" sz="1600" dirty="0" err="1">
                <a:latin typeface="Arial" panose="020B0604020202020204" pitchFamily="34" charset="0"/>
                <a:cs typeface="Arial" panose="020B0604020202020204" pitchFamily="34" charset="0"/>
              </a:rPr>
              <a:t>Voorbereiden</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sjablonen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voor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mogelijke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voorspelbare</a:t>
            </a:r>
            <a:r>
              <a:rPr lang="en-US" sz="1600" dirty="0">
                <a:latin typeface="Arial" panose="020B0604020202020204" pitchFamily="34" charset="0"/>
                <a:cs typeface="Arial" panose="020B0604020202020204" pitchFamily="34" charset="0"/>
              </a:rPr>
              <a:t>) scenario’s of </a:t>
            </a:r>
            <a:r>
              <a:rPr lang="en-US" sz="1600" dirty="0" err="1">
                <a:latin typeface="Arial" panose="020B0604020202020204" pitchFamily="34" charset="0"/>
                <a:cs typeface="Arial" panose="020B0604020202020204" pitchFamily="34" charset="0"/>
              </a:rPr>
              <a:t>doelgroepen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afsluiten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bossen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snel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alarmeren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overstromingsgevoelige</a:t>
            </a:r>
            <a:r>
              <a:rPr lang="en-US" sz="1600" dirty="0">
                <a:latin typeface="Arial" panose="020B0604020202020204" pitchFamily="34" charset="0"/>
                <a:cs typeface="Arial" panose="020B0604020202020204" pitchFamily="34" charset="0"/>
              </a:rPr>
              <a:t> zones)</a:t>
            </a:r>
          </a:p>
          <a:p>
            <a:pPr marL="0" lvl="1" indent="0">
              <a:buNone/>
            </a:pPr>
            <a:endParaRPr lang="nl-NL" dirty="0"/>
          </a:p>
          <a:p>
            <a:r>
              <a:rPr lang="nl-NL" dirty="0"/>
              <a:t> </a:t>
            </a:r>
          </a:p>
        </p:txBody>
      </p:sp>
      <p:pic>
        <p:nvPicPr>
          <p:cNvPr id="1026" name="Picture 2">
            <a:extLst>
              <a:ext uri="{FF2B5EF4-FFF2-40B4-BE49-F238E27FC236}">
                <a16:creationId xmlns:a16="http://schemas.microsoft.com/office/drawing/2014/main" id="{E16E027F-CD6E-941D-B679-5BE382C688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5912" y="5793697"/>
            <a:ext cx="2254250" cy="407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703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37FED-098C-42A1-CF3B-9F33244CD67A}"/>
              </a:ext>
            </a:extLst>
          </p:cNvPr>
          <p:cNvSpPr>
            <a:spLocks noGrp="1"/>
          </p:cNvSpPr>
          <p:nvPr>
            <p:ph type="title"/>
          </p:nvPr>
        </p:nvSpPr>
        <p:spPr/>
        <p:txBody>
          <a:bodyPr/>
          <a:lstStyle/>
          <a:p>
            <a:r>
              <a:rPr lang="en-US" dirty="0"/>
              <a:t>BE-Alert</a:t>
            </a:r>
            <a:endParaRPr lang="nl-NL" dirty="0"/>
          </a:p>
        </p:txBody>
      </p:sp>
      <p:sp>
        <p:nvSpPr>
          <p:cNvPr id="3" name="Tijdelijke aanduiding voor inhoud 2">
            <a:extLst>
              <a:ext uri="{FF2B5EF4-FFF2-40B4-BE49-F238E27FC236}">
                <a16:creationId xmlns:a16="http://schemas.microsoft.com/office/drawing/2014/main" id="{3D8CB906-6227-B895-E2CA-52FAD947AA31}"/>
              </a:ext>
            </a:extLst>
          </p:cNvPr>
          <p:cNvSpPr>
            <a:spLocks noGrp="1"/>
          </p:cNvSpPr>
          <p:nvPr>
            <p:ph idx="1"/>
          </p:nvPr>
        </p:nvSpPr>
        <p:spPr>
          <a:xfrm>
            <a:off x="731838" y="1435101"/>
            <a:ext cx="10621962" cy="4741862"/>
          </a:xfrm>
        </p:spPr>
        <p:txBody>
          <a:bodyPr/>
          <a:lstStyle/>
          <a:p>
            <a:pPr marL="285750" lvl="0" indent="-285750">
              <a:buFont typeface="Arial" panose="020B0604020202020204" pitchFamily="34" charset="0"/>
              <a:buChar char="•"/>
            </a:pPr>
            <a:r>
              <a:rPr lang="nl-BE" sz="1600" dirty="0"/>
              <a:t>Inhoud berichten: </a:t>
            </a:r>
          </a:p>
          <a:p>
            <a:pPr lvl="0"/>
            <a:endParaRPr lang="nl-BE" sz="1600" dirty="0"/>
          </a:p>
          <a:p>
            <a:pPr marL="971550" lvl="1" indent="-285750"/>
            <a:r>
              <a:rPr lang="nl-BE" sz="1600" dirty="0">
                <a:latin typeface="Arial" panose="020B0604020202020204" pitchFamily="34" charset="0"/>
                <a:cs typeface="Arial" panose="020B0604020202020204" pitchFamily="34" charset="0"/>
              </a:rPr>
              <a:t>Altijd goed de naam van je gemeente identificeren (een “BE-Alert - stormweer in de Kerkstraat” is niet zo interessant voor wie ingeschreven is in 5 gemeenten)</a:t>
            </a:r>
          </a:p>
          <a:p>
            <a:pPr lvl="1" indent="0">
              <a:buNone/>
            </a:pPr>
            <a:endParaRPr lang="nl-NL" sz="1600" dirty="0">
              <a:latin typeface="Arial" panose="020B0604020202020204" pitchFamily="34" charset="0"/>
              <a:cs typeface="Arial" panose="020B0604020202020204" pitchFamily="34" charset="0"/>
            </a:endParaRPr>
          </a:p>
          <a:p>
            <a:pPr marL="971550" lvl="1" indent="-285750"/>
            <a:r>
              <a:rPr lang="nl-BE" sz="1600" dirty="0">
                <a:latin typeface="Arial" panose="020B0604020202020204" pitchFamily="34" charset="0"/>
                <a:cs typeface="Arial" panose="020B0604020202020204" pitchFamily="34" charset="0"/>
              </a:rPr>
              <a:t>Het platform bevat nuttige standaardinstructies zoals “Leg loszittende voorwerpen vast” of “vermijd bossen en parken”</a:t>
            </a:r>
          </a:p>
          <a:p>
            <a:pPr lvl="1" indent="0">
              <a:buNone/>
            </a:pPr>
            <a:endParaRPr lang="en-US"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nl-BE" sz="1600" dirty="0"/>
              <a:t>Inzet LB-SMS bij direct gevaar</a:t>
            </a:r>
          </a:p>
          <a:p>
            <a:pPr lvl="0"/>
            <a:endParaRPr lang="nl-BE" sz="1600" dirty="0"/>
          </a:p>
          <a:p>
            <a:pPr marL="285750" lvl="0" indent="-285750">
              <a:buFont typeface="Arial" panose="020B0604020202020204" pitchFamily="34" charset="0"/>
              <a:buChar char="•"/>
            </a:pPr>
            <a:r>
              <a:rPr lang="nl-BE" sz="1600" dirty="0"/>
              <a:t>Vergeet ook de e-mail niet: voor gladde wegen, voor voorspelbare zaken, of wanneer er meer nood aan </a:t>
            </a:r>
            <a:r>
              <a:rPr lang="nl-BE" sz="1600" dirty="0" err="1"/>
              <a:t>informering</a:t>
            </a:r>
            <a:r>
              <a:rPr lang="nl-BE" sz="1600" dirty="0"/>
              <a:t> dan aan alarmering is</a:t>
            </a:r>
            <a:endParaRPr lang="nl-NL" sz="1600" dirty="0"/>
          </a:p>
          <a:p>
            <a:endParaRPr lang="nl-NL" dirty="0"/>
          </a:p>
        </p:txBody>
      </p:sp>
      <p:pic>
        <p:nvPicPr>
          <p:cNvPr id="2050" name="Picture 2">
            <a:extLst>
              <a:ext uri="{FF2B5EF4-FFF2-40B4-BE49-F238E27FC236}">
                <a16:creationId xmlns:a16="http://schemas.microsoft.com/office/drawing/2014/main" id="{FA9FE9CC-B5BE-97DC-3CDB-292E9B029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7800" y="5946820"/>
            <a:ext cx="2544762" cy="460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55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A52749-A56E-ACF6-8B9D-4B1F7D12689C}"/>
              </a:ext>
            </a:extLst>
          </p:cNvPr>
          <p:cNvSpPr>
            <a:spLocks noGrp="1"/>
          </p:cNvSpPr>
          <p:nvPr>
            <p:ph type="title"/>
          </p:nvPr>
        </p:nvSpPr>
        <p:spPr/>
        <p:txBody>
          <a:bodyPr/>
          <a:lstStyle/>
          <a:p>
            <a:r>
              <a:rPr lang="en-US" dirty="0" err="1"/>
              <a:t>Belang</a:t>
            </a:r>
            <a:r>
              <a:rPr lang="en-US" dirty="0"/>
              <a:t> van monitoring</a:t>
            </a:r>
            <a:endParaRPr lang="nl-NL" dirty="0"/>
          </a:p>
        </p:txBody>
      </p:sp>
      <p:sp>
        <p:nvSpPr>
          <p:cNvPr id="3" name="Tijdelijke aanduiding voor inhoud 2">
            <a:extLst>
              <a:ext uri="{FF2B5EF4-FFF2-40B4-BE49-F238E27FC236}">
                <a16:creationId xmlns:a16="http://schemas.microsoft.com/office/drawing/2014/main" id="{44A8B5FE-C0A2-A4F5-FDA4-570615017637}"/>
              </a:ext>
            </a:extLst>
          </p:cNvPr>
          <p:cNvSpPr>
            <a:spLocks noGrp="1"/>
          </p:cNvSpPr>
          <p:nvPr>
            <p:ph idx="1"/>
          </p:nvPr>
        </p:nvSpPr>
        <p:spPr>
          <a:xfrm>
            <a:off x="731838" y="1308100"/>
            <a:ext cx="10621962" cy="4691063"/>
          </a:xfrm>
        </p:spPr>
        <p:txBody>
          <a:bodyPr>
            <a:normAutofit lnSpcReduction="10000"/>
          </a:bodyPr>
          <a:lstStyle/>
          <a:p>
            <a:pPr marL="342900" lvl="2" indent="-342900"/>
            <a:r>
              <a:rPr lang="en-US" sz="1600" dirty="0" err="1">
                <a:latin typeface="Arial" panose="020B0604020202020204" pitchFamily="34" charset="0"/>
                <a:cs typeface="Arial" panose="020B0604020202020204" pitchFamily="34" charset="0"/>
              </a:rPr>
              <a:t>Zicht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krijgen</a:t>
            </a:r>
            <a:r>
              <a:rPr lang="en-US" sz="1600" dirty="0">
                <a:latin typeface="Arial" panose="020B0604020202020204" pitchFamily="34" charset="0"/>
                <a:cs typeface="Arial" panose="020B0604020202020204" pitchFamily="34" charset="0"/>
              </a:rPr>
              <a:t> op </a:t>
            </a:r>
          </a:p>
          <a:p>
            <a:pPr marL="800100" lvl="3" indent="-342900"/>
            <a:r>
              <a:rPr lang="en-US" sz="1600" dirty="0" err="1">
                <a:latin typeface="Arial" panose="020B0604020202020204" pitchFamily="34" charset="0"/>
                <a:cs typeface="Arial" panose="020B0604020202020204" pitchFamily="34" charset="0"/>
              </a:rPr>
              <a:t>Perceptie</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bevolking</a:t>
            </a:r>
            <a:endParaRPr lang="en-US" sz="1600" dirty="0">
              <a:latin typeface="Arial" panose="020B0604020202020204" pitchFamily="34" charset="0"/>
              <a:cs typeface="Arial" panose="020B0604020202020204" pitchFamily="34" charset="0"/>
            </a:endParaRPr>
          </a:p>
          <a:p>
            <a:pPr marL="800100" lvl="3" indent="-342900"/>
            <a:r>
              <a:rPr lang="en-US" sz="1600" dirty="0" err="1">
                <a:latin typeface="Arial" panose="020B0604020202020204" pitchFamily="34" charset="0"/>
                <a:cs typeface="Arial" panose="020B0604020202020204" pitchFamily="34" charset="0"/>
              </a:rPr>
              <a:t>Informatienoden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vragen</a:t>
            </a:r>
            <a:r>
              <a:rPr lang="en-US" sz="1600" dirty="0">
                <a:latin typeface="Arial" panose="020B0604020202020204" pitchFamily="34" charset="0"/>
                <a:cs typeface="Arial" panose="020B0604020202020204" pitchFamily="34" charset="0"/>
              </a:rPr>
              <a:t>/</a:t>
            </a:r>
            <a:r>
              <a:rPr lang="en-US" sz="1600" dirty="0" err="1">
                <a:latin typeface="Arial" panose="020B0604020202020204" pitchFamily="34" charset="0"/>
                <a:cs typeface="Arial" panose="020B0604020202020204" pitchFamily="34" charset="0"/>
              </a:rPr>
              <a:t>bezorgheden</a:t>
            </a:r>
            <a:endParaRPr lang="en-US" sz="1600" dirty="0">
              <a:latin typeface="Arial" panose="020B0604020202020204" pitchFamily="34" charset="0"/>
              <a:cs typeface="Arial" panose="020B0604020202020204" pitchFamily="34" charset="0"/>
            </a:endParaRPr>
          </a:p>
          <a:p>
            <a:pPr marL="800100" lvl="3" indent="-342900"/>
            <a:r>
              <a:rPr lang="en-US" sz="1600" dirty="0" err="1">
                <a:latin typeface="Arial" panose="020B0604020202020204" pitchFamily="34" charset="0"/>
                <a:cs typeface="Arial" panose="020B0604020202020204" pitchFamily="34" charset="0"/>
              </a:rPr>
              <a:t>Acties</a:t>
            </a:r>
            <a:r>
              <a:rPr lang="en-US" sz="1600" dirty="0">
                <a:latin typeface="Arial" panose="020B0604020202020204" pitchFamily="34" charset="0"/>
                <a:cs typeface="Arial" panose="020B0604020202020204" pitchFamily="34" charset="0"/>
              </a:rPr>
              <a:t> die </a:t>
            </a:r>
            <a:r>
              <a:rPr lang="en-US" sz="1600" dirty="0" err="1">
                <a:latin typeface="Arial" panose="020B0604020202020204" pitchFamily="34" charset="0"/>
                <a:cs typeface="Arial" panose="020B0604020202020204" pitchFamily="34" charset="0"/>
              </a:rPr>
              <a:t>worden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ondernomen</a:t>
            </a:r>
            <a:r>
              <a:rPr lang="en-US" sz="1600" dirty="0">
                <a:latin typeface="Arial" panose="020B0604020202020204" pitchFamily="34" charset="0"/>
                <a:cs typeface="Arial" panose="020B0604020202020204" pitchFamily="34" charset="0"/>
              </a:rPr>
              <a:t> door </a:t>
            </a:r>
            <a:r>
              <a:rPr lang="en-US" sz="1600" dirty="0" err="1">
                <a:latin typeface="Arial" panose="020B0604020202020204" pitchFamily="34" charset="0"/>
                <a:cs typeface="Arial" panose="020B0604020202020204" pitchFamily="34" charset="0"/>
              </a:rPr>
              <a:t>bevolking</a:t>
            </a:r>
            <a:r>
              <a:rPr lang="en-US" sz="1600" dirty="0">
                <a:latin typeface="Arial" panose="020B0604020202020204" pitchFamily="34" charset="0"/>
                <a:cs typeface="Arial" panose="020B0604020202020204" pitchFamily="34" charset="0"/>
              </a:rPr>
              <a:t> of </a:t>
            </a:r>
            <a:r>
              <a:rPr lang="en-US" sz="1600" dirty="0" err="1">
                <a:latin typeface="Arial" panose="020B0604020202020204" pitchFamily="34" charset="0"/>
                <a:cs typeface="Arial" panose="020B0604020202020204" pitchFamily="34" charset="0"/>
              </a:rPr>
              <a:t>hulpdiensten</a:t>
            </a:r>
            <a:endParaRPr lang="en-US" sz="1600" dirty="0">
              <a:latin typeface="Arial" panose="020B0604020202020204" pitchFamily="34" charset="0"/>
              <a:cs typeface="Arial" panose="020B0604020202020204" pitchFamily="34" charset="0"/>
            </a:endParaRPr>
          </a:p>
          <a:p>
            <a:pPr marL="800100" lvl="3" indent="-342900"/>
            <a:r>
              <a:rPr lang="en-US" sz="1600" dirty="0" err="1">
                <a:latin typeface="Arial" panose="020B0604020202020204" pitchFamily="34" charset="0"/>
                <a:cs typeface="Arial" panose="020B0604020202020204" pitchFamily="34" charset="0"/>
              </a:rPr>
              <a:t>Mogelijk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vergeten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doelgroepen</a:t>
            </a:r>
            <a:endParaRPr lang="en-US" sz="1600" dirty="0">
              <a:latin typeface="Arial" panose="020B0604020202020204" pitchFamily="34" charset="0"/>
              <a:cs typeface="Arial" panose="020B0604020202020204" pitchFamily="34" charset="0"/>
            </a:endParaRPr>
          </a:p>
          <a:p>
            <a:pPr marL="800100" lvl="3" indent="-342900"/>
            <a:r>
              <a:rPr lang="en-US" sz="1600" dirty="0">
                <a:latin typeface="Arial" panose="020B0604020202020204" pitchFamily="34" charset="0"/>
                <a:cs typeface="Arial" panose="020B0604020202020204" pitchFamily="34" charset="0"/>
              </a:rPr>
              <a:t>Impact van </a:t>
            </a:r>
            <a:r>
              <a:rPr lang="en-US" sz="1600" dirty="0" err="1">
                <a:latin typeface="Arial" panose="020B0604020202020204" pitchFamily="34" charset="0"/>
                <a:cs typeface="Arial" panose="020B0604020202020204" pitchFamily="34" charset="0"/>
              </a:rPr>
              <a:t>communicatie-acties</a:t>
            </a:r>
            <a:endParaRPr lang="en-US" sz="1600" dirty="0">
              <a:latin typeface="Arial" panose="020B0604020202020204" pitchFamily="34" charset="0"/>
              <a:cs typeface="Arial" panose="020B0604020202020204" pitchFamily="34" charset="0"/>
            </a:endParaRPr>
          </a:p>
          <a:p>
            <a:pPr marL="800100" lvl="3" indent="-342900"/>
            <a:r>
              <a:rPr lang="en-US" sz="1600" dirty="0" err="1">
                <a:latin typeface="Arial" panose="020B0604020202020204" pitchFamily="34" charset="0"/>
                <a:cs typeface="Arial" panose="020B0604020202020204" pitchFamily="34" charset="0"/>
              </a:rPr>
              <a:t>Emoties</a:t>
            </a:r>
            <a:endParaRPr lang="en-US" sz="1600" dirty="0">
              <a:latin typeface="Arial" panose="020B0604020202020204" pitchFamily="34" charset="0"/>
              <a:cs typeface="Arial" panose="020B0604020202020204" pitchFamily="34" charset="0"/>
            </a:endParaRPr>
          </a:p>
          <a:p>
            <a:pPr marL="457200" lvl="3" indent="0">
              <a:buNone/>
            </a:pPr>
            <a:endParaRPr lang="en-US" sz="1600" dirty="0">
              <a:latin typeface="Arial" panose="020B0604020202020204" pitchFamily="34" charset="0"/>
              <a:cs typeface="Arial" panose="020B0604020202020204" pitchFamily="34" charset="0"/>
            </a:endParaRPr>
          </a:p>
          <a:p>
            <a:pPr marL="342900" lvl="2" indent="-342900"/>
            <a:r>
              <a:rPr lang="en-US" sz="1600" dirty="0" err="1">
                <a:latin typeface="Arial" panose="020B0604020202020204" pitchFamily="34" charset="0"/>
                <a:cs typeface="Arial" panose="020B0604020202020204" pitchFamily="34" charset="0"/>
              </a:rPr>
              <a:t>Mogelijke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plaatsen</a:t>
            </a:r>
            <a:r>
              <a:rPr lang="en-US" sz="1600" dirty="0">
                <a:latin typeface="Arial" panose="020B0604020202020204" pitchFamily="34" charset="0"/>
                <a:cs typeface="Arial" panose="020B0604020202020204" pitchFamily="34" charset="0"/>
              </a:rPr>
              <a:t> met </a:t>
            </a:r>
            <a:r>
              <a:rPr lang="en-US" sz="1600" dirty="0" err="1">
                <a:latin typeface="Arial" panose="020B0604020202020204" pitchFamily="34" charset="0"/>
                <a:cs typeface="Arial" panose="020B0604020202020204" pitchFamily="34" charset="0"/>
              </a:rPr>
              <a:t>grote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schade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identificeren</a:t>
            </a:r>
            <a:endParaRPr lang="en-US" sz="1600" dirty="0">
              <a:latin typeface="Arial" panose="020B0604020202020204" pitchFamily="34" charset="0"/>
              <a:cs typeface="Arial" panose="020B0604020202020204" pitchFamily="34" charset="0"/>
            </a:endParaRPr>
          </a:p>
          <a:p>
            <a:pPr marL="800100" lvl="3" indent="-342900"/>
            <a:r>
              <a:rPr lang="en-US" sz="1600" dirty="0" err="1">
                <a:latin typeface="Arial" panose="020B0604020202020204" pitchFamily="34" charset="0"/>
                <a:cs typeface="Arial" panose="020B0604020202020204" pitchFamily="34" charset="0"/>
              </a:rPr>
              <a:t>Bv</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foto’s</a:t>
            </a:r>
            <a:r>
              <a:rPr lang="en-US" sz="1600" dirty="0">
                <a:latin typeface="Arial" panose="020B0604020202020204" pitchFamily="34" charset="0"/>
                <a:cs typeface="Arial" panose="020B0604020202020204" pitchFamily="34" charset="0"/>
              </a:rPr>
              <a:t> die </a:t>
            </a:r>
            <a:r>
              <a:rPr lang="en-US" sz="1600" dirty="0" err="1">
                <a:latin typeface="Arial" panose="020B0604020202020204" pitchFamily="34" charset="0"/>
                <a:cs typeface="Arial" panose="020B0604020202020204" pitchFamily="34" charset="0"/>
              </a:rPr>
              <a:t>rondgaan</a:t>
            </a:r>
            <a:r>
              <a:rPr lang="en-US" sz="1600" dirty="0">
                <a:latin typeface="Arial" panose="020B0604020202020204" pitchFamily="34" charset="0"/>
                <a:cs typeface="Arial" panose="020B0604020202020204" pitchFamily="34" charset="0"/>
              </a:rPr>
              <a:t> op </a:t>
            </a:r>
            <a:r>
              <a:rPr lang="en-US" sz="1600" dirty="0" err="1">
                <a:latin typeface="Arial" panose="020B0604020202020204" pitchFamily="34" charset="0"/>
                <a:cs typeface="Arial" panose="020B0604020202020204" pitchFamily="34" charset="0"/>
              </a:rPr>
              <a:t>sociale</a:t>
            </a:r>
            <a:r>
              <a:rPr lang="en-US" sz="1600" dirty="0">
                <a:latin typeface="Arial" panose="020B0604020202020204" pitchFamily="34" charset="0"/>
                <a:cs typeface="Arial" panose="020B0604020202020204" pitchFamily="34" charset="0"/>
              </a:rPr>
              <a:t> media</a:t>
            </a:r>
          </a:p>
          <a:p>
            <a:pPr marL="457200" lvl="3" indent="0">
              <a:buNone/>
            </a:pPr>
            <a:endParaRPr lang="en-US" sz="1600" dirty="0">
              <a:latin typeface="Arial" panose="020B0604020202020204" pitchFamily="34" charset="0"/>
              <a:cs typeface="Arial" panose="020B0604020202020204" pitchFamily="34" charset="0"/>
            </a:endParaRPr>
          </a:p>
          <a:p>
            <a:pPr marL="285750" lvl="3" indent="-285750"/>
            <a:r>
              <a:rPr lang="en-US" sz="1600" dirty="0" err="1">
                <a:latin typeface="Arial" panose="020B0604020202020204" pitchFamily="34" charset="0"/>
                <a:cs typeface="Arial" panose="020B0604020202020204" pitchFamily="34" charset="0"/>
              </a:rPr>
              <a:t>Informatie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verzamelen</a:t>
            </a:r>
            <a:r>
              <a:rPr lang="en-US" sz="1600" dirty="0">
                <a:latin typeface="Arial" panose="020B0604020202020204" pitchFamily="34" charset="0"/>
                <a:cs typeface="Arial" panose="020B0604020202020204" pitchFamily="34" charset="0"/>
              </a:rPr>
              <a:t> via</a:t>
            </a:r>
          </a:p>
          <a:p>
            <a:pPr marL="742950" lvl="4" indent="-285750"/>
            <a:r>
              <a:rPr lang="en-US" sz="1600" dirty="0" err="1">
                <a:latin typeface="Arial" panose="020B0604020202020204" pitchFamily="34" charset="0"/>
                <a:cs typeface="Arial" panose="020B0604020202020204" pitchFamily="34" charset="0"/>
              </a:rPr>
              <a:t>Sociale</a:t>
            </a:r>
            <a:r>
              <a:rPr lang="en-US" sz="1600" dirty="0">
                <a:latin typeface="Arial" panose="020B0604020202020204" pitchFamily="34" charset="0"/>
                <a:cs typeface="Arial" panose="020B0604020202020204" pitchFamily="34" charset="0"/>
              </a:rPr>
              <a:t> media </a:t>
            </a:r>
            <a:r>
              <a:rPr lang="en-US" sz="1600" dirty="0" err="1">
                <a:latin typeface="Arial" panose="020B0604020202020204" pitchFamily="34" charset="0"/>
                <a:cs typeface="Arial" panose="020B0604020202020204" pitchFamily="34" charset="0"/>
              </a:rPr>
              <a:t>groepen</a:t>
            </a:r>
            <a:r>
              <a:rPr lang="en-US" sz="1600" dirty="0">
                <a:latin typeface="Arial" panose="020B0604020202020204" pitchFamily="34" charset="0"/>
                <a:cs typeface="Arial" panose="020B0604020202020204" pitchFamily="34" charset="0"/>
              </a:rPr>
              <a:t> of posts (</a:t>
            </a:r>
            <a:r>
              <a:rPr lang="en-US" sz="1600" dirty="0" err="1">
                <a:latin typeface="Arial" panose="020B0604020202020204" pitchFamily="34" charset="0"/>
                <a:cs typeface="Arial" panose="020B0604020202020204" pitchFamily="34" charset="0"/>
              </a:rPr>
              <a:t>opgepast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representatief</a:t>
            </a:r>
            <a:r>
              <a:rPr lang="en-US" sz="1600" dirty="0">
                <a:latin typeface="Arial" panose="020B0604020202020204" pitchFamily="34" charset="0"/>
                <a:cs typeface="Arial" panose="020B0604020202020204" pitchFamily="34" charset="0"/>
              </a:rPr>
              <a:t>?)</a:t>
            </a:r>
          </a:p>
          <a:p>
            <a:pPr marL="742950" lvl="4" indent="-285750"/>
            <a:r>
              <a:rPr lang="en-US" sz="1600" dirty="0">
                <a:latin typeface="Arial" panose="020B0604020202020204" pitchFamily="34" charset="0"/>
                <a:cs typeface="Arial" panose="020B0604020202020204" pitchFamily="34" charset="0"/>
              </a:rPr>
              <a:t>Media</a:t>
            </a:r>
          </a:p>
          <a:p>
            <a:pPr marL="742950" lvl="4" indent="-285750"/>
            <a:r>
              <a:rPr lang="en-US" sz="1600" dirty="0" err="1">
                <a:latin typeface="Arial" panose="020B0604020202020204" pitchFamily="34" charset="0"/>
                <a:cs typeface="Arial" panose="020B0604020202020204" pitchFamily="34" charset="0"/>
              </a:rPr>
              <a:t>Webcare</a:t>
            </a:r>
            <a:endParaRPr lang="en-US" sz="1600" dirty="0">
              <a:latin typeface="Arial" panose="020B0604020202020204" pitchFamily="34" charset="0"/>
              <a:cs typeface="Arial" panose="020B0604020202020204" pitchFamily="34" charset="0"/>
            </a:endParaRPr>
          </a:p>
          <a:p>
            <a:pPr marL="742950" lvl="4" indent="-285750"/>
            <a:r>
              <a:rPr lang="en-US" sz="1600" dirty="0" err="1">
                <a:latin typeface="Arial" panose="020B0604020202020204" pitchFamily="34" charset="0"/>
                <a:cs typeface="Arial" panose="020B0604020202020204" pitchFamily="34" charset="0"/>
              </a:rPr>
              <a:t>Vragen</a:t>
            </a:r>
            <a:r>
              <a:rPr lang="en-US" sz="1600" dirty="0">
                <a:latin typeface="Arial" panose="020B0604020202020204" pitchFamily="34" charset="0"/>
                <a:cs typeface="Arial" panose="020B0604020202020204" pitchFamily="34" charset="0"/>
              </a:rPr>
              <a:t>/</a:t>
            </a:r>
            <a:r>
              <a:rPr lang="en-US" sz="1600" dirty="0" err="1">
                <a:latin typeface="Arial" panose="020B0604020202020204" pitchFamily="34" charset="0"/>
                <a:cs typeface="Arial" panose="020B0604020202020204" pitchFamily="34" charset="0"/>
              </a:rPr>
              <a:t>reacties</a:t>
            </a:r>
            <a:r>
              <a:rPr lang="en-US" sz="1600" dirty="0">
                <a:latin typeface="Arial" panose="020B0604020202020204" pitchFamily="34" charset="0"/>
                <a:cs typeface="Arial" panose="020B0604020202020204" pitchFamily="34" charset="0"/>
              </a:rPr>
              <a:t> die </a:t>
            </a:r>
            <a:r>
              <a:rPr lang="en-US" sz="1600" dirty="0" err="1">
                <a:latin typeface="Arial" panose="020B0604020202020204" pitchFamily="34" charset="0"/>
                <a:cs typeface="Arial" panose="020B0604020202020204" pitchFamily="34" charset="0"/>
              </a:rPr>
              <a:t>binnen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komen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bij</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onthaal</a:t>
            </a:r>
            <a:endParaRPr lang="en-US" sz="1600" dirty="0">
              <a:latin typeface="Arial" panose="020B0604020202020204" pitchFamily="34" charset="0"/>
              <a:cs typeface="Arial" panose="020B0604020202020204" pitchFamily="34" charset="0"/>
            </a:endParaRPr>
          </a:p>
          <a:p>
            <a:pPr marL="457200" lvl="4" indent="0">
              <a:buNone/>
            </a:pPr>
            <a:r>
              <a:rPr lang="en-US" sz="1600" dirty="0">
                <a:latin typeface="Arial" panose="020B0604020202020204" pitchFamily="34" charset="0"/>
                <a:cs typeface="Arial" panose="020B0604020202020204" pitchFamily="34" charset="0"/>
              </a:rPr>
              <a:t>… </a:t>
            </a:r>
          </a:p>
          <a:p>
            <a:pPr marL="285750" lvl="3" indent="-285750"/>
            <a:r>
              <a:rPr lang="en-US" sz="1600" dirty="0" err="1">
                <a:latin typeface="Arial" panose="020B0604020202020204" pitchFamily="34" charset="0"/>
                <a:cs typeface="Arial" panose="020B0604020202020204" pitchFamily="34" charset="0"/>
              </a:rPr>
              <a:t>Belangrijk</a:t>
            </a:r>
            <a:r>
              <a:rPr lang="en-US" sz="1600" dirty="0">
                <a:latin typeface="Arial" panose="020B0604020202020204" pitchFamily="34" charset="0"/>
                <a:cs typeface="Arial" panose="020B0604020202020204" pitchFamily="34" charset="0"/>
              </a:rPr>
              <a:t> om </a:t>
            </a:r>
            <a:r>
              <a:rPr lang="en-US" sz="1600" dirty="0" err="1">
                <a:latin typeface="Arial" panose="020B0604020202020204" pitchFamily="34" charset="0"/>
                <a:cs typeface="Arial" panose="020B0604020202020204" pitchFamily="34" charset="0"/>
              </a:rPr>
              <a:t>relevante</a:t>
            </a:r>
            <a:r>
              <a:rPr lang="en-US" sz="1600" dirty="0">
                <a:latin typeface="Arial" panose="020B0604020202020204" pitchFamily="34" charset="0"/>
                <a:cs typeface="Arial" panose="020B0604020202020204" pitchFamily="34" charset="0"/>
              </a:rPr>
              <a:t> info </a:t>
            </a:r>
            <a:r>
              <a:rPr lang="en-US" sz="1600" dirty="0" err="1">
                <a:latin typeface="Arial" panose="020B0604020202020204" pitchFamily="34" charset="0"/>
                <a:cs typeface="Arial" panose="020B0604020202020204" pitchFamily="34" charset="0"/>
              </a:rPr>
              <a:t>ook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delen</a:t>
            </a:r>
            <a:r>
              <a:rPr lang="en-US" sz="1600" dirty="0">
                <a:latin typeface="Arial" panose="020B0604020202020204" pitchFamily="34" charset="0"/>
                <a:cs typeface="Arial" panose="020B0604020202020204" pitchFamily="34" charset="0"/>
              </a:rPr>
              <a:t> met </a:t>
            </a:r>
            <a:r>
              <a:rPr lang="en-US" sz="1600" dirty="0" err="1">
                <a:latin typeface="Arial" panose="020B0604020202020204" pitchFamily="34" charset="0"/>
                <a:cs typeface="Arial" panose="020B0604020202020204" pitchFamily="34" charset="0"/>
              </a:rPr>
              <a:t>andere</a:t>
            </a:r>
            <a:r>
              <a:rPr lang="en-US" sz="1600" dirty="0">
                <a:latin typeface="Arial" panose="020B0604020202020204" pitchFamily="34" charset="0"/>
                <a:cs typeface="Arial" panose="020B0604020202020204" pitchFamily="34" charset="0"/>
              </a:rPr>
              <a:t> disciplines/partners</a:t>
            </a:r>
          </a:p>
          <a:p>
            <a:pPr marL="457200" lvl="3" indent="0">
              <a:buNone/>
            </a:pPr>
            <a:endParaRPr lang="en-US" dirty="0">
              <a:latin typeface="Arial" panose="020B0604020202020204" pitchFamily="34" charset="0"/>
              <a:cs typeface="Arial" panose="020B0604020202020204" pitchFamily="34" charset="0"/>
            </a:endParaRPr>
          </a:p>
          <a:p>
            <a:pPr marL="95250" lvl="1" indent="0">
              <a:buNone/>
            </a:pPr>
            <a:endParaRPr lang="en-US" dirty="0"/>
          </a:p>
          <a:p>
            <a:pPr marL="95250" lvl="1" indent="0">
              <a:buNone/>
            </a:pPr>
            <a:endParaRPr lang="en-US" dirty="0"/>
          </a:p>
          <a:p>
            <a:pPr marL="0" lvl="1" indent="685800">
              <a:buNone/>
            </a:pPr>
            <a:endParaRPr lang="en-US" dirty="0"/>
          </a:p>
          <a:p>
            <a:pPr marL="95250" lvl="1" indent="590550">
              <a:buNone/>
            </a:pPr>
            <a:endParaRPr lang="nl-NL" dirty="0"/>
          </a:p>
        </p:txBody>
      </p:sp>
    </p:spTree>
    <p:extLst>
      <p:ext uri="{BB962C8B-B14F-4D97-AF65-F5344CB8AC3E}">
        <p14:creationId xmlns:p14="http://schemas.microsoft.com/office/powerpoint/2010/main" val="351033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69D3EF-CD43-C0A9-968F-F5F9A44C6C42}"/>
              </a:ext>
            </a:extLst>
          </p:cNvPr>
          <p:cNvSpPr>
            <a:spLocks noGrp="1"/>
          </p:cNvSpPr>
          <p:nvPr>
            <p:ph type="title"/>
          </p:nvPr>
        </p:nvSpPr>
        <p:spPr/>
        <p:txBody>
          <a:bodyPr/>
          <a:lstStyle/>
          <a:p>
            <a:r>
              <a:rPr lang="en-US" dirty="0" err="1"/>
              <a:t>nazorg</a:t>
            </a:r>
            <a:endParaRPr lang="nl-NL" dirty="0"/>
          </a:p>
        </p:txBody>
      </p:sp>
      <p:sp>
        <p:nvSpPr>
          <p:cNvPr id="3" name="Tijdelijke aanduiding voor inhoud 2">
            <a:extLst>
              <a:ext uri="{FF2B5EF4-FFF2-40B4-BE49-F238E27FC236}">
                <a16:creationId xmlns:a16="http://schemas.microsoft.com/office/drawing/2014/main" id="{7DD52998-D16A-AFD0-5741-A14ABABA6DFE}"/>
              </a:ext>
            </a:extLst>
          </p:cNvPr>
          <p:cNvSpPr>
            <a:spLocks noGrp="1"/>
          </p:cNvSpPr>
          <p:nvPr>
            <p:ph idx="1"/>
          </p:nvPr>
        </p:nvSpPr>
        <p:spPr>
          <a:xfrm>
            <a:off x="731838" y="1358900"/>
            <a:ext cx="10621962" cy="4818063"/>
          </a:xfrm>
        </p:spPr>
        <p:txBody>
          <a:bodyPr/>
          <a:lstStyle/>
          <a:p>
            <a:pPr marL="285750" indent="-285750">
              <a:buFont typeface="Arial" panose="020B0604020202020204" pitchFamily="34" charset="0"/>
              <a:buChar char="•"/>
            </a:pPr>
            <a:r>
              <a:rPr lang="en-US" sz="1600" dirty="0"/>
              <a:t>Bij </a:t>
            </a:r>
            <a:r>
              <a:rPr lang="en-US" sz="1600" dirty="0" err="1"/>
              <a:t>grote</a:t>
            </a:r>
            <a:r>
              <a:rPr lang="en-US" sz="1600" dirty="0"/>
              <a:t> impact/</a:t>
            </a:r>
            <a:r>
              <a:rPr lang="en-US" sz="1600" dirty="0" err="1"/>
              <a:t>schade</a:t>
            </a:r>
            <a:r>
              <a:rPr lang="en-US" sz="1600" dirty="0"/>
              <a:t> door storm, </a:t>
            </a:r>
            <a:r>
              <a:rPr lang="en-US" sz="1600" dirty="0" err="1"/>
              <a:t>onweer</a:t>
            </a:r>
            <a:r>
              <a:rPr lang="en-US" sz="1600" dirty="0"/>
              <a:t>, </a:t>
            </a:r>
            <a:r>
              <a:rPr lang="en-US" sz="1600" dirty="0" err="1"/>
              <a:t>overstromingen</a:t>
            </a:r>
            <a:r>
              <a:rPr lang="en-US" sz="1600" dirty="0"/>
              <a:t>… </a:t>
            </a:r>
          </a:p>
          <a:p>
            <a:pPr marL="285750" indent="-285750">
              <a:buFont typeface="Arial" panose="020B0604020202020204" pitchFamily="34" charset="0"/>
              <a:buChar char="•"/>
            </a:pPr>
            <a:r>
              <a:rPr lang="en-US" sz="1600" dirty="0"/>
              <a:t>Communicatie over: </a:t>
            </a:r>
          </a:p>
          <a:p>
            <a:pPr marL="971550" lvl="1" indent="-285750"/>
            <a:r>
              <a:rPr lang="en-US" sz="1600" dirty="0" err="1">
                <a:latin typeface="Arial" panose="020B0604020202020204" pitchFamily="34" charset="0"/>
                <a:cs typeface="Arial" panose="020B0604020202020204" pitchFamily="34" charset="0"/>
              </a:rPr>
              <a:t>Verzekeringen</a:t>
            </a:r>
            <a:endParaRPr lang="en-US" sz="1600" dirty="0">
              <a:latin typeface="Arial" panose="020B0604020202020204" pitchFamily="34" charset="0"/>
              <a:cs typeface="Arial" panose="020B0604020202020204" pitchFamily="34" charset="0"/>
            </a:endParaRPr>
          </a:p>
          <a:p>
            <a:pPr marL="971550" lvl="1" indent="-285750"/>
            <a:r>
              <a:rPr lang="en-US" sz="1600" dirty="0" err="1">
                <a:latin typeface="Arial" panose="020B0604020202020204" pitchFamily="34" charset="0"/>
                <a:cs typeface="Arial" panose="020B0604020202020204" pitchFamily="34" charset="0"/>
              </a:rPr>
              <a:t>Herstellen</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schade</a:t>
            </a:r>
            <a:endParaRPr lang="en-US" sz="1600" dirty="0">
              <a:latin typeface="Arial" panose="020B0604020202020204" pitchFamily="34" charset="0"/>
              <a:cs typeface="Arial" panose="020B0604020202020204" pitchFamily="34" charset="0"/>
            </a:endParaRPr>
          </a:p>
          <a:p>
            <a:pPr marL="971550" lvl="1" indent="-285750"/>
            <a:r>
              <a:rPr lang="en-US" sz="1600" dirty="0">
                <a:latin typeface="Arial" panose="020B0604020202020204" pitchFamily="34" charset="0"/>
                <a:cs typeface="Arial" panose="020B0604020202020204" pitchFamily="34" charset="0"/>
              </a:rPr>
              <a:t>Wat </a:t>
            </a:r>
            <a:r>
              <a:rPr lang="en-US" sz="1600" dirty="0" err="1">
                <a:latin typeface="Arial" panose="020B0604020202020204" pitchFamily="34" charset="0"/>
                <a:cs typeface="Arial" panose="020B0604020202020204" pitchFamily="34" charset="0"/>
              </a:rPr>
              <a:t>na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evacuatie</a:t>
            </a:r>
            <a:endParaRPr lang="en-US" sz="1600" dirty="0">
              <a:latin typeface="Arial" panose="020B0604020202020204" pitchFamily="34" charset="0"/>
              <a:cs typeface="Arial" panose="020B0604020202020204" pitchFamily="34" charset="0"/>
            </a:endParaRPr>
          </a:p>
          <a:p>
            <a:pPr marL="971550" lvl="1" indent="-285750"/>
            <a:r>
              <a:rPr lang="en-US" sz="1600" dirty="0">
                <a:latin typeface="Arial" panose="020B0604020202020204" pitchFamily="34" charset="0"/>
                <a:cs typeface="Arial" panose="020B0604020202020204" pitchFamily="34" charset="0"/>
              </a:rPr>
              <a:t>… </a:t>
            </a:r>
          </a:p>
          <a:p>
            <a:pPr marL="971550" lvl="1" indent="-285750"/>
            <a:endParaRPr lang="en-US" sz="1600" dirty="0">
              <a:latin typeface="Arial" panose="020B0604020202020204" pitchFamily="34" charset="0"/>
              <a:cs typeface="Arial" panose="020B0604020202020204" pitchFamily="34" charset="0"/>
            </a:endParaRPr>
          </a:p>
          <a:p>
            <a:pPr marL="342900" lvl="1" indent="-342900"/>
            <a:r>
              <a:rPr lang="en-US" sz="1600" dirty="0">
                <a:latin typeface="Arial" panose="020B0604020202020204" pitchFamily="34" charset="0"/>
                <a:cs typeface="Arial" panose="020B0604020202020204" pitchFamily="34" charset="0"/>
              </a:rPr>
              <a:t>Naar </a:t>
            </a:r>
            <a:r>
              <a:rPr lang="en-US" sz="1600" dirty="0" err="1">
                <a:latin typeface="Arial" panose="020B0604020202020204" pitchFamily="34" charset="0"/>
                <a:cs typeface="Arial" panose="020B0604020202020204" pitchFamily="34" charset="0"/>
              </a:rPr>
              <a:t>beperkte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groep</a:t>
            </a:r>
            <a:r>
              <a:rPr lang="en-US" sz="1600" dirty="0">
                <a:latin typeface="Arial" panose="020B0604020202020204" pitchFamily="34" charset="0"/>
                <a:cs typeface="Arial" panose="020B0604020202020204" pitchFamily="34" charset="0"/>
              </a:rPr>
              <a:t> of alle </a:t>
            </a:r>
            <a:r>
              <a:rPr lang="en-US" sz="1600" dirty="0" err="1">
                <a:latin typeface="Arial" panose="020B0604020202020204" pitchFamily="34" charset="0"/>
                <a:cs typeface="Arial" panose="020B0604020202020204" pitchFamily="34" charset="0"/>
              </a:rPr>
              <a:t>inwoners</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err="1"/>
              <a:t>Afhankelijk</a:t>
            </a:r>
            <a:r>
              <a:rPr lang="en-US" sz="1600" dirty="0"/>
              <a:t> van de </a:t>
            </a:r>
            <a:r>
              <a:rPr lang="en-US" sz="1600" dirty="0" err="1"/>
              <a:t>situatie</a:t>
            </a:r>
            <a:r>
              <a:rPr lang="en-US" sz="1600" dirty="0"/>
              <a:t> </a:t>
            </a:r>
            <a:r>
              <a:rPr lang="en-US" sz="1600" dirty="0" err="1"/>
              <a:t>kan</a:t>
            </a:r>
            <a:r>
              <a:rPr lang="en-US" sz="1600" dirty="0"/>
              <a:t> </a:t>
            </a:r>
            <a:r>
              <a:rPr lang="en-US" sz="1600" dirty="0" err="1"/>
              <a:t>dit</a:t>
            </a:r>
            <a:r>
              <a:rPr lang="en-US" sz="1600" dirty="0"/>
              <a:t> </a:t>
            </a:r>
            <a:r>
              <a:rPr lang="en-US" sz="1600" dirty="0" err="1"/>
              <a:t>dagen</a:t>
            </a:r>
            <a:r>
              <a:rPr lang="en-US" sz="1600" dirty="0"/>
              <a:t>, </a:t>
            </a:r>
            <a:r>
              <a:rPr lang="en-US" sz="1600" dirty="0" err="1"/>
              <a:t>weken</a:t>
            </a:r>
            <a:r>
              <a:rPr lang="en-US" sz="1600" dirty="0"/>
              <a:t>, </a:t>
            </a:r>
            <a:r>
              <a:rPr lang="en-US" sz="1600" dirty="0" err="1"/>
              <a:t>maanden</a:t>
            </a:r>
            <a:r>
              <a:rPr lang="en-US" sz="1600" dirty="0"/>
              <a:t> </a:t>
            </a:r>
            <a:r>
              <a:rPr lang="en-US" sz="1600" dirty="0" err="1"/>
              <a:t>duren</a:t>
            </a:r>
            <a:endParaRPr lang="en-US" sz="1600" dirty="0"/>
          </a:p>
          <a:p>
            <a:pPr marL="285750" indent="-285750">
              <a:buFont typeface="Arial" panose="020B0604020202020204" pitchFamily="34" charset="0"/>
              <a:buChar char="•"/>
            </a:pPr>
            <a:endParaRPr lang="en-US" dirty="0"/>
          </a:p>
        </p:txBody>
      </p:sp>
      <p:pic>
        <p:nvPicPr>
          <p:cNvPr id="5" name="Afbeelding 4">
            <a:extLst>
              <a:ext uri="{FF2B5EF4-FFF2-40B4-BE49-F238E27FC236}">
                <a16:creationId xmlns:a16="http://schemas.microsoft.com/office/drawing/2014/main" id="{5B4E8CD4-F8AB-E2BE-FDE3-F66E10789C16}"/>
              </a:ext>
            </a:extLst>
          </p:cNvPr>
          <p:cNvPicPr>
            <a:picLocks noChangeAspect="1"/>
          </p:cNvPicPr>
          <p:nvPr/>
        </p:nvPicPr>
        <p:blipFill>
          <a:blip r:embed="rId2"/>
          <a:stretch>
            <a:fillRect/>
          </a:stretch>
        </p:blipFill>
        <p:spPr>
          <a:xfrm>
            <a:off x="7258976" y="2555875"/>
            <a:ext cx="4668009" cy="3936999"/>
          </a:xfrm>
          <a:prstGeom prst="rect">
            <a:avLst/>
          </a:prstGeom>
        </p:spPr>
      </p:pic>
    </p:spTree>
    <p:extLst>
      <p:ext uri="{BB962C8B-B14F-4D97-AF65-F5344CB8AC3E}">
        <p14:creationId xmlns:p14="http://schemas.microsoft.com/office/powerpoint/2010/main" val="211781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E960A2-43B9-E83A-DE3B-6983EE25F4C4}"/>
              </a:ext>
            </a:extLst>
          </p:cNvPr>
          <p:cNvSpPr>
            <a:spLocks noGrp="1"/>
          </p:cNvSpPr>
          <p:nvPr>
            <p:ph type="title"/>
          </p:nvPr>
        </p:nvSpPr>
        <p:spPr/>
        <p:txBody>
          <a:bodyPr>
            <a:normAutofit fontScale="90000"/>
          </a:bodyPr>
          <a:lstStyle/>
          <a:p>
            <a:r>
              <a:rPr lang="en-US" dirty="0" err="1"/>
              <a:t>Heldere</a:t>
            </a:r>
            <a:r>
              <a:rPr lang="en-US" dirty="0"/>
              <a:t>, concrete </a:t>
            </a:r>
            <a:r>
              <a:rPr lang="en-US" dirty="0" err="1"/>
              <a:t>en</a:t>
            </a:r>
            <a:r>
              <a:rPr lang="en-US" dirty="0"/>
              <a:t> </a:t>
            </a:r>
            <a:r>
              <a:rPr lang="en-US" dirty="0" err="1"/>
              <a:t>transparante</a:t>
            </a:r>
            <a:r>
              <a:rPr lang="en-US" dirty="0"/>
              <a:t> </a:t>
            </a:r>
            <a:r>
              <a:rPr lang="en-US" dirty="0" err="1"/>
              <a:t>communicatie</a:t>
            </a:r>
            <a:endParaRPr lang="nl-NL" dirty="0"/>
          </a:p>
        </p:txBody>
      </p:sp>
      <p:sp>
        <p:nvSpPr>
          <p:cNvPr id="3" name="Tijdelijke aanduiding voor inhoud 2">
            <a:extLst>
              <a:ext uri="{FF2B5EF4-FFF2-40B4-BE49-F238E27FC236}">
                <a16:creationId xmlns:a16="http://schemas.microsoft.com/office/drawing/2014/main" id="{9537D22B-3C8A-5970-A0DC-98639691D44B}"/>
              </a:ext>
            </a:extLst>
          </p:cNvPr>
          <p:cNvSpPr>
            <a:spLocks noGrp="1"/>
          </p:cNvSpPr>
          <p:nvPr>
            <p:ph idx="1"/>
          </p:nvPr>
        </p:nvSpPr>
        <p:spPr>
          <a:xfrm>
            <a:off x="731838" y="1358900"/>
            <a:ext cx="10621962" cy="4640263"/>
          </a:xfrm>
        </p:spPr>
        <p:txBody>
          <a:bodyPr>
            <a:normAutofit/>
          </a:bodyPr>
          <a:lstStyle/>
          <a:p>
            <a:pPr marL="285750" indent="-285750">
              <a:buFont typeface="Arial" panose="020B0604020202020204" pitchFamily="34" charset="0"/>
              <a:buChar char="•"/>
            </a:pPr>
            <a:r>
              <a:rPr lang="en-US" sz="1600" dirty="0" err="1"/>
              <a:t>Gebruik</a:t>
            </a:r>
            <a:r>
              <a:rPr lang="en-US" sz="1600" dirty="0"/>
              <a:t> </a:t>
            </a:r>
            <a:r>
              <a:rPr lang="en-US" sz="1600" dirty="0" err="1"/>
              <a:t>visuele</a:t>
            </a:r>
            <a:r>
              <a:rPr lang="en-US" sz="1600" dirty="0"/>
              <a:t> </a:t>
            </a:r>
            <a:r>
              <a:rPr lang="en-US" sz="1600" dirty="0" err="1"/>
              <a:t>hulpmiddelen</a:t>
            </a:r>
            <a:r>
              <a:rPr lang="en-US" sz="1600" dirty="0"/>
              <a:t> om </a:t>
            </a:r>
            <a:r>
              <a:rPr lang="en-US" sz="1600" dirty="0" err="1"/>
              <a:t>boodschap</a:t>
            </a:r>
            <a:r>
              <a:rPr lang="en-US" sz="1600" dirty="0"/>
              <a:t> </a:t>
            </a:r>
            <a:r>
              <a:rPr lang="en-US" sz="1600" dirty="0" err="1"/>
              <a:t>kracht</a:t>
            </a:r>
            <a:r>
              <a:rPr lang="en-US" sz="1600" dirty="0"/>
              <a:t> </a:t>
            </a:r>
            <a:r>
              <a:rPr lang="en-US" sz="1600" dirty="0" err="1"/>
              <a:t>bij</a:t>
            </a:r>
            <a:r>
              <a:rPr lang="en-US" sz="1600" dirty="0"/>
              <a:t> </a:t>
            </a:r>
            <a:r>
              <a:rPr lang="en-US" sz="1600" dirty="0" err="1"/>
              <a:t>te</a:t>
            </a:r>
            <a:r>
              <a:rPr lang="en-US" sz="1600" dirty="0"/>
              <a:t> </a:t>
            </a:r>
            <a:r>
              <a:rPr lang="en-US" sz="1600" dirty="0" err="1"/>
              <a:t>zetten</a:t>
            </a:r>
            <a:endParaRPr lang="en-US" sz="1600" dirty="0"/>
          </a:p>
          <a:p>
            <a:pPr marL="971550" lvl="1" indent="-285750"/>
            <a:r>
              <a:rPr lang="en-US" sz="1600" dirty="0" err="1">
                <a:latin typeface="Arial" panose="020B0604020202020204" pitchFamily="34" charset="0"/>
                <a:cs typeface="Arial" panose="020B0604020202020204" pitchFamily="34" charset="0"/>
              </a:rPr>
              <a:t>Algemene</a:t>
            </a:r>
            <a:r>
              <a:rPr lang="en-US" sz="1600" dirty="0">
                <a:latin typeface="Arial" panose="020B0604020202020204" pitchFamily="34" charset="0"/>
                <a:cs typeface="Arial" panose="020B0604020202020204" pitchFamily="34" charset="0"/>
              </a:rPr>
              <a:t> visuals </a:t>
            </a:r>
            <a:r>
              <a:rPr lang="en-US" sz="1600" dirty="0" err="1">
                <a:latin typeface="Arial" panose="020B0604020202020204" pitchFamily="34" charset="0"/>
                <a:cs typeface="Arial" panose="020B0604020202020204" pitchFamily="34" charset="0"/>
              </a:rPr>
              <a:t>beschikbaar</a:t>
            </a:r>
            <a:r>
              <a:rPr lang="en-US" sz="1600" dirty="0">
                <a:latin typeface="Arial" panose="020B0604020202020204" pitchFamily="34" charset="0"/>
                <a:cs typeface="Arial" panose="020B0604020202020204" pitchFamily="34" charset="0"/>
              </a:rPr>
              <a:t> via </a:t>
            </a:r>
            <a:r>
              <a:rPr lang="it-IT" sz="1600" dirty="0">
                <a:latin typeface="Arial" panose="020B0604020202020204" pitchFamily="34" charset="0"/>
                <a:cs typeface="Arial" panose="020B0604020202020204" pitchFamily="34" charset="0"/>
                <a:hlinkClick r:id="rId2"/>
              </a:rPr>
              <a:t>Communicatiemateriaal - Crisiscentrum</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err="1"/>
              <a:t>Vermijd</a:t>
            </a:r>
            <a:r>
              <a:rPr lang="en-US" sz="1600" dirty="0"/>
              <a:t> </a:t>
            </a:r>
            <a:r>
              <a:rPr lang="en-US" sz="1600" dirty="0" err="1"/>
              <a:t>vage</a:t>
            </a:r>
            <a:r>
              <a:rPr lang="en-US" sz="1600" dirty="0"/>
              <a:t> (</a:t>
            </a:r>
            <a:r>
              <a:rPr lang="en-US" sz="1600" dirty="0" err="1"/>
              <a:t>technische</a:t>
            </a:r>
            <a:r>
              <a:rPr lang="en-US" sz="1600" dirty="0"/>
              <a:t>) termen of </a:t>
            </a:r>
            <a:r>
              <a:rPr lang="en-US" sz="1600" dirty="0" err="1"/>
              <a:t>instructies</a:t>
            </a:r>
            <a:r>
              <a:rPr lang="en-US" sz="1600" dirty="0"/>
              <a:t> (</a:t>
            </a:r>
            <a:r>
              <a:rPr lang="en-US" sz="1600" dirty="0" err="1"/>
              <a:t>niet</a:t>
            </a:r>
            <a:r>
              <a:rPr lang="en-US" sz="1600" dirty="0"/>
              <a:t> </a:t>
            </a:r>
            <a:r>
              <a:rPr lang="en-US" sz="1600" dirty="0" err="1"/>
              <a:t>alleen</a:t>
            </a:r>
            <a:r>
              <a:rPr lang="en-US" sz="1600" dirty="0"/>
              <a:t> ‘code </a:t>
            </a:r>
            <a:r>
              <a:rPr lang="en-US" sz="1600" dirty="0" err="1"/>
              <a:t>oranje</a:t>
            </a:r>
            <a:r>
              <a:rPr lang="en-US" sz="1600" dirty="0"/>
              <a:t> </a:t>
            </a:r>
            <a:r>
              <a:rPr lang="en-US" sz="1600" dirty="0" err="1"/>
              <a:t>voor</a:t>
            </a:r>
            <a:r>
              <a:rPr lang="en-US" sz="1600" dirty="0"/>
              <a:t> </a:t>
            </a:r>
            <a:r>
              <a:rPr lang="en-US" sz="1600" dirty="0" err="1"/>
              <a:t>onweer</a:t>
            </a:r>
            <a:r>
              <a:rPr lang="en-US" sz="1600" dirty="0"/>
              <a:t>’ --&gt; </a:t>
            </a:r>
            <a:r>
              <a:rPr lang="en-US" sz="1600" dirty="0" err="1"/>
              <a:t>maak</a:t>
            </a:r>
            <a:r>
              <a:rPr lang="en-US" sz="1600" dirty="0"/>
              <a:t> </a:t>
            </a:r>
            <a:r>
              <a:rPr lang="en-US" sz="1600" dirty="0" err="1"/>
              <a:t>concreet</a:t>
            </a:r>
            <a:r>
              <a:rPr lang="en-US" sz="1600" dirty="0"/>
              <a: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err="1"/>
              <a:t>Geef</a:t>
            </a:r>
            <a:r>
              <a:rPr lang="en-US" sz="1600" dirty="0"/>
              <a:t> </a:t>
            </a:r>
            <a:r>
              <a:rPr lang="en-US" sz="1600" dirty="0" err="1"/>
              <a:t>aan</a:t>
            </a:r>
            <a:r>
              <a:rPr lang="en-US" sz="1600" dirty="0"/>
              <a:t> </a:t>
            </a:r>
            <a:r>
              <a:rPr lang="en-US" sz="1600" dirty="0" err="1"/>
              <a:t>waarom</a:t>
            </a:r>
            <a:r>
              <a:rPr lang="en-US" sz="1600" dirty="0"/>
              <a:t> het </a:t>
            </a:r>
            <a:r>
              <a:rPr lang="en-US" sz="1600" dirty="0" err="1"/>
              <a:t>belangrijk</a:t>
            </a:r>
            <a:r>
              <a:rPr lang="en-US" sz="1600" dirty="0"/>
              <a:t> is om </a:t>
            </a:r>
            <a:r>
              <a:rPr lang="en-US" sz="1600" dirty="0" err="1"/>
              <a:t>maatregelen</a:t>
            </a:r>
            <a:r>
              <a:rPr lang="en-US" sz="1600" dirty="0"/>
              <a:t> </a:t>
            </a:r>
            <a:r>
              <a:rPr lang="en-US" sz="1600" dirty="0" err="1"/>
              <a:t>te</a:t>
            </a:r>
            <a:r>
              <a:rPr lang="en-US" sz="1600" dirty="0"/>
              <a:t> </a:t>
            </a:r>
            <a:r>
              <a:rPr lang="en-US" sz="1600" dirty="0" err="1"/>
              <a:t>nemen</a:t>
            </a:r>
            <a:endParaRPr lang="en-US" sz="1600" dirty="0"/>
          </a:p>
          <a:p>
            <a:endParaRPr lang="en-US" sz="1600" dirty="0"/>
          </a:p>
          <a:p>
            <a:pPr marL="285750" indent="-285750">
              <a:buFont typeface="Arial" panose="020B0604020202020204" pitchFamily="34" charset="0"/>
              <a:buChar char="•"/>
            </a:pPr>
            <a:r>
              <a:rPr lang="en-US" sz="1600" dirty="0" err="1"/>
              <a:t>Geef</a:t>
            </a:r>
            <a:r>
              <a:rPr lang="en-US" sz="1600" dirty="0"/>
              <a:t> steeds </a:t>
            </a:r>
            <a:r>
              <a:rPr lang="en-US" sz="1600" dirty="0" err="1"/>
              <a:t>combinatie</a:t>
            </a:r>
            <a:r>
              <a:rPr lang="en-US" sz="1600" dirty="0"/>
              <a:t> van </a:t>
            </a:r>
            <a:r>
              <a:rPr lang="en-US" sz="1600" dirty="0" err="1"/>
              <a:t>feitelijke</a:t>
            </a:r>
            <a:r>
              <a:rPr lang="en-US" sz="1600" dirty="0"/>
              <a:t> </a:t>
            </a:r>
            <a:r>
              <a:rPr lang="en-US" sz="1600" dirty="0" err="1"/>
              <a:t>informatie</a:t>
            </a:r>
            <a:r>
              <a:rPr lang="en-US" sz="1600" dirty="0"/>
              <a:t> </a:t>
            </a:r>
            <a:r>
              <a:rPr lang="en-US" sz="1600" dirty="0" err="1"/>
              <a:t>en</a:t>
            </a:r>
            <a:r>
              <a:rPr lang="en-US" sz="1600" dirty="0"/>
              <a:t> </a:t>
            </a:r>
            <a:r>
              <a:rPr lang="en-US" sz="1600" dirty="0" err="1"/>
              <a:t>handelingsadvies</a:t>
            </a:r>
            <a:endParaRPr lang="en-US" sz="1600" dirty="0"/>
          </a:p>
          <a:p>
            <a:endParaRPr lang="en-US" sz="1600" dirty="0"/>
          </a:p>
          <a:p>
            <a:pPr marL="285750" indent="-285750">
              <a:buFont typeface="Arial" panose="020B0604020202020204" pitchFamily="34" charset="0"/>
              <a:buChar char="•"/>
            </a:pPr>
            <a:r>
              <a:rPr lang="en-US" sz="1600" dirty="0"/>
              <a:t>Wees transparent, </a:t>
            </a:r>
            <a:r>
              <a:rPr lang="en-US" sz="1600" dirty="0" err="1"/>
              <a:t>ook</a:t>
            </a:r>
            <a:r>
              <a:rPr lang="en-US" sz="1600" dirty="0"/>
              <a:t> over </a:t>
            </a:r>
            <a:r>
              <a:rPr lang="en-US" sz="1600" dirty="0" err="1"/>
              <a:t>onzekerheid</a:t>
            </a:r>
            <a:r>
              <a:rPr lang="en-US" sz="1600" dirty="0"/>
              <a:t> </a:t>
            </a:r>
            <a:r>
              <a:rPr lang="en-US" sz="1600" dirty="0" err="1"/>
              <a:t>rond</a:t>
            </a:r>
            <a:r>
              <a:rPr lang="en-US" sz="1600" dirty="0"/>
              <a:t> impact of </a:t>
            </a:r>
            <a:r>
              <a:rPr lang="en-US" sz="1600" dirty="0" err="1"/>
              <a:t>omvang</a:t>
            </a: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err="1"/>
              <a:t>Aandacht</a:t>
            </a:r>
            <a:r>
              <a:rPr lang="en-US" sz="1600" dirty="0"/>
              <a:t> </a:t>
            </a:r>
            <a:r>
              <a:rPr lang="en-US" sz="1600" dirty="0" err="1"/>
              <a:t>voor</a:t>
            </a:r>
            <a:r>
              <a:rPr lang="en-US" sz="1600" dirty="0"/>
              <a:t> </a:t>
            </a:r>
            <a:r>
              <a:rPr lang="en-US" sz="1600" dirty="0" err="1"/>
              <a:t>moeilijk</a:t>
            </a:r>
            <a:r>
              <a:rPr lang="en-US" sz="1600" dirty="0"/>
              <a:t> </a:t>
            </a:r>
            <a:r>
              <a:rPr lang="en-US" sz="1600" dirty="0" err="1"/>
              <a:t>bereikbare</a:t>
            </a:r>
            <a:r>
              <a:rPr lang="en-US" sz="1600" dirty="0"/>
              <a:t> </a:t>
            </a:r>
            <a:r>
              <a:rPr lang="en-US" sz="1600" dirty="0" err="1"/>
              <a:t>doelgroepen</a:t>
            </a:r>
            <a:endParaRPr lang="en-US" sz="1600" dirty="0"/>
          </a:p>
          <a:p>
            <a:pPr marL="971550" lvl="1" indent="-285750"/>
            <a:r>
              <a:rPr lang="en-US" sz="1600" dirty="0" err="1">
                <a:latin typeface="Arial" panose="020B0604020202020204" pitchFamily="34" charset="0"/>
                <a:cs typeface="Arial" panose="020B0604020202020204" pitchFamily="34" charset="0"/>
              </a:rPr>
              <a:t>Materialen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kanalen</a:t>
            </a:r>
            <a:r>
              <a:rPr lang="en-US" sz="1600" dirty="0">
                <a:latin typeface="Arial" panose="020B0604020202020204" pitchFamily="34" charset="0"/>
                <a:cs typeface="Arial" panose="020B0604020202020204" pitchFamily="34" charset="0"/>
              </a:rPr>
              <a:t> op </a:t>
            </a:r>
            <a:r>
              <a:rPr lang="en-US" sz="1600" dirty="0" err="1">
                <a:latin typeface="Arial" panose="020B0604020202020204" pitchFamily="34" charset="0"/>
                <a:cs typeface="Arial" panose="020B0604020202020204" pitchFamily="34" charset="0"/>
              </a:rPr>
              <a:t>maat</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endParaRPr lang="en-US" sz="1600" dirty="0"/>
          </a:p>
          <a:p>
            <a:endParaRPr lang="en-US" sz="18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nl-NL" dirty="0"/>
          </a:p>
          <a:p>
            <a:endParaRPr lang="nl-NL" dirty="0"/>
          </a:p>
        </p:txBody>
      </p:sp>
      <p:pic>
        <p:nvPicPr>
          <p:cNvPr id="5" name="Afbeelding 4">
            <a:extLst>
              <a:ext uri="{FF2B5EF4-FFF2-40B4-BE49-F238E27FC236}">
                <a16:creationId xmlns:a16="http://schemas.microsoft.com/office/drawing/2014/main" id="{B86EEB32-85E1-5111-FC00-E54F23B7CE0B}"/>
              </a:ext>
            </a:extLst>
          </p:cNvPr>
          <p:cNvPicPr>
            <a:picLocks noChangeAspect="1"/>
          </p:cNvPicPr>
          <p:nvPr/>
        </p:nvPicPr>
        <p:blipFill>
          <a:blip r:embed="rId3"/>
          <a:stretch>
            <a:fillRect/>
          </a:stretch>
        </p:blipFill>
        <p:spPr>
          <a:xfrm>
            <a:off x="7848600" y="3126327"/>
            <a:ext cx="4165600" cy="3506589"/>
          </a:xfrm>
          <a:prstGeom prst="rect">
            <a:avLst/>
          </a:prstGeom>
        </p:spPr>
      </p:pic>
    </p:spTree>
    <p:extLst>
      <p:ext uri="{BB962C8B-B14F-4D97-AF65-F5344CB8AC3E}">
        <p14:creationId xmlns:p14="http://schemas.microsoft.com/office/powerpoint/2010/main" val="2983810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1838" y="257500"/>
            <a:ext cx="10621962" cy="669196"/>
          </a:xfrm>
        </p:spPr>
        <p:txBody>
          <a:bodyPr>
            <a:normAutofit/>
          </a:bodyPr>
          <a:lstStyle/>
          <a:p>
            <a:r>
              <a:rPr lang="en-US" altLang="nl-BE" sz="2800" dirty="0" err="1"/>
              <a:t>Nog</a:t>
            </a:r>
            <a:r>
              <a:rPr lang="en-US" altLang="nl-BE" sz="2800" dirty="0"/>
              <a:t> </a:t>
            </a:r>
            <a:r>
              <a:rPr lang="en-US" altLang="nl-BE" sz="2800" dirty="0" err="1"/>
              <a:t>een</a:t>
            </a:r>
            <a:r>
              <a:rPr lang="en-US" altLang="nl-BE" sz="2800" dirty="0"/>
              <a:t> </a:t>
            </a:r>
            <a:r>
              <a:rPr lang="en-US" altLang="nl-BE" sz="2800" dirty="0" err="1"/>
              <a:t>aantal</a:t>
            </a:r>
            <a:r>
              <a:rPr lang="en-US" altLang="nl-BE" sz="2800" dirty="0"/>
              <a:t> </a:t>
            </a:r>
            <a:r>
              <a:rPr lang="en-US" altLang="nl-BE" sz="2800" dirty="0" err="1"/>
              <a:t>Aandachtspunten</a:t>
            </a:r>
            <a:r>
              <a:rPr lang="en-US" altLang="nl-BE" sz="2800" dirty="0"/>
              <a:t>…</a:t>
            </a:r>
          </a:p>
        </p:txBody>
      </p:sp>
      <p:sp>
        <p:nvSpPr>
          <p:cNvPr id="12" name="Content Placeholder 11">
            <a:extLst>
              <a:ext uri="{FF2B5EF4-FFF2-40B4-BE49-F238E27FC236}">
                <a16:creationId xmlns:a16="http://schemas.microsoft.com/office/drawing/2014/main" id="{49890142-AD91-4E4B-9122-9AC6F0CC4A75}"/>
              </a:ext>
            </a:extLst>
          </p:cNvPr>
          <p:cNvSpPr>
            <a:spLocks noGrp="1"/>
          </p:cNvSpPr>
          <p:nvPr>
            <p:ph idx="1"/>
          </p:nvPr>
        </p:nvSpPr>
        <p:spPr>
          <a:xfrm>
            <a:off x="731838" y="1270000"/>
            <a:ext cx="10621962" cy="4711700"/>
          </a:xfrm>
        </p:spPr>
        <p:txBody>
          <a:bodyPr vert="horz" lIns="91440" tIns="45720" rIns="91440" bIns="45720" rtlCol="0" anchor="t">
            <a:normAutofit lnSpcReduction="10000"/>
          </a:bodyPr>
          <a:lstStyle/>
          <a:p>
            <a:pPr marL="285750" indent="-285750">
              <a:buFont typeface="Arial" panose="020B0604020202020204" pitchFamily="34" charset="0"/>
              <a:buChar char="•"/>
            </a:pPr>
            <a:r>
              <a:rPr lang="en-US" sz="1600" dirty="0" err="1"/>
              <a:t>Belang</a:t>
            </a:r>
            <a:r>
              <a:rPr lang="en-US" sz="1600" dirty="0"/>
              <a:t> van </a:t>
            </a:r>
            <a:r>
              <a:rPr lang="en-US" sz="1600" dirty="0" err="1"/>
              <a:t>verwijzing</a:t>
            </a:r>
            <a:r>
              <a:rPr lang="en-US" sz="1600" dirty="0"/>
              <a:t> </a:t>
            </a:r>
            <a:r>
              <a:rPr lang="en-US" sz="1600" dirty="0" err="1"/>
              <a:t>naar</a:t>
            </a:r>
            <a:r>
              <a:rPr lang="en-US" sz="1600" dirty="0"/>
              <a:t> </a:t>
            </a:r>
            <a:r>
              <a:rPr lang="en-US" sz="1600" dirty="0" err="1"/>
              <a:t>digitaal</a:t>
            </a:r>
            <a:r>
              <a:rPr lang="en-US" sz="1600" dirty="0"/>
              <a:t> </a:t>
            </a:r>
            <a:r>
              <a:rPr lang="en-US" sz="1600" dirty="0" err="1"/>
              <a:t>loket</a:t>
            </a:r>
            <a:r>
              <a:rPr lang="en-US" sz="1600" dirty="0"/>
              <a:t> www.1722.be of </a:t>
            </a:r>
            <a:r>
              <a:rPr lang="en-US" sz="1600" dirty="0" err="1"/>
              <a:t>nummer</a:t>
            </a:r>
            <a:r>
              <a:rPr lang="en-US" sz="1600" dirty="0"/>
              <a:t> 1722</a:t>
            </a:r>
          </a:p>
          <a:p>
            <a:pPr marL="971550" lvl="1" indent="-285750">
              <a:buFont typeface="Wingdings" panose="05000000000000000000" pitchFamily="2" charset="2"/>
              <a:buChar char="à"/>
            </a:pPr>
            <a:r>
              <a:rPr lang="en-US" sz="1600" dirty="0" err="1">
                <a:latin typeface="Arial" panose="020B0604020202020204" pitchFamily="34" charset="0"/>
                <a:cs typeface="Arial" panose="020B0604020202020204" pitchFamily="34" charset="0"/>
                <a:sym typeface="Wingdings" panose="05000000000000000000" pitchFamily="2" charset="2"/>
              </a:rPr>
              <a:t>Overbelasting</a:t>
            </a:r>
            <a:r>
              <a:rPr lang="en-US" sz="1600" dirty="0">
                <a:latin typeface="Arial" panose="020B0604020202020204" pitchFamily="34" charset="0"/>
                <a:cs typeface="Arial" panose="020B0604020202020204" pitchFamily="34" charset="0"/>
                <a:sym typeface="Wingdings" panose="05000000000000000000" pitchFamily="2" charset="2"/>
              </a:rPr>
              <a:t> van 112 </a:t>
            </a:r>
            <a:r>
              <a:rPr lang="en-US" sz="1600" dirty="0" err="1">
                <a:latin typeface="Arial" panose="020B0604020202020204" pitchFamily="34" charset="0"/>
                <a:cs typeface="Arial" panose="020B0604020202020204" pitchFamily="34" charset="0"/>
                <a:sym typeface="Wingdings" panose="05000000000000000000" pitchFamily="2" charset="2"/>
              </a:rPr>
              <a:t>vermijden</a:t>
            </a:r>
            <a:endParaRPr lang="en-US" sz="1600" dirty="0">
              <a:latin typeface="Arial" panose="020B0604020202020204" pitchFamily="34" charset="0"/>
              <a:cs typeface="Arial" panose="020B0604020202020204" pitchFamily="34" charset="0"/>
              <a:sym typeface="Wingdings" panose="05000000000000000000" pitchFamily="2" charset="2"/>
            </a:endParaRPr>
          </a:p>
          <a:p>
            <a:pPr lvl="1" indent="0">
              <a:buNone/>
            </a:pPr>
            <a:endParaRPr lang="en-US" sz="1600" dirty="0">
              <a:latin typeface="Arial" panose="020B0604020202020204" pitchFamily="34" charset="0"/>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en-US" sz="1600" dirty="0" err="1">
                <a:sym typeface="Wingdings" panose="05000000000000000000" pitchFamily="2" charset="2"/>
              </a:rPr>
              <a:t>Verwijs</a:t>
            </a:r>
            <a:r>
              <a:rPr lang="en-US" sz="1600" dirty="0">
                <a:sym typeface="Wingdings" panose="05000000000000000000" pitchFamily="2" charset="2"/>
              </a:rPr>
              <a:t> </a:t>
            </a:r>
            <a:r>
              <a:rPr lang="en-US" sz="1600" dirty="0" err="1">
                <a:sym typeface="Wingdings" panose="05000000000000000000" pitchFamily="2" charset="2"/>
              </a:rPr>
              <a:t>naar</a:t>
            </a:r>
            <a:r>
              <a:rPr lang="en-US" sz="1600" dirty="0">
                <a:sym typeface="Wingdings" panose="05000000000000000000" pitchFamily="2" charset="2"/>
              </a:rPr>
              <a:t> de KMI-app of website meteo.be  </a:t>
            </a:r>
            <a:r>
              <a:rPr lang="en-US" sz="1600" dirty="0" err="1">
                <a:sym typeface="Wingdings" panose="05000000000000000000" pitchFamily="2" charset="2"/>
              </a:rPr>
              <a:t>weerflashes</a:t>
            </a:r>
            <a:r>
              <a:rPr lang="en-US" sz="1600" dirty="0">
                <a:sym typeface="Wingdings" panose="05000000000000000000" pitchFamily="2" charset="2"/>
              </a:rPr>
              <a:t> per </a:t>
            </a:r>
            <a:r>
              <a:rPr lang="en-US" sz="1600" dirty="0" err="1">
                <a:sym typeface="Wingdings" panose="05000000000000000000" pitchFamily="2" charset="2"/>
              </a:rPr>
              <a:t>gemeente</a:t>
            </a:r>
            <a:r>
              <a:rPr lang="en-US" sz="1600" dirty="0">
                <a:sym typeface="Wingdings" panose="05000000000000000000" pitchFamily="2" charset="2"/>
              </a:rPr>
              <a:t> met het </a:t>
            </a:r>
            <a:r>
              <a:rPr lang="en-US" sz="1600" dirty="0" err="1">
                <a:sym typeface="Wingdings" panose="05000000000000000000" pitchFamily="2" charset="2"/>
              </a:rPr>
              <a:t>risico</a:t>
            </a:r>
            <a:r>
              <a:rPr lang="en-US" sz="1600" dirty="0">
                <a:sym typeface="Wingdings" panose="05000000000000000000" pitchFamily="2" charset="2"/>
              </a:rPr>
              <a:t> op </a:t>
            </a:r>
            <a:r>
              <a:rPr lang="en-US" sz="1600" dirty="0" err="1">
                <a:sym typeface="Wingdings" panose="05000000000000000000" pitchFamily="2" charset="2"/>
              </a:rPr>
              <a:t>hevige</a:t>
            </a:r>
            <a:r>
              <a:rPr lang="en-US" sz="1600" dirty="0">
                <a:sym typeface="Wingdings" panose="05000000000000000000" pitchFamily="2" charset="2"/>
              </a:rPr>
              <a:t> </a:t>
            </a:r>
            <a:r>
              <a:rPr lang="en-US" sz="1600" dirty="0" err="1">
                <a:sym typeface="Wingdings" panose="05000000000000000000" pitchFamily="2" charset="2"/>
              </a:rPr>
              <a:t>neerslag</a:t>
            </a:r>
            <a:r>
              <a:rPr lang="en-US" sz="1600" dirty="0">
                <a:sym typeface="Wingdings" panose="05000000000000000000" pitchFamily="2" charset="2"/>
              </a:rPr>
              <a:t> </a:t>
            </a:r>
            <a:r>
              <a:rPr lang="en-US" sz="1600" dirty="0" err="1">
                <a:sym typeface="Wingdings" panose="05000000000000000000" pitchFamily="2" charset="2"/>
              </a:rPr>
              <a:t>en</a:t>
            </a:r>
            <a:r>
              <a:rPr lang="en-US" sz="1600" dirty="0">
                <a:sym typeface="Wingdings" panose="05000000000000000000" pitchFamily="2" charset="2"/>
              </a:rPr>
              <a:t> wind op </a:t>
            </a:r>
            <a:r>
              <a:rPr lang="en-US" sz="1600" dirty="0" err="1">
                <a:sym typeface="Wingdings" panose="05000000000000000000" pitchFamily="2" charset="2"/>
              </a:rPr>
              <a:t>zeer</a:t>
            </a:r>
            <a:r>
              <a:rPr lang="en-US" sz="1600" dirty="0">
                <a:sym typeface="Wingdings" panose="05000000000000000000" pitchFamily="2" charset="2"/>
              </a:rPr>
              <a:t> </a:t>
            </a:r>
            <a:r>
              <a:rPr lang="en-US" sz="1600" dirty="0" err="1">
                <a:sym typeface="Wingdings" panose="05000000000000000000" pitchFamily="2" charset="2"/>
              </a:rPr>
              <a:t>korte</a:t>
            </a:r>
            <a:r>
              <a:rPr lang="en-US" sz="1600" dirty="0">
                <a:sym typeface="Wingdings" panose="05000000000000000000" pitchFamily="2" charset="2"/>
              </a:rPr>
              <a:t> </a:t>
            </a:r>
            <a:r>
              <a:rPr lang="en-US" sz="1600" dirty="0" err="1">
                <a:sym typeface="Wingdings" panose="05000000000000000000" pitchFamily="2" charset="2"/>
              </a:rPr>
              <a:t>termijn</a:t>
            </a:r>
            <a:r>
              <a:rPr lang="en-US" sz="1600" dirty="0">
                <a:sym typeface="Wingdings" panose="05000000000000000000" pitchFamily="2" charset="2"/>
              </a:rPr>
              <a:t> </a:t>
            </a:r>
          </a:p>
          <a:p>
            <a:pPr marL="285750" indent="-285750">
              <a:buFont typeface="Arial" panose="020B0604020202020204" pitchFamily="34" charset="0"/>
              <a:buChar char="•"/>
            </a:pPr>
            <a:endParaRPr lang="en-US" sz="1600" dirty="0">
              <a:sym typeface="Wingdings" panose="05000000000000000000" pitchFamily="2" charset="2"/>
            </a:endParaRPr>
          </a:p>
          <a:p>
            <a:pPr marL="285750" indent="-285750">
              <a:buFont typeface="Arial" panose="020B0604020202020204" pitchFamily="34" charset="0"/>
              <a:buChar char="•"/>
            </a:pPr>
            <a:r>
              <a:rPr lang="en-US" sz="1600" dirty="0" err="1">
                <a:sym typeface="Wingdings" panose="05000000000000000000" pitchFamily="2" charset="2"/>
              </a:rPr>
              <a:t>Benadruk</a:t>
            </a:r>
            <a:r>
              <a:rPr lang="en-US" sz="1600" dirty="0">
                <a:sym typeface="Wingdings" panose="05000000000000000000" pitchFamily="2" charset="2"/>
              </a:rPr>
              <a:t> </a:t>
            </a:r>
            <a:r>
              <a:rPr lang="en-US" sz="1600" dirty="0" err="1">
                <a:sym typeface="Wingdings" panose="05000000000000000000" pitchFamily="2" charset="2"/>
              </a:rPr>
              <a:t>positief</a:t>
            </a:r>
            <a:r>
              <a:rPr lang="en-US" sz="1600" dirty="0">
                <a:sym typeface="Wingdings" panose="05000000000000000000" pitchFamily="2" charset="2"/>
              </a:rPr>
              <a:t>, </a:t>
            </a:r>
            <a:r>
              <a:rPr lang="en-US" sz="1600" dirty="0" err="1">
                <a:sym typeface="Wingdings" panose="05000000000000000000" pitchFamily="2" charset="2"/>
              </a:rPr>
              <a:t>gewenst</a:t>
            </a:r>
            <a:r>
              <a:rPr lang="en-US" sz="1600" dirty="0">
                <a:sym typeface="Wingdings" panose="05000000000000000000" pitchFamily="2" charset="2"/>
              </a:rPr>
              <a:t> </a:t>
            </a:r>
            <a:r>
              <a:rPr lang="en-US" sz="1600" dirty="0" err="1">
                <a:sym typeface="Wingdings" panose="05000000000000000000" pitchFamily="2" charset="2"/>
              </a:rPr>
              <a:t>gedrag</a:t>
            </a:r>
            <a:r>
              <a:rPr lang="en-US" sz="1600" dirty="0">
                <a:sym typeface="Wingdings" panose="05000000000000000000" pitchFamily="2" charset="2"/>
              </a:rPr>
              <a:t>, in </a:t>
            </a:r>
            <a:r>
              <a:rPr lang="en-US" sz="1600" dirty="0" err="1">
                <a:sym typeface="Wingdings" panose="05000000000000000000" pitchFamily="2" charset="2"/>
              </a:rPr>
              <a:t>plaats</a:t>
            </a:r>
            <a:r>
              <a:rPr lang="en-US" sz="1600" dirty="0">
                <a:sym typeface="Wingdings" panose="05000000000000000000" pitchFamily="2" charset="2"/>
              </a:rPr>
              <a:t> van het </a:t>
            </a:r>
            <a:r>
              <a:rPr lang="en-US" sz="1600" dirty="0" err="1">
                <a:sym typeface="Wingdings" panose="05000000000000000000" pitchFamily="2" charset="2"/>
              </a:rPr>
              <a:t>ontraden</a:t>
            </a:r>
            <a:r>
              <a:rPr lang="en-US" sz="1600" dirty="0">
                <a:sym typeface="Wingdings" panose="05000000000000000000" pitchFamily="2" charset="2"/>
              </a:rPr>
              <a:t> van </a:t>
            </a:r>
            <a:r>
              <a:rPr lang="en-US" sz="1600" dirty="0" err="1">
                <a:sym typeface="Wingdings" panose="05000000000000000000" pitchFamily="2" charset="2"/>
              </a:rPr>
              <a:t>niet-gewenst</a:t>
            </a:r>
            <a:r>
              <a:rPr lang="en-US" sz="1600" dirty="0">
                <a:sym typeface="Wingdings" panose="05000000000000000000" pitchFamily="2" charset="2"/>
              </a:rPr>
              <a:t> </a:t>
            </a:r>
            <a:r>
              <a:rPr lang="en-US" sz="1600" dirty="0" err="1">
                <a:sym typeface="Wingdings" panose="05000000000000000000" pitchFamily="2" charset="2"/>
              </a:rPr>
              <a:t>gedrag</a:t>
            </a:r>
            <a:endParaRPr lang="en-US" sz="1600" dirty="0">
              <a:sym typeface="Wingdings" panose="05000000000000000000" pitchFamily="2" charset="2"/>
            </a:endParaRP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Maak </a:t>
            </a:r>
            <a:r>
              <a:rPr lang="en-US" sz="1600" dirty="0" err="1"/>
              <a:t>een</a:t>
            </a:r>
            <a:r>
              <a:rPr lang="en-US" sz="1600" dirty="0"/>
              <a:t> </a:t>
            </a:r>
            <a:r>
              <a:rPr lang="en-US" sz="1600" dirty="0" err="1"/>
              <a:t>weloverwogen</a:t>
            </a:r>
            <a:r>
              <a:rPr lang="en-US" sz="1600" dirty="0"/>
              <a:t> </a:t>
            </a:r>
            <a:r>
              <a:rPr lang="en-US" sz="1600" dirty="0" err="1"/>
              <a:t>keuze</a:t>
            </a:r>
            <a:r>
              <a:rPr lang="en-US" sz="1600" dirty="0"/>
              <a:t> van </a:t>
            </a:r>
            <a:r>
              <a:rPr lang="en-US" sz="1600" dirty="0" err="1"/>
              <a:t>kanalen</a:t>
            </a:r>
            <a:r>
              <a:rPr lang="en-US" sz="1600" dirty="0"/>
              <a:t> </a:t>
            </a:r>
          </a:p>
          <a:p>
            <a:pPr marL="971550" lvl="1" indent="-285750"/>
            <a:r>
              <a:rPr lang="en-US" sz="1600" dirty="0" err="1">
                <a:latin typeface="Arial" panose="020B0604020202020204" pitchFamily="34" charset="0"/>
                <a:cs typeface="Arial" panose="020B0604020202020204" pitchFamily="34" charset="0"/>
              </a:rPr>
              <a:t>Wanneer</a:t>
            </a:r>
            <a:r>
              <a:rPr lang="en-US" sz="1600" dirty="0">
                <a:latin typeface="Arial" panose="020B0604020202020204" pitchFamily="34" charset="0"/>
                <a:cs typeface="Arial" panose="020B0604020202020204" pitchFamily="34" charset="0"/>
              </a:rPr>
              <a:t> BE-Alert, </a:t>
            </a:r>
            <a:r>
              <a:rPr lang="en-US" sz="1600" dirty="0" err="1">
                <a:latin typeface="Arial" panose="020B0604020202020204" pitchFamily="34" charset="0"/>
                <a:cs typeface="Arial" panose="020B0604020202020204" pitchFamily="34" charset="0"/>
              </a:rPr>
              <a:t>sms</a:t>
            </a:r>
            <a:r>
              <a:rPr lang="en-US" sz="1600" dirty="0">
                <a:latin typeface="Arial" panose="020B0604020202020204" pitchFamily="34" charset="0"/>
                <a:cs typeface="Arial" panose="020B0604020202020204" pitchFamily="34" charset="0"/>
              </a:rPr>
              <a:t>/email/</a:t>
            </a:r>
            <a:r>
              <a:rPr lang="en-US" sz="1600" dirty="0" err="1">
                <a:latin typeface="Arial" panose="020B0604020202020204" pitchFamily="34" charset="0"/>
                <a:cs typeface="Arial" panose="020B0604020202020204" pitchFamily="34" charset="0"/>
              </a:rPr>
              <a:t>gesproken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oproep</a:t>
            </a:r>
            <a:r>
              <a:rPr lang="en-US" sz="1600" dirty="0">
                <a:latin typeface="Arial" panose="020B0604020202020204" pitchFamily="34" charset="0"/>
                <a:cs typeface="Arial" panose="020B0604020202020204" pitchFamily="34" charset="0"/>
              </a:rPr>
              <a:t>?</a:t>
            </a:r>
          </a:p>
          <a:p>
            <a:pPr marL="971550" lvl="1" indent="-285750"/>
            <a:r>
              <a:rPr lang="en-US" sz="1600" dirty="0">
                <a:latin typeface="Arial" panose="020B0604020202020204" pitchFamily="34" charset="0"/>
                <a:cs typeface="Arial" panose="020B0604020202020204" pitchFamily="34" charset="0"/>
              </a:rPr>
              <a:t>Direct </a:t>
            </a:r>
            <a:r>
              <a:rPr lang="en-US" sz="1600" dirty="0" err="1">
                <a:latin typeface="Arial" panose="020B0604020202020204" pitchFamily="34" charset="0"/>
                <a:cs typeface="Arial" panose="020B0604020202020204" pitchFamily="34" charset="0"/>
              </a:rPr>
              <a:t>gevaar</a:t>
            </a:r>
            <a:r>
              <a:rPr lang="en-US" sz="1600" dirty="0">
                <a:latin typeface="Arial" panose="020B0604020202020204" pitchFamily="34" charset="0"/>
                <a:cs typeface="Arial" panose="020B0604020202020204" pitchFamily="34" charset="0"/>
              </a:rPr>
              <a:t> of </a:t>
            </a:r>
            <a:r>
              <a:rPr lang="en-US" sz="1600" dirty="0" err="1">
                <a:latin typeface="Arial" panose="020B0604020202020204" pitchFamily="34" charset="0"/>
                <a:cs typeface="Arial" panose="020B0604020202020204" pitchFamily="34" charset="0"/>
              </a:rPr>
              <a:t>niet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mogelijke</a:t>
            </a:r>
            <a:r>
              <a:rPr lang="en-US" sz="1600" dirty="0">
                <a:latin typeface="Arial" panose="020B0604020202020204" pitchFamily="34" charset="0"/>
                <a:cs typeface="Arial" panose="020B0604020202020204" pitchFamily="34" charset="0"/>
              </a:rPr>
              <a:t> impact?</a:t>
            </a:r>
          </a:p>
          <a:p>
            <a:pPr marL="971550" lvl="1" indent="-285750"/>
            <a:r>
              <a:rPr lang="en-US" sz="1600" dirty="0">
                <a:latin typeface="Arial" panose="020B0604020202020204" pitchFamily="34" charset="0"/>
                <a:cs typeface="Arial" panose="020B0604020202020204" pitchFamily="34" charset="0"/>
              </a:rPr>
              <a:t>Website </a:t>
            </a:r>
            <a:r>
              <a:rPr lang="en-US" sz="1600" dirty="0" err="1">
                <a:latin typeface="Arial" panose="020B0604020202020204" pitchFamily="34" charset="0"/>
                <a:cs typeface="Arial" panose="020B0604020202020204" pitchFamily="34" charset="0"/>
              </a:rPr>
              <a:t>als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referentiepunt</a:t>
            </a:r>
            <a:endParaRPr lang="en-US" sz="1600" dirty="0">
              <a:latin typeface="Arial" panose="020B0604020202020204" pitchFamily="34" charset="0"/>
              <a:cs typeface="Arial" panose="020B0604020202020204" pitchFamily="34" charset="0"/>
            </a:endParaRPr>
          </a:p>
          <a:p>
            <a:pPr marL="1028700" lvl="1" indent="-342900">
              <a:buFont typeface="Wingdings" panose="05000000000000000000" pitchFamily="2" charset="2"/>
              <a:buChar char="à"/>
            </a:pPr>
            <a:r>
              <a:rPr lang="en-US" sz="1600" dirty="0">
                <a:latin typeface="Arial" panose="020B0604020202020204" pitchFamily="34" charset="0"/>
                <a:cs typeface="Arial" panose="020B0604020202020204" pitchFamily="34" charset="0"/>
                <a:sym typeface="Wingdings" panose="05000000000000000000" pitchFamily="2" charset="2"/>
              </a:rPr>
              <a:t>Maar </a:t>
            </a:r>
            <a:r>
              <a:rPr lang="en-US" sz="1600" dirty="0" err="1">
                <a:latin typeface="Arial" panose="020B0604020202020204" pitchFamily="34" charset="0"/>
                <a:cs typeface="Arial" panose="020B0604020202020204" pitchFamily="34" charset="0"/>
                <a:sym typeface="Wingdings" panose="05000000000000000000" pitchFamily="2" charset="2"/>
              </a:rPr>
              <a:t>geen</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exacte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wetenschap</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beter</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bevolking</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iets</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te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veel</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geïnformeerd</a:t>
            </a:r>
            <a:r>
              <a:rPr lang="en-US" sz="1600" dirty="0">
                <a:latin typeface="Arial" panose="020B0604020202020204" pitchFamily="34" charset="0"/>
                <a:cs typeface="Arial" panose="020B0604020202020204" pitchFamily="34" charset="0"/>
                <a:sym typeface="Wingdings" panose="05000000000000000000" pitchFamily="2" charset="2"/>
              </a:rPr>
              <a:t> dan </a:t>
            </a:r>
            <a:r>
              <a:rPr lang="en-US" sz="1600" dirty="0" err="1">
                <a:latin typeface="Arial" panose="020B0604020202020204" pitchFamily="34" charset="0"/>
                <a:cs typeface="Arial" panose="020B0604020202020204" pitchFamily="34" charset="0"/>
                <a:sym typeface="Wingdings" panose="05000000000000000000" pitchFamily="2" charset="2"/>
              </a:rPr>
              <a:t>te</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err="1">
                <a:latin typeface="Arial" panose="020B0604020202020204" pitchFamily="34" charset="0"/>
                <a:cs typeface="Arial" panose="020B0604020202020204" pitchFamily="34" charset="0"/>
                <a:sym typeface="Wingdings" panose="05000000000000000000" pitchFamily="2" charset="2"/>
              </a:rPr>
              <a:t>weinig</a:t>
            </a:r>
            <a:endParaRPr lang="en-US" sz="1600" dirty="0">
              <a:latin typeface="Arial" panose="020B0604020202020204" pitchFamily="34" charset="0"/>
              <a:cs typeface="Arial" panose="020B0604020202020204" pitchFamily="34" charset="0"/>
              <a:sym typeface="Wingdings" panose="05000000000000000000" pitchFamily="2" charset="2"/>
            </a:endParaRPr>
          </a:p>
          <a:p>
            <a:pPr marL="0" lvl="1" indent="0">
              <a:buNone/>
            </a:pPr>
            <a:endParaRPr lang="en-US" sz="1600" dirty="0">
              <a:latin typeface="Arial" panose="020B0604020202020204" pitchFamily="34" charset="0"/>
              <a:cs typeface="Arial" panose="020B0604020202020204" pitchFamily="34" charset="0"/>
            </a:endParaRPr>
          </a:p>
          <a:p>
            <a:pPr marL="342900" lvl="1" indent="-342900"/>
            <a:r>
              <a:rPr lang="en-US" sz="1600" dirty="0" err="1">
                <a:latin typeface="Arial" panose="020B0604020202020204" pitchFamily="34" charset="0"/>
                <a:cs typeface="Arial" panose="020B0604020202020204" pitchFamily="34" charset="0"/>
              </a:rPr>
              <a:t>Belang</a:t>
            </a:r>
            <a:r>
              <a:rPr lang="en-US" sz="1600" dirty="0">
                <a:latin typeface="Arial" panose="020B0604020202020204" pitchFamily="34" charset="0"/>
                <a:cs typeface="Arial" panose="020B0604020202020204" pitchFamily="34" charset="0"/>
              </a:rPr>
              <a:t> van </a:t>
            </a:r>
            <a:r>
              <a:rPr lang="en-US" sz="1600" dirty="0" err="1">
                <a:latin typeface="Arial" panose="020B0604020202020204" pitchFamily="34" charset="0"/>
                <a:cs typeface="Arial" panose="020B0604020202020204" pitchFamily="34" charset="0"/>
              </a:rPr>
              <a:t>afstemming</a:t>
            </a:r>
            <a:r>
              <a:rPr lang="en-US" sz="1600" dirty="0">
                <a:latin typeface="Arial" panose="020B0604020202020204" pitchFamily="34" charset="0"/>
                <a:cs typeface="Arial" panose="020B0604020202020204" pitchFamily="34" charset="0"/>
              </a:rPr>
              <a:t> met partners</a:t>
            </a:r>
          </a:p>
          <a:p>
            <a:pPr marL="800100" lvl="2" indent="-342900"/>
            <a:r>
              <a:rPr lang="en-US" sz="1600" dirty="0" err="1">
                <a:latin typeface="Arial" panose="020B0604020202020204" pitchFamily="34" charset="0"/>
                <a:cs typeface="Arial" panose="020B0604020202020204" pitchFamily="34" charset="0"/>
              </a:rPr>
              <a:t>Sleutelrol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voor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lokaal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niveau</a:t>
            </a:r>
            <a:r>
              <a:rPr lang="en-US" sz="1600" dirty="0">
                <a:latin typeface="Arial" panose="020B0604020202020204" pitchFamily="34" charset="0"/>
                <a:cs typeface="Arial" panose="020B0604020202020204" pitchFamily="34" charset="0"/>
              </a:rPr>
              <a:t> om de </a:t>
            </a:r>
            <a:r>
              <a:rPr lang="en-US" sz="1600" dirty="0" err="1">
                <a:latin typeface="Arial" panose="020B0604020202020204" pitchFamily="34" charset="0"/>
                <a:cs typeface="Arial" panose="020B0604020202020204" pitchFamily="34" charset="0"/>
              </a:rPr>
              <a:t>communicatie</a:t>
            </a:r>
            <a:r>
              <a:rPr lang="en-US" sz="1600" dirty="0">
                <a:latin typeface="Arial" panose="020B0604020202020204" pitchFamily="34" charset="0"/>
                <a:cs typeface="Arial" panose="020B0604020202020204" pitchFamily="34" charset="0"/>
              </a:rPr>
              <a:t> zo </a:t>
            </a:r>
            <a:r>
              <a:rPr lang="en-US" sz="1600" dirty="0" err="1">
                <a:latin typeface="Arial" panose="020B0604020202020204" pitchFamily="34" charset="0"/>
                <a:cs typeface="Arial" panose="020B0604020202020204" pitchFamily="34" charset="0"/>
              </a:rPr>
              <a:t>concreet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persoonlijk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mogelijk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maken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voor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inwoners</a:t>
            </a:r>
            <a:endParaRPr lang="en-US" sz="1600" dirty="0">
              <a:latin typeface="Arial" panose="020B0604020202020204" pitchFamily="34" charset="0"/>
              <a:cs typeface="Arial" panose="020B0604020202020204" pitchFamily="34" charset="0"/>
            </a:endParaRPr>
          </a:p>
          <a:p>
            <a:endParaRPr lang="en-US" sz="1800" dirty="0"/>
          </a:p>
          <a:p>
            <a:pPr marL="285750" indent="-285750">
              <a:buFont typeface="Arial" panose="020B0604020202020204" pitchFamily="34" charset="0"/>
              <a:buChar char="•"/>
            </a:pPr>
            <a:endParaRPr lang="en-US" sz="1800" dirty="0"/>
          </a:p>
          <a:p>
            <a:pPr marL="971550" lvl="1" indent="-285750"/>
            <a:endParaRPr lang="en-US" dirty="0"/>
          </a:p>
        </p:txBody>
      </p:sp>
    </p:spTree>
    <p:extLst>
      <p:ext uri="{BB962C8B-B14F-4D97-AF65-F5344CB8AC3E}">
        <p14:creationId xmlns:p14="http://schemas.microsoft.com/office/powerpoint/2010/main" val="269139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D9278A-4850-0242-B38D-9828032881EE}"/>
              </a:ext>
            </a:extLst>
          </p:cNvPr>
          <p:cNvSpPr>
            <a:spLocks noGrp="1"/>
          </p:cNvSpPr>
          <p:nvPr>
            <p:ph type="title"/>
          </p:nvPr>
        </p:nvSpPr>
        <p:spPr/>
        <p:txBody>
          <a:bodyPr>
            <a:normAutofit fontScale="90000"/>
          </a:bodyPr>
          <a:lstStyle/>
          <a:p>
            <a:r>
              <a:rPr lang="en-GB" sz="2800" dirty="0">
                <a:hlinkClick r:id="rId2"/>
              </a:rPr>
              <a:t>comm@nccn.fgov.be </a:t>
            </a:r>
            <a:br>
              <a:rPr lang="en-GB" sz="2800" dirty="0">
                <a:hlinkClick r:id="rId2"/>
              </a:rPr>
            </a:br>
            <a:br>
              <a:rPr lang="en-GB" sz="2800" dirty="0">
                <a:hlinkClick r:id="rId2"/>
              </a:rPr>
            </a:br>
            <a:r>
              <a:rPr lang="en-GB" sz="2800" dirty="0">
                <a:hlinkClick r:id="rId2"/>
              </a:rPr>
              <a:t>https://crisiscentrum.be</a:t>
            </a:r>
            <a:br>
              <a:rPr lang="en-GB" dirty="0"/>
            </a:br>
            <a:r>
              <a:rPr lang="en-GB" dirty="0"/>
              <a:t>              </a:t>
            </a:r>
            <a:r>
              <a:rPr lang="en-GB" sz="2000" dirty="0"/>
              <a:t>@CrisiscenterBE</a:t>
            </a:r>
            <a:endParaRPr lang="en-GB" dirty="0"/>
          </a:p>
        </p:txBody>
      </p:sp>
      <p:pic>
        <p:nvPicPr>
          <p:cNvPr id="3" name="Afbeelding 8">
            <a:extLst>
              <a:ext uri="{FF2B5EF4-FFF2-40B4-BE49-F238E27FC236}">
                <a16:creationId xmlns:a16="http://schemas.microsoft.com/office/drawing/2014/main" id="{2D2D5A90-2CC2-45E6-98E4-6AB61CF40E72}"/>
              </a:ext>
            </a:extLst>
          </p:cNvPr>
          <p:cNvPicPr>
            <a:picLocks noChangeAspect="1"/>
          </p:cNvPicPr>
          <p:nvPr/>
        </p:nvPicPr>
        <p:blipFill>
          <a:blip r:embed="rId3">
            <a:duotone>
              <a:schemeClr val="bg2">
                <a:shade val="45000"/>
                <a:satMod val="135000"/>
              </a:schemeClr>
              <a:prstClr val="white"/>
            </a:duotone>
          </a:blip>
          <a:stretch>
            <a:fillRect/>
          </a:stretch>
        </p:blipFill>
        <p:spPr>
          <a:xfrm>
            <a:off x="1802110" y="3609614"/>
            <a:ext cx="317500" cy="317500"/>
          </a:xfrm>
          <a:prstGeom prst="rect">
            <a:avLst/>
          </a:prstGeom>
        </p:spPr>
      </p:pic>
      <p:pic>
        <p:nvPicPr>
          <p:cNvPr id="4" name="Afbeelding 10">
            <a:extLst>
              <a:ext uri="{FF2B5EF4-FFF2-40B4-BE49-F238E27FC236}">
                <a16:creationId xmlns:a16="http://schemas.microsoft.com/office/drawing/2014/main" id="{3ED81439-4A47-4A28-BD5B-6D37C03B22B9}"/>
              </a:ext>
            </a:extLst>
          </p:cNvPr>
          <p:cNvPicPr>
            <a:picLocks noChangeAspect="1"/>
          </p:cNvPicPr>
          <p:nvPr/>
        </p:nvPicPr>
        <p:blipFill>
          <a:blip r:embed="rId4">
            <a:duotone>
              <a:schemeClr val="bg2">
                <a:shade val="45000"/>
                <a:satMod val="135000"/>
              </a:schemeClr>
              <a:prstClr val="white"/>
            </a:duotone>
          </a:blip>
          <a:stretch>
            <a:fillRect/>
          </a:stretch>
        </p:blipFill>
        <p:spPr>
          <a:xfrm>
            <a:off x="1319780" y="3609614"/>
            <a:ext cx="317500" cy="317500"/>
          </a:xfrm>
          <a:prstGeom prst="rect">
            <a:avLst/>
          </a:prstGeom>
        </p:spPr>
      </p:pic>
      <p:pic>
        <p:nvPicPr>
          <p:cNvPr id="5" name="Afbeelding 12">
            <a:extLst>
              <a:ext uri="{FF2B5EF4-FFF2-40B4-BE49-F238E27FC236}">
                <a16:creationId xmlns:a16="http://schemas.microsoft.com/office/drawing/2014/main" id="{493E20DB-2409-4AB2-89F8-A360DEC80FFD}"/>
              </a:ext>
            </a:extLst>
          </p:cNvPr>
          <p:cNvPicPr>
            <a:picLocks noChangeAspect="1"/>
          </p:cNvPicPr>
          <p:nvPr/>
        </p:nvPicPr>
        <p:blipFill>
          <a:blip r:embed="rId5">
            <a:duotone>
              <a:schemeClr val="bg2">
                <a:shade val="45000"/>
                <a:satMod val="135000"/>
              </a:schemeClr>
              <a:prstClr val="white"/>
            </a:duotone>
          </a:blip>
          <a:stretch>
            <a:fillRect/>
          </a:stretch>
        </p:blipFill>
        <p:spPr>
          <a:xfrm>
            <a:off x="830702" y="3609614"/>
            <a:ext cx="317500" cy="317500"/>
          </a:xfrm>
          <a:prstGeom prst="rect">
            <a:avLst/>
          </a:prstGeom>
        </p:spPr>
      </p:pic>
      <p:pic>
        <p:nvPicPr>
          <p:cNvPr id="6" name="Afbeelding 14">
            <a:extLst>
              <a:ext uri="{FF2B5EF4-FFF2-40B4-BE49-F238E27FC236}">
                <a16:creationId xmlns:a16="http://schemas.microsoft.com/office/drawing/2014/main" id="{678250D0-3838-4A59-B8D0-ED8083270AE5}"/>
              </a:ext>
            </a:extLst>
          </p:cNvPr>
          <p:cNvPicPr>
            <a:picLocks noChangeAspect="1"/>
          </p:cNvPicPr>
          <p:nvPr/>
        </p:nvPicPr>
        <p:blipFill>
          <a:blip r:embed="rId6">
            <a:duotone>
              <a:schemeClr val="bg2">
                <a:shade val="45000"/>
                <a:satMod val="135000"/>
              </a:schemeClr>
              <a:prstClr val="white"/>
            </a:duotone>
          </a:blip>
          <a:stretch>
            <a:fillRect/>
          </a:stretch>
        </p:blipFill>
        <p:spPr>
          <a:xfrm>
            <a:off x="2284440" y="3609614"/>
            <a:ext cx="317500" cy="317500"/>
          </a:xfrm>
          <a:prstGeom prst="rect">
            <a:avLst/>
          </a:prstGeom>
        </p:spPr>
      </p:pic>
    </p:spTree>
    <p:extLst>
      <p:ext uri="{BB962C8B-B14F-4D97-AF65-F5344CB8AC3E}">
        <p14:creationId xmlns:p14="http://schemas.microsoft.com/office/powerpoint/2010/main" val="142500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5388636e-1d92-436b-9760-3c1aab8d8c05">Powerpoint</DocType>
    <Dateandtime xmlns="5388636e-1d92-436b-9760-3c1aab8d8c05" xsi:nil="true"/>
    <_dlc_DocId xmlns="26442eb2-6335-4c49-9d4e-5b2b006bf1ad">RPQH6KWKJ7QK-204938950-24</_dlc_DocId>
    <_dlc_DocIdUrl xmlns="26442eb2-6335-4c49-9d4e-5b2b006bf1ad">
      <Url>https://mibz.sharepoint.com/sites/Home/_layouts/15/DocIdRedir.aspx?ID=RPQH6KWKJ7QK-204938950-24</Url>
      <Description>RPQH6KWKJ7QK-204938950-24</Description>
    </_dlc_DocIdUrl>
    <NL_x002f_FR xmlns="5388636e-1d92-436b-9760-3c1aab8d8c05">NL</NL_x002f_FR>
    <_dlc_DocIdPersistId xmlns="26442eb2-6335-4c49-9d4e-5b2b006bf1ad" xsi:nil="true"/>
    <lcf76f155ced4ddcb4097134ff3c332f xmlns="5388636e-1d92-436b-9760-3c1aab8d8c05">
      <Terms xmlns="http://schemas.microsoft.com/office/infopath/2007/PartnerControls"/>
    </lcf76f155ced4ddcb4097134ff3c332f>
    <TaxCatchAll xmlns="26442eb2-6335-4c49-9d4e-5b2b006bf1a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5E2E53AEF883E42914EC2262B3DB671" ma:contentTypeVersion="22" ma:contentTypeDescription="Create a new document." ma:contentTypeScope="" ma:versionID="e72e569102a036bd561842aa5ca168b0">
  <xsd:schema xmlns:xsd="http://www.w3.org/2001/XMLSchema" xmlns:xs="http://www.w3.org/2001/XMLSchema" xmlns:p="http://schemas.microsoft.com/office/2006/metadata/properties" xmlns:ns2="26442eb2-6335-4c49-9d4e-5b2b006bf1ad" xmlns:ns3="5388636e-1d92-436b-9760-3c1aab8d8c05" targetNamespace="http://schemas.microsoft.com/office/2006/metadata/properties" ma:root="true" ma:fieldsID="cefa96e413f75b21d2ccc5fff6ee58b2" ns2:_="" ns3:_="">
    <xsd:import namespace="26442eb2-6335-4c49-9d4e-5b2b006bf1ad"/>
    <xsd:import namespace="5388636e-1d92-436b-9760-3c1aab8d8c05"/>
    <xsd:element name="properties">
      <xsd:complexType>
        <xsd:sequence>
          <xsd:element name="documentManagement">
            <xsd:complexType>
              <xsd:all>
                <xsd:element ref="ns2:_dlc_DocIdUrl" minOccurs="0"/>
                <xsd:element ref="ns3:NL_x002f_FR"/>
                <xsd:element ref="ns3:DocType"/>
                <xsd:element ref="ns2:_dlc_DocId" minOccurs="0"/>
                <xsd:element ref="ns2:_dlc_DocIdPersistId"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AutoKeyPoints" minOccurs="0"/>
                <xsd:element ref="ns3:MediaServiceKeyPoints" minOccurs="0"/>
                <xsd:element ref="ns3:Dateandtime" minOccurs="0"/>
                <xsd:element ref="ns3:MediaLengthInSeconds" minOccurs="0"/>
                <xsd:element ref="ns3:lcf76f155ced4ddcb4097134ff3c332f" minOccurs="0"/>
                <xsd:element ref="ns2:TaxCatchAll" minOccurs="0"/>
                <xsd:element ref="ns2:SharedWithUsers" minOccurs="0"/>
                <xsd:element ref="ns2: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442eb2-6335-4c49-9d4e-5b2b006bf1ad" elementFormDefault="qualified">
    <xsd:import namespace="http://schemas.microsoft.com/office/2006/documentManagement/types"/>
    <xsd:import namespace="http://schemas.microsoft.com/office/infopath/2007/PartnerControls"/>
    <xsd:element name="_dlc_DocIdUrl" ma:index="2"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8" nillable="true" ma:displayName="Document ID Value" ma:description="The value of the document ID assigned to this item." ma:hidden="true" ma:indexed="true" ma:internalName="_dlc_DocId" ma:readOnly="true">
      <xsd:simpleType>
        <xsd:restriction base="dms:Text"/>
      </xsd:simpleType>
    </xsd:element>
    <xsd:element name="_dlc_DocIdPersistId" ma:index="10" nillable="true" ma:displayName="Conserver l’ID" ma:description="Conserver l’ID lors de l’ajout." ma:hidden="true" ma:internalName="_dlc_DocIdPersistId" ma:readOnly="false">
      <xsd:simpleType>
        <xsd:restriction base="dms:Boolean"/>
      </xsd:simpleType>
    </xsd:element>
    <xsd:element name="TaxCatchAll" ma:index="26" nillable="true" ma:displayName="Taxonomy Catch All Column" ma:hidden="true" ma:list="{59a23200-1f13-4698-82a1-b9d2ff77c06e}" ma:internalName="TaxCatchAll" ma:showField="CatchAllData" ma:web="26442eb2-6335-4c49-9d4e-5b2b006bf1ad">
      <xsd:complexType>
        <xsd:complexContent>
          <xsd:extension base="dms:MultiChoiceLookup">
            <xsd:sequence>
              <xsd:element name="Value" type="dms:Lookup" maxOccurs="unbounded" minOccurs="0" nillable="true"/>
            </xsd:sequence>
          </xsd:extension>
        </xsd:complexContent>
      </xsd:complexType>
    </xsd:element>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388636e-1d92-436b-9760-3c1aab8d8c05" elementFormDefault="qualified">
    <xsd:import namespace="http://schemas.microsoft.com/office/2006/documentManagement/types"/>
    <xsd:import namespace="http://schemas.microsoft.com/office/infopath/2007/PartnerControls"/>
    <xsd:element name="NL_x002f_FR" ma:index="3" ma:displayName="NL / FR" ma:description="Choix de la langue / Taalkeuze" ma:format="Dropdown" ma:internalName="NL_x002f_FR" ma:readOnly="false">
      <xsd:simpleType>
        <xsd:restriction base="dms:Choice">
          <xsd:enumeration value="NL"/>
          <xsd:enumeration value="FR"/>
          <xsd:enumeration value="ONB"/>
          <xsd:enumeration value="NL/FR"/>
          <xsd:enumeration value="EN"/>
        </xsd:restriction>
      </xsd:simpleType>
    </xsd:element>
    <xsd:element name="DocType" ma:index="4" ma:displayName="Doc Type" ma:format="Dropdown" ma:internalName="DocType">
      <xsd:simpleType>
        <xsd:restriction base="dms:Choice">
          <xsd:enumeration value="Template"/>
          <xsd:enumeration value="Logo"/>
          <xsd:enumeration value="P&amp;O"/>
          <xsd:enumeration value="Powerpoint"/>
          <xsd:enumeration value="How to"/>
          <xsd:enumeration value="Normen"/>
          <xsd:enumeration value="DNS"/>
          <xsd:enumeration value="Teams background"/>
          <xsd:enumeration value="Varia"/>
          <xsd:enumeration value="Menu"/>
          <xsd:enumeration value="Beleidsnota's"/>
          <xsd:enumeration value="Strategisch seminarie"/>
          <xsd:enumeration value="Strategische plannen"/>
          <xsd:enumeration value="Corporate"/>
          <xsd:enumeration value="Missie Visie Waarden NL"/>
          <xsd:enumeration value="Mission Vision Valeurs FR"/>
          <xsd:enumeration value="Gezondheid"/>
          <xsd:enumeration value="arbeidsgeneeskunde"/>
          <xsd:enumeration value="Médécine de travail"/>
          <xsd:enumeration value="MEDECINE DE TRAVAIL"/>
          <xsd:enumeration value="Directiecomité"/>
          <xsd:enumeration value="Comité de direction"/>
          <xsd:enumeration value="Directiecomité Comité de direction"/>
          <xsd:enumeration value="Parlementaire en regelgevende activiteiten"/>
          <xsd:enumeration value="Activités parlementaires et réglementaires"/>
          <xsd:enumeration value="wenskaarten"/>
          <xsd:enumeration value="cartes de voeux"/>
          <xsd:enumeration value="Template NL"/>
          <xsd:enumeration value="Template FR"/>
          <xsd:enumeration value="Logo's"/>
          <xsd:enumeration value="Logos"/>
          <xsd:enumeration value="FAQ Tips &amp; Tricks NL"/>
          <xsd:enumeration value="FAQ Tips &amp; Tricks FR"/>
          <xsd:enumeration value="Formulieren - linken"/>
          <xsd:enumeration value="Formulaires - liens"/>
          <xsd:enumeration value="Huisstijlgids"/>
          <xsd:enumeration value="Guide de l'identité visuelle"/>
          <xsd:enumeration value="Visuals NL"/>
          <xsd:enumeration value="Visuals FR"/>
          <xsd:enumeration value="Ergonomie NL"/>
          <xsd:enumeration value="Ergonomie FR"/>
          <xsd:enumeration value="EHBO"/>
          <xsd:enumeration value="Premiers Secours"/>
          <xsd:enumeration value="Offres d'emploi en interne"/>
          <xsd:enumeration value="Interne vacatures"/>
          <xsd:enumeration value="Juridische dienst"/>
          <xsd:enumeration value="Service juridique"/>
        </xsd:restrict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Tags" ma:index="15" nillable="true" ma:displayName="Tags" ma:hidden="true"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hidden="true" ma:internalName="MediaServiceOCR" ma:readOnly="true">
      <xsd:simpleType>
        <xsd:restriction base="dms:Note"/>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hidden="true" ma:internalName="MediaServiceKeyPoints" ma:readOnly="true">
      <xsd:simpleType>
        <xsd:restriction base="dms:Note"/>
      </xsd:simpleType>
    </xsd:element>
    <xsd:element name="Dateandtime" ma:index="22" nillable="true" ma:displayName="Date and time" ma:format="DateOnly" ma:internalName="Dateandtime">
      <xsd:simpleType>
        <xsd:restriction base="dms:DateTime"/>
      </xsd:simpleType>
    </xsd:element>
    <xsd:element name="MediaLengthInSeconds" ma:index="23"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34b2316-2a77-4670-a53d-14e7d1a038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A81AAE9-1D03-4877-9FD3-96A7757F3C9D}">
  <ds:schemaRefs>
    <ds:schemaRef ds:uri="http://purl.org/dc/elements/1.1/"/>
    <ds:schemaRef ds:uri="http://www.w3.org/XML/1998/namespace"/>
    <ds:schemaRef ds:uri="http://schemas.microsoft.com/office/2006/documentManagement/types"/>
    <ds:schemaRef ds:uri="26442eb2-6335-4c49-9d4e-5b2b006bf1ad"/>
    <ds:schemaRef ds:uri="5388636e-1d92-436b-9760-3c1aab8d8c05"/>
    <ds:schemaRef ds:uri="http://schemas.microsoft.com/office/infopath/2007/PartnerControls"/>
    <ds:schemaRef ds:uri="http://schemas.microsoft.com/office/2006/metadata/properties"/>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F1EE279A-ABDA-47E3-9DAE-E604B0D68925}">
  <ds:schemaRefs>
    <ds:schemaRef ds:uri="http://schemas.microsoft.com/sharepoint/v3/contenttype/forms"/>
  </ds:schemaRefs>
</ds:datastoreItem>
</file>

<file path=customXml/itemProps3.xml><?xml version="1.0" encoding="utf-8"?>
<ds:datastoreItem xmlns:ds="http://schemas.openxmlformats.org/officeDocument/2006/customXml" ds:itemID="{2D579128-9F6A-4C9F-930B-CEA88D2230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442eb2-6335-4c49-9d4e-5b2b006bf1ad"/>
    <ds:schemaRef ds:uri="5388636e-1d92-436b-9760-3c1aab8d8c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2A82095-6DFA-40A4-9319-6FCA211D6F8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5749</TotalTime>
  <Words>2191</Words>
  <Application>Microsoft Office PowerPoint</Application>
  <PresentationFormat>Breedbeeld</PresentationFormat>
  <Paragraphs>341</Paragraphs>
  <Slides>28</Slides>
  <Notes>19</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28</vt:i4>
      </vt:variant>
    </vt:vector>
  </HeadingPairs>
  <TitlesOfParts>
    <vt:vector size="35" baseType="lpstr">
      <vt:lpstr>Arial</vt:lpstr>
      <vt:lpstr>Calibri</vt:lpstr>
      <vt:lpstr>Century Gothic</vt:lpstr>
      <vt:lpstr>Courier New</vt:lpstr>
      <vt:lpstr>Karla</vt:lpstr>
      <vt:lpstr>Wingdings</vt:lpstr>
      <vt:lpstr>Kantoorthema</vt:lpstr>
      <vt:lpstr>Tips voor een effectieve risico- en crisiscommunicatie bij noodweer</vt:lpstr>
      <vt:lpstr>Effectieve communicatie rond extreem weer</vt:lpstr>
      <vt:lpstr>Enkele nuttige inzichten uit onderzoek</vt:lpstr>
      <vt:lpstr>Belang van risicoperceptie</vt:lpstr>
      <vt:lpstr>COMMUNICATIE-KRUISPUNT </vt:lpstr>
      <vt:lpstr>Risicoperceptie- onderzoek</vt:lpstr>
      <vt:lpstr>risicoperceptie</vt:lpstr>
      <vt:lpstr>Conceptueel model : Gewenst vs Ongewenst Gedrag </vt:lpstr>
      <vt:lpstr>gepercipieerde dreiging Vs redzaamheid … (MAL)ADAPTIVe BEHAVIOUR </vt:lpstr>
      <vt:lpstr>PowerPoint-presentatie</vt:lpstr>
      <vt:lpstr>Enkele interessante resultaten</vt:lpstr>
      <vt:lpstr>Verschil tussen risico- en crisiscommunicatie</vt:lpstr>
      <vt:lpstr>Emo-segmentatie</vt:lpstr>
      <vt:lpstr>Vertaling naar de praktijk…</vt:lpstr>
      <vt:lpstr>Een goed begrip van de dreiging/het risico</vt:lpstr>
      <vt:lpstr>Een goed begrip en kennis van het Risico en maatregelen</vt:lpstr>
      <vt:lpstr>Een goed begrip en kennis van het risico</vt:lpstr>
      <vt:lpstr>Een goed begrip en kennis van het risico</vt:lpstr>
      <vt:lpstr>PowerPoint-presentatie</vt:lpstr>
      <vt:lpstr>Belang van voldoende concrete handelingsperspectieven</vt:lpstr>
      <vt:lpstr>Gediversifieerde en gerichte communicatie</vt:lpstr>
      <vt:lpstr>BE-Alert</vt:lpstr>
      <vt:lpstr>BE-Alert</vt:lpstr>
      <vt:lpstr>Belang van monitoring</vt:lpstr>
      <vt:lpstr>nazorg</vt:lpstr>
      <vt:lpstr>Heldere, concrete en transparante communicatie</vt:lpstr>
      <vt:lpstr>Nog een aantal Aandachtspunten…</vt:lpstr>
      <vt:lpstr>comm@nccn.fgov.be   https://crisiscentrum.be               @CrisiscenterBE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 User</dc:creator>
  <cp:lastModifiedBy>Dominique Maris</cp:lastModifiedBy>
  <cp:revision>2</cp:revision>
  <dcterms:created xsi:type="dcterms:W3CDTF">2018-12-18T15:38:37Z</dcterms:created>
  <dcterms:modified xsi:type="dcterms:W3CDTF">2025-10-10T12:56:10Z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0x01010005E2E53AEF883E42914EC2262B3DB671</vt:lpwstr>
  </property>
  <property fmtid="{D5CDD505-2E9C-101B-9397-08002B2CF9AE}" pid="3" name="_dlc_DocIdItemGuid">
    <vt:lpwstr>07be44f0-fb30-4501-be9e-38144d8fead7</vt:lpwstr>
  </property>
  <property fmtid="{D5CDD505-2E9C-101B-9397-08002B2CF9AE}" pid="4" name="MediaServiceImageTags">
    <vt:lpwstr/>
  </property>
</Properties>
</file>