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86" r:id="rId4"/>
    <p:sldId id="501" r:id="rId5"/>
    <p:sldId id="500" r:id="rId6"/>
    <p:sldId id="287" r:id="rId7"/>
    <p:sldId id="288" r:id="rId8"/>
    <p:sldId id="502" r:id="rId9"/>
    <p:sldId id="289" r:id="rId10"/>
    <p:sldId id="290" r:id="rId11"/>
    <p:sldId id="291" r:id="rId12"/>
    <p:sldId id="503" r:id="rId13"/>
    <p:sldId id="293" r:id="rId14"/>
    <p:sldId id="281" r:id="rId15"/>
    <p:sldId id="283" r:id="rId16"/>
    <p:sldId id="264" r:id="rId17"/>
    <p:sldId id="280" r:id="rId18"/>
    <p:sldId id="269" r:id="rId19"/>
    <p:sldId id="271" r:id="rId20"/>
    <p:sldId id="272" r:id="rId21"/>
    <p:sldId id="294" r:id="rId22"/>
    <p:sldId id="270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1DC54F-FC67-423E-B623-DDEDEEEA0672}" v="5" dt="2025-10-07T12:30:22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4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973EE-876D-4AE4-9EDE-0A97B8EA018C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53E78-A700-498C-A225-D7620B41B94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1490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fr-FR" dirty="0">
              <a:latin typeface="Arial" panose="020B0604020202020204" pitchFamily="34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8447663" indent="-37984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2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3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415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87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59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131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33050D-AF53-4B02-9EB2-823FDEE654D2}" type="slidenum">
              <a:rPr lang="en-GB" altLang="fr-FR" sz="1300" smtClean="0"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</a:t>
            </a:fld>
            <a:endParaRPr lang="en-GB" altLang="fr-FR" sz="13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AAA98-5057-4F34-A644-978BE592A4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44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AAA98-5057-4F34-A644-978BE592A4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16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AAA98-5057-4F34-A644-978BE592A4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49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AAA98-5057-4F34-A644-978BE592A4E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51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AAA98-5057-4F34-A644-978BE592A4E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47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49A3B-BE86-A23D-FB46-CD9BC903A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B92AF-8279-D784-A1F7-D9E36B896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32B82-5F2F-4F8A-C5A4-C0A93950D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F21F3-1F22-E0E3-633E-69DD653D8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613F7-979A-B891-CBFB-20CC79165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31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325C2-5FC9-F817-A446-DF1D6FD6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8DA4D-0971-B6A6-AE61-9043BCCDF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9BC80-DD0F-06BA-51A7-07D9D9713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BE3CD-A3F9-F9CC-B630-216F97BF0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59AA6-BA36-596D-A48E-81FDE3B05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3109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D386F-ED6D-380E-2E9C-CF29B199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4C4A4-D375-5790-6474-CA030F732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B4FA9-1DCF-07A0-7B79-6DC18E753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51EF3-BC79-C881-1BD1-741825B3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FB866-AE67-C6A4-8A36-4D43B0F6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8773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3ABEA-402B-36A5-6594-0AB0A58A6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B79E1-E592-822A-72B0-04DA3D8AE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DD54D-AA1A-3C6C-F061-6757E12F8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2E0D7-E499-3551-42BC-ADA6B479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F1D41-E2D1-2CEF-9AA2-249C37949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F8657-BC77-43A7-10D2-4B970E523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194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FC4D5-531B-3FA8-0E6A-5E5F8608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0DF61-1ED5-E108-2819-62CFEAA3E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17710-E41F-440D-FAE8-B44B5CCA5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62AC83-40A3-37A6-F7CA-261003E7A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68751D-749B-D720-A1C9-39F8D0C07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25E-4941-84A9-887B-998FAF18E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459C00-60D4-0F7F-0D3F-A8B164A9C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0AA7EA-B347-EA08-C670-C57B99B4C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3953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B885E-C5F2-165E-7D32-62C7EFFDF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945828-6E74-C969-77EA-093EFF45A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3EB61-4526-27EC-928F-40B3D4C46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59DF-FC4A-E129-2D94-179853B35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096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CC7498-F724-A04B-4E98-9144893B5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9EB8ED-C9D1-1378-666F-EFEBF1D0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F6C2E-6503-8C59-9AE7-FA373179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537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87A0-63ED-5E70-5D36-293AD773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293C7-2EA6-0BC0-46E3-B5DB5886E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0353E-A6A7-7E28-B23B-8490C15D9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4A802-EE53-608F-45E1-CE06675D8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D4CA9-25BB-0583-F6BA-297C95D99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7EF0E-361C-B181-8341-420D4741D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693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FAA4B-9F22-C0C0-895A-A1C5B97F6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BDFEC-ED03-40DC-E7CF-AE3C82E526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100B9-6E41-9AFF-B314-9CD1A8E90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53349-645D-3081-39AB-BDF04C7F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F479A-B784-667B-8950-50CBFCF21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D7E58-62DB-16B5-469A-65750D7C7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533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89761-F5D3-E5BE-F505-A362F68DC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5CDF1B-F8B9-230F-1007-FB2908F7E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A7A60-4805-403E-1AF4-9BD6CD4E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776A3-3DC8-9CDF-2C15-01EEA2775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4D893-1C7D-C1BA-684F-AA9059E87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334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58C377-C9D2-0DEE-F6C8-044BA081AF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39031-9F80-47C4-4E61-5005633E97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057D7-B0EB-35E6-B274-8715B54C8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A4631-579E-B2D5-7422-09EF8A29B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A6EDC-0259-8CF4-4FF9-D1F1369CB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7584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198D8E-FA0F-4B46-1DA7-11AE01A2A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5B9A-272D-BD7B-D046-AB743B896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21B4F-1BCC-24ED-E594-D7D383FCA7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72DB9D-323D-4047-BDD2-56EFC4D0D22D}" type="datetimeFigureOut">
              <a:rPr lang="nl-BE" smtClean="0"/>
              <a:t>6/10/2025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2EC73-5170-1B96-38A9-1C379C2A3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7B69F-8FBD-9A54-44BA-127D7C56A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33CC23-0824-4E98-9E65-AA39A1A5EBA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037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ivil-protection-knowledge-network.europa.eu/stories/host-nation-support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865" y="5784112"/>
            <a:ext cx="1466405" cy="815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28384" y="2020999"/>
            <a:ext cx="4460032" cy="24055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E" sz="3000" b="1" dirty="0" err="1"/>
              <a:t>Ontvangst</a:t>
            </a:r>
            <a:r>
              <a:rPr lang="en-IE" sz="3000" b="1" dirty="0"/>
              <a:t> van </a:t>
            </a:r>
            <a:r>
              <a:rPr lang="en-IE" sz="3000" b="1" dirty="0" err="1"/>
              <a:t>internationale</a:t>
            </a:r>
            <a:r>
              <a:rPr lang="en-IE" sz="3000" b="1" dirty="0"/>
              <a:t> </a:t>
            </a:r>
            <a:r>
              <a:rPr lang="en-IE" sz="3000" b="1" dirty="0" err="1"/>
              <a:t>bijstand</a:t>
            </a:r>
            <a:r>
              <a:rPr lang="en-IE" sz="3000" dirty="0"/>
              <a:t> </a:t>
            </a:r>
          </a:p>
          <a:p>
            <a:r>
              <a:rPr lang="en-IE" sz="3000" i="1" dirty="0" err="1">
                <a:ea typeface="Calibri"/>
                <a:cs typeface="Calibri"/>
              </a:rPr>
              <a:t>Overstromingen</a:t>
            </a:r>
            <a:r>
              <a:rPr lang="en-IE" sz="3000" i="1" dirty="0">
                <a:ea typeface="Calibri"/>
                <a:cs typeface="Calibri"/>
              </a:rPr>
              <a:t> 2021</a:t>
            </a:r>
            <a:endParaRPr lang="en-IE" i="1" dirty="0">
              <a:ea typeface="Calibri"/>
              <a:cs typeface="Calibri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657060" y="4794444"/>
            <a:ext cx="7428613" cy="886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BE" altLang="fr-FR" sz="2000" dirty="0"/>
              <a:t>Helena Maldonado</a:t>
            </a:r>
          </a:p>
          <a:p>
            <a:pPr algn="r">
              <a:spcBef>
                <a:spcPct val="0"/>
              </a:spcBef>
            </a:pPr>
            <a:r>
              <a:rPr lang="fr-BE" altLang="fr-FR" sz="1800" dirty="0"/>
              <a:t>FOD </a:t>
            </a:r>
            <a:r>
              <a:rPr lang="fr-BE" altLang="fr-FR" sz="1800" dirty="0" err="1"/>
              <a:t>Binnenlandse</a:t>
            </a:r>
            <a:r>
              <a:rPr lang="fr-BE" altLang="fr-FR" sz="1800" dirty="0"/>
              <a:t> </a:t>
            </a:r>
            <a:r>
              <a:rPr lang="fr-BE" altLang="fr-FR" sz="1800" dirty="0" err="1"/>
              <a:t>Zaken</a:t>
            </a:r>
            <a:endParaRPr lang="fr-BE" altLang="fr-FR" sz="1800" dirty="0"/>
          </a:p>
        </p:txBody>
      </p:sp>
      <p:pic>
        <p:nvPicPr>
          <p:cNvPr id="7170" name="Picture 2" descr="logo IB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078" y="0"/>
            <a:ext cx="1418044" cy="141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07" y="5577768"/>
            <a:ext cx="3997281" cy="1022032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07" y="483502"/>
            <a:ext cx="7485113" cy="499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52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8C66E-3CA6-4542-B92D-91EB1C1A8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233605-B23D-47FC-80EA-FDB34EBF5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BE" dirty="0"/>
              <a:t>UCPM - Union Civil Protection </a:t>
            </a:r>
            <a:r>
              <a:rPr lang="nl-BE" dirty="0" err="1"/>
              <a:t>Mechanism</a:t>
            </a:r>
            <a:r>
              <a:rPr lang="nl-B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Host </a:t>
            </a:r>
            <a:r>
              <a:rPr lang="nl-BE" dirty="0" err="1"/>
              <a:t>Nation</a:t>
            </a:r>
            <a:r>
              <a:rPr lang="nl-BE" dirty="0"/>
              <a:t> Support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Internationale bijstand tijdens overstromingen 2021</a:t>
            </a:r>
          </a:p>
        </p:txBody>
      </p:sp>
    </p:spTree>
    <p:extLst>
      <p:ext uri="{BB962C8B-B14F-4D97-AF65-F5344CB8AC3E}">
        <p14:creationId xmlns:p14="http://schemas.microsoft.com/office/powerpoint/2010/main" val="972926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EC094131-8DD8-347A-9844-291367023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>
                <a:solidFill>
                  <a:srgbClr val="FFFFFF"/>
                </a:solidFill>
              </a:rPr>
              <a:t>1</a:t>
            </a:r>
            <a:r>
              <a:rPr lang="en-US" sz="6000">
                <a:solidFill>
                  <a:srgbClr val="FFFFFF"/>
                </a:solidFill>
              </a:rPr>
              <a:t>. </a:t>
            </a:r>
            <a:r>
              <a:rPr lang="en-US" sz="6000" b="1">
                <a:solidFill>
                  <a:srgbClr val="FFFFFF"/>
                </a:solidFill>
              </a:rPr>
              <a:t>UCPM – het Union Civil Protection Mechanism</a:t>
            </a:r>
          </a:p>
        </p:txBody>
      </p:sp>
    </p:spTree>
    <p:extLst>
      <p:ext uri="{BB962C8B-B14F-4D97-AF65-F5344CB8AC3E}">
        <p14:creationId xmlns:p14="http://schemas.microsoft.com/office/powerpoint/2010/main" val="6645297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578C-94E8-287A-E0B7-9D9E1C279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AF0B44-F2FD-ED0D-63F3-A568D9CDF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 fontScale="90000"/>
          </a:bodyPr>
          <a:lstStyle/>
          <a:p>
            <a:r>
              <a:rPr lang="nl-BE" b="1" dirty="0"/>
              <a:t>UCPM – het Union </a:t>
            </a:r>
            <a:r>
              <a:rPr lang="nl-BE" b="1" dirty="0" err="1"/>
              <a:t>Civil</a:t>
            </a:r>
            <a:r>
              <a:rPr lang="nl-BE" b="1" dirty="0"/>
              <a:t> </a:t>
            </a:r>
            <a:r>
              <a:rPr lang="nl-BE" b="1" dirty="0" err="1"/>
              <a:t>Protection</a:t>
            </a:r>
            <a:r>
              <a:rPr lang="nl-BE" b="1" dirty="0"/>
              <a:t> </a:t>
            </a:r>
            <a:r>
              <a:rPr lang="nl-BE" b="1" dirty="0" err="1"/>
              <a:t>Mechanism</a:t>
            </a:r>
            <a:br>
              <a:rPr lang="nl-BE" dirty="0"/>
            </a:b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3E9B7E-DF4D-8443-0D98-1A9B223A2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1300" b="1" dirty="0"/>
              <a:t>UCPM: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BE" sz="1300" dirty="0"/>
              <a:t>solidariteit bij rampen tussen 37 landen </a:t>
            </a:r>
          </a:p>
          <a:p>
            <a:pPr>
              <a:buFont typeface="Wingdings" panose="05000000000000000000" pitchFamily="2" charset="2"/>
              <a:buChar char="Ø"/>
            </a:pPr>
            <a:endParaRPr lang="nl-BE" sz="1300" dirty="0"/>
          </a:p>
          <a:p>
            <a:r>
              <a:rPr lang="nl-BE" sz="1300" b="1" dirty="0"/>
              <a:t>Natuurrampen</a:t>
            </a:r>
            <a:endParaRPr lang="nl-BE" sz="1300" dirty="0"/>
          </a:p>
          <a:p>
            <a:r>
              <a:rPr lang="nl-BE" sz="1300" dirty="0"/>
              <a:t>Overstromingen, aardbevingen, bosbranden, cyclonen</a:t>
            </a:r>
          </a:p>
          <a:p>
            <a:r>
              <a:rPr lang="nl-BE" sz="1300" b="1" dirty="0"/>
              <a:t>Door de mens veroorzaakte rampen</a:t>
            </a:r>
            <a:endParaRPr lang="nl-BE" sz="1300" dirty="0"/>
          </a:p>
          <a:p>
            <a:r>
              <a:rPr lang="nl-BE" sz="1300" dirty="0"/>
              <a:t>Milieurampen</a:t>
            </a:r>
          </a:p>
          <a:p>
            <a:pPr lvl="1"/>
            <a:r>
              <a:rPr lang="nl-BE" sz="1300" dirty="0"/>
              <a:t>CBRN (explosie in Libanon, 2020)</a:t>
            </a:r>
          </a:p>
          <a:p>
            <a:pPr lvl="1"/>
            <a:r>
              <a:rPr lang="nl-BE" sz="1300" dirty="0"/>
              <a:t>Complexe noodsituaties (Oekraïne, Gaza)</a:t>
            </a:r>
          </a:p>
          <a:p>
            <a:r>
              <a:rPr lang="nl-BE" sz="1300" b="1" dirty="0"/>
              <a:t>Gezondheidscrises</a:t>
            </a:r>
            <a:endParaRPr lang="nl-BE" sz="1300" dirty="0"/>
          </a:p>
          <a:p>
            <a:r>
              <a:rPr lang="nl-BE" sz="1300" dirty="0"/>
              <a:t>Covid-19</a:t>
            </a:r>
          </a:p>
          <a:p>
            <a:pPr lvl="1"/>
            <a:r>
              <a:rPr lang="nl-BE" sz="1300" dirty="0"/>
              <a:t>Ebola-epidemie</a:t>
            </a:r>
          </a:p>
          <a:p>
            <a:r>
              <a:rPr lang="nl-BE" sz="1300" b="1" dirty="0"/>
              <a:t>Bijstand bij consulaire ondersteuning</a:t>
            </a:r>
            <a:endParaRPr lang="nl-BE" sz="1300" dirty="0"/>
          </a:p>
          <a:p>
            <a:r>
              <a:rPr lang="nl-BE" sz="1300" dirty="0"/>
              <a:t>Repatriëringen </a:t>
            </a:r>
          </a:p>
          <a:p>
            <a:pPr lvl="1"/>
            <a:r>
              <a:rPr lang="nl-BE" sz="1300" dirty="0"/>
              <a:t>Evacuatie van EU-burgers tijdens Covid-19</a:t>
            </a:r>
          </a:p>
          <a:p>
            <a:pPr>
              <a:buFont typeface="Wingdings" panose="05000000000000000000" pitchFamily="2" charset="2"/>
              <a:buChar char="Ø"/>
            </a:pPr>
            <a:endParaRPr lang="nl-BE" sz="1300" dirty="0"/>
          </a:p>
        </p:txBody>
      </p:sp>
      <p:pic>
        <p:nvPicPr>
          <p:cNvPr id="5" name="Afbeelding 3" descr="A map of europe with different countries/regions&#10;&#10;AI-generated content may be incorrect.">
            <a:extLst>
              <a:ext uri="{FF2B5EF4-FFF2-40B4-BE49-F238E27FC236}">
                <a16:creationId xmlns:a16="http://schemas.microsoft.com/office/drawing/2014/main" id="{6F521CED-957F-513E-8ED7-439EC8E8A2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6" r="10349" b="3"/>
          <a:stretch>
            <a:fillRect/>
          </a:stretch>
        </p:blipFill>
        <p:spPr>
          <a:xfrm>
            <a:off x="5567159" y="1537445"/>
            <a:ext cx="5900956" cy="4955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4854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7" name="Title 1">
            <a:extLst>
              <a:ext uri="{FF2B5EF4-FFF2-40B4-BE49-F238E27FC236}">
                <a16:creationId xmlns:a16="http://schemas.microsoft.com/office/drawing/2014/main" id="{3AA5B292-9E12-100E-6372-1D925822F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BE" b="1" dirty="0"/>
              <a:t>UCPM – het Union </a:t>
            </a:r>
            <a:r>
              <a:rPr lang="nl-BE" b="1" dirty="0" err="1"/>
              <a:t>Civil</a:t>
            </a:r>
            <a:r>
              <a:rPr lang="nl-BE" b="1" dirty="0"/>
              <a:t> </a:t>
            </a:r>
            <a:r>
              <a:rPr lang="nl-BE" b="1" dirty="0" err="1"/>
              <a:t>Protection</a:t>
            </a:r>
            <a:r>
              <a:rPr lang="nl-BE" b="1" dirty="0"/>
              <a:t> </a:t>
            </a:r>
            <a:r>
              <a:rPr lang="nl-BE" b="1" dirty="0" err="1"/>
              <a:t>Mechanism</a:t>
            </a:r>
            <a:endParaRPr lang="en-US" dirty="0"/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7BDEA06E-B768-0541-9358-59D7121BC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76428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endParaRPr lang="de-DE" altLang="fr-FR" sz="2600" b="1" dirty="0"/>
          </a:p>
          <a:p>
            <a:r>
              <a:rPr lang="nl-NL" sz="2600" b="1" dirty="0"/>
              <a:t>Preventie: </a:t>
            </a:r>
            <a:r>
              <a:rPr lang="nl-NL" sz="2600" dirty="0"/>
              <a:t>preventie in de lidstaten</a:t>
            </a:r>
          </a:p>
          <a:p>
            <a:r>
              <a:rPr lang="nl-NL" sz="2600" b="1" dirty="0" err="1"/>
              <a:t>Paraattheid</a:t>
            </a:r>
            <a:r>
              <a:rPr lang="nl-NL" sz="2600" b="1" dirty="0"/>
              <a:t>:</a:t>
            </a:r>
            <a:r>
              <a:rPr lang="nl-NL" sz="2600" dirty="0"/>
              <a:t> training, oefeningen, capaciteitsontwikkeling</a:t>
            </a:r>
          </a:p>
          <a:p>
            <a:r>
              <a:rPr lang="nl-NL" sz="2600" b="1" dirty="0"/>
              <a:t>Respons:</a:t>
            </a:r>
            <a:r>
              <a:rPr lang="nl-NL" sz="2600" dirty="0"/>
              <a:t> inzet en samenwerking tijdens rampen binnen en buiten de EU</a:t>
            </a:r>
          </a:p>
          <a:p>
            <a:endParaRPr lang="nl-NL" sz="2600" dirty="0"/>
          </a:p>
          <a:p>
            <a:pPr marL="0" indent="0">
              <a:buNone/>
              <a:defRPr/>
            </a:pPr>
            <a:endParaRPr lang="de-DE" altLang="fr-FR" sz="2600" b="1" dirty="0"/>
          </a:p>
        </p:txBody>
      </p:sp>
      <p:pic>
        <p:nvPicPr>
          <p:cNvPr id="2050" name="Picture 2" descr="A map of europe with different colored icons&#10;&#10;AI-generated content may be incorrect.">
            <a:extLst>
              <a:ext uri="{FF2B5EF4-FFF2-40B4-BE49-F238E27FC236}">
                <a16:creationId xmlns:a16="http://schemas.microsoft.com/office/drawing/2014/main" id="{4E0DD9FC-1AB6-5C6B-879B-DBF3CB62A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" r="13875" b="2"/>
          <a:stretch>
            <a:fillRect/>
          </a:stretch>
        </p:blipFill>
        <p:spPr bwMode="auto">
          <a:xfrm>
            <a:off x="4968240" y="1465824"/>
            <a:ext cx="6385560" cy="4711139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l-BE" b="1" dirty="0"/>
              <a:t>UCPM – het Union </a:t>
            </a:r>
            <a:r>
              <a:rPr lang="nl-BE" b="1" dirty="0" err="1"/>
              <a:t>Civil</a:t>
            </a:r>
            <a:r>
              <a:rPr lang="nl-BE" b="1" dirty="0"/>
              <a:t> </a:t>
            </a:r>
            <a:r>
              <a:rPr lang="nl-BE" b="1" dirty="0" err="1"/>
              <a:t>Protection</a:t>
            </a:r>
            <a:r>
              <a:rPr lang="nl-BE" b="1" dirty="0"/>
              <a:t> </a:t>
            </a:r>
            <a:r>
              <a:rPr lang="nl-BE" b="1" dirty="0" err="1"/>
              <a:t>Mechanism</a:t>
            </a:r>
            <a:endParaRPr lang="nl-BE" dirty="0"/>
          </a:p>
        </p:txBody>
      </p:sp>
      <p:pic>
        <p:nvPicPr>
          <p:cNvPr id="1026" name="Picture 2" descr="A map of the world with different colored areas&#10;&#10;AI-generated content may be incorrect.">
            <a:extLst>
              <a:ext uri="{FF2B5EF4-FFF2-40B4-BE49-F238E27FC236}">
                <a16:creationId xmlns:a16="http://schemas.microsoft.com/office/drawing/2014/main" id="{A7E0C7EF-981F-5C7A-FB9A-A6498A895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058194"/>
            <a:ext cx="5181600" cy="38862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jdelijke aanduiding voor inhoud 2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nl-BE" dirty="0"/>
          </a:p>
          <a:p>
            <a:pPr>
              <a:buFont typeface="Wingdings" panose="05000000000000000000" pitchFamily="2" charset="2"/>
              <a:buChar char="Ø"/>
            </a:pPr>
            <a:r>
              <a:rPr lang="nl-BE" dirty="0"/>
              <a:t>Europese coördinatie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BE" dirty="0"/>
              <a:t>Cofinanciering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BE" dirty="0"/>
              <a:t>Opleidingen, trainingen en kennisdeling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BE" dirty="0"/>
              <a:t>Wetenschappelijke ondersteuning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BE" dirty="0"/>
              <a:t>Informatievergaring en data-analyse (Copernicus)</a:t>
            </a:r>
          </a:p>
          <a:p>
            <a:pPr>
              <a:buFont typeface="Wingdings" panose="05000000000000000000" pitchFamily="2" charset="2"/>
              <a:buChar char="Ø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66129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32121"/>
            <a:ext cx="10515600" cy="1325563"/>
          </a:xfrm>
        </p:spPr>
        <p:txBody>
          <a:bodyPr/>
          <a:lstStyle/>
          <a:p>
            <a:r>
              <a:rPr lang="nl-BE" dirty="0"/>
              <a:t>Hoe werkt het?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954" y="1239598"/>
            <a:ext cx="8944091" cy="503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53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032BC15-4FD2-5A68-5369-871ABA19C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0" r="-1" b="5778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D44812-98FA-8CCE-4595-92FAE19A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</a:rPr>
              <a:t>2. Host Nation Support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34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2. Host </a:t>
            </a:r>
            <a:r>
              <a:rPr lang="nl-BE" b="1" dirty="0" err="1"/>
              <a:t>Nation</a:t>
            </a:r>
            <a:r>
              <a:rPr lang="nl-BE" b="1" dirty="0"/>
              <a:t> Support (HNS)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F1C5243D-D4D9-E0EF-C27C-18DEF6C9A439}"/>
              </a:ext>
            </a:extLst>
          </p:cNvPr>
          <p:cNvSpPr txBox="1">
            <a:spLocks/>
          </p:cNvSpPr>
          <p:nvPr/>
        </p:nvSpPr>
        <p:spPr>
          <a:xfrm>
            <a:off x="644237" y="293371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BE" sz="2200" dirty="0"/>
              <a:t>Voorbereide steun (UCPM)</a:t>
            </a:r>
          </a:p>
          <a:p>
            <a:pPr marL="0" indent="0">
              <a:buNone/>
            </a:pPr>
            <a:r>
              <a:rPr lang="nl-BE" sz="2200" dirty="0"/>
              <a:t>	+</a:t>
            </a:r>
          </a:p>
          <a:p>
            <a:pPr marL="0" indent="0">
              <a:buNone/>
            </a:pPr>
            <a:r>
              <a:rPr lang="nl-BE" sz="2200" dirty="0"/>
              <a:t>Voorbereide ontvangst (HNS)</a:t>
            </a:r>
          </a:p>
          <a:p>
            <a:endParaRPr lang="nl-BE" sz="2200" dirty="0"/>
          </a:p>
          <a:p>
            <a:endParaRPr lang="nl-BE" sz="2200" dirty="0"/>
          </a:p>
        </p:txBody>
      </p:sp>
      <p:sp>
        <p:nvSpPr>
          <p:cNvPr id="7" name="Rechteraccolade 6"/>
          <p:cNvSpPr/>
          <p:nvPr/>
        </p:nvSpPr>
        <p:spPr>
          <a:xfrm>
            <a:off x="4511040" y="2933714"/>
            <a:ext cx="266008" cy="115226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>
              <a:solidFill>
                <a:sysClr val="windowText" lastClr="000000"/>
              </a:solidFill>
            </a:endParaRPr>
          </a:p>
        </p:txBody>
      </p:sp>
      <p:sp>
        <p:nvSpPr>
          <p:cNvPr id="8" name="Pijl-rechts 7"/>
          <p:cNvSpPr/>
          <p:nvPr/>
        </p:nvSpPr>
        <p:spPr>
          <a:xfrm>
            <a:off x="5040680" y="3429000"/>
            <a:ext cx="931026" cy="19374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ekstvak 8"/>
          <p:cNvSpPr txBox="1"/>
          <p:nvPr/>
        </p:nvSpPr>
        <p:spPr>
          <a:xfrm>
            <a:off x="6220296" y="3294402"/>
            <a:ext cx="55318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200" dirty="0"/>
              <a:t>Efficiënte en effectieve internationale bijstand!</a:t>
            </a:r>
          </a:p>
        </p:txBody>
      </p:sp>
    </p:spTree>
    <p:extLst>
      <p:ext uri="{BB962C8B-B14F-4D97-AF65-F5344CB8AC3E}">
        <p14:creationId xmlns:p14="http://schemas.microsoft.com/office/powerpoint/2010/main" val="2121081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500" y="365125"/>
            <a:ext cx="10515600" cy="1325563"/>
          </a:xfrm>
        </p:spPr>
        <p:txBody>
          <a:bodyPr/>
          <a:lstStyle/>
          <a:p>
            <a:r>
              <a:rPr lang="nl-BE" dirty="0"/>
              <a:t>EU HNS </a:t>
            </a:r>
            <a:r>
              <a:rPr lang="nl-BE" dirty="0" err="1"/>
              <a:t>Guidelines</a:t>
            </a:r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3999" y="1472854"/>
            <a:ext cx="3744846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182880" y="134814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BE" dirty="0"/>
              <a:t> </a:t>
            </a: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137986" y="1472853"/>
            <a:ext cx="76643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nl-BE" sz="2400" dirty="0"/>
              <a:t>Coherente HNS planning en implementatie binnen UCPM </a:t>
            </a:r>
          </a:p>
          <a:p>
            <a:pPr>
              <a:buFont typeface="Wingdings" panose="05000000000000000000" pitchFamily="2" charset="2"/>
              <a:buChar char="Ø"/>
            </a:pPr>
            <a:endParaRPr lang="nl-B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nl-BE" sz="2400" dirty="0"/>
              <a:t>4 domeinen</a:t>
            </a:r>
          </a:p>
          <a:p>
            <a:pPr marL="714375"/>
            <a:r>
              <a:rPr lang="nl-BE" sz="2400" dirty="0"/>
              <a:t>Noodplanning</a:t>
            </a:r>
          </a:p>
          <a:p>
            <a:pPr marL="714375"/>
            <a:r>
              <a:rPr lang="nl-BE" sz="2400" dirty="0" err="1"/>
              <a:t>Emergency</a:t>
            </a:r>
            <a:r>
              <a:rPr lang="nl-BE" sz="2400" dirty="0"/>
              <a:t> management en on site coördinatie</a:t>
            </a:r>
          </a:p>
          <a:p>
            <a:pPr marL="714375"/>
            <a:r>
              <a:rPr lang="nl-BE" sz="2400" dirty="0"/>
              <a:t>Logistiek/transport</a:t>
            </a:r>
          </a:p>
          <a:p>
            <a:pPr marL="714375"/>
            <a:r>
              <a:rPr lang="nl-BE" sz="2400" dirty="0"/>
              <a:t>Wettelijke en financiële elementen</a:t>
            </a:r>
          </a:p>
          <a:p>
            <a:pPr marL="485775" indent="0">
              <a:buNone/>
            </a:pPr>
            <a:endParaRPr lang="nl-BE" sz="2400" dirty="0"/>
          </a:p>
          <a:p>
            <a:pPr marL="485775" indent="0">
              <a:buNone/>
            </a:pPr>
            <a:r>
              <a:rPr lang="en-GB" altLang="fr-FR" sz="2400" dirty="0">
                <a:solidFill>
                  <a:srgbClr val="006699"/>
                </a:solidFill>
                <a:ea typeface="ＭＳ Ｐゴシック" pitchFamily="34" charset="-128"/>
                <a:cs typeface="Arial" charset="0"/>
                <a:hlinkClick r:id="rId3"/>
              </a:rPr>
              <a:t>https://civil-protection-knowledge-network.europa.eu/stories/host-nation-support</a:t>
            </a:r>
            <a:endParaRPr lang="nl-BE" sz="2400" dirty="0"/>
          </a:p>
          <a:p>
            <a:pPr marL="0" indent="0">
              <a:buFont typeface="Arial" panose="020B0604020202020204" pitchFamily="34" charset="0"/>
              <a:buNone/>
            </a:pPr>
            <a:endParaRPr lang="nl-BE" dirty="0"/>
          </a:p>
          <a:p>
            <a:pPr>
              <a:buFont typeface="Wingdings" panose="05000000000000000000" pitchFamily="2" charset="2"/>
              <a:buChar char="Ø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40757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Wie doet wat?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b="1" dirty="0"/>
              <a:t>Organisatie HNS</a:t>
            </a:r>
            <a:r>
              <a:rPr lang="nl-BE" dirty="0"/>
              <a:t>: </a:t>
            </a:r>
            <a:r>
              <a:rPr lang="nl-BE" b="1" dirty="0">
                <a:solidFill>
                  <a:srgbClr val="FFC000"/>
                </a:solidFill>
              </a:rPr>
              <a:t>noodplanning provincie</a:t>
            </a:r>
            <a:r>
              <a:rPr lang="nl-BE" dirty="0"/>
              <a:t>, ondersteund door D4, IBZ en betrokken gemeenten (HSN cel)</a:t>
            </a:r>
          </a:p>
          <a:p>
            <a:r>
              <a:rPr lang="nl-BE" dirty="0"/>
              <a:t>Organisatie en begeleiding </a:t>
            </a:r>
            <a:r>
              <a:rPr lang="nl-BE" b="1" dirty="0"/>
              <a:t>HNS </a:t>
            </a:r>
            <a:r>
              <a:rPr lang="nl-BE" b="1" dirty="0" err="1"/>
              <a:t>LO’s</a:t>
            </a:r>
            <a:r>
              <a:rPr lang="nl-BE" dirty="0"/>
              <a:t>: </a:t>
            </a:r>
            <a:r>
              <a:rPr lang="nl-BE" b="1" dirty="0">
                <a:solidFill>
                  <a:schemeClr val="accent2">
                    <a:lumMod val="75000"/>
                  </a:schemeClr>
                </a:solidFill>
              </a:rPr>
              <a:t>FOD</a:t>
            </a:r>
            <a:r>
              <a:rPr lang="nl-BE" b="1" dirty="0">
                <a:solidFill>
                  <a:schemeClr val="accent2"/>
                </a:solidFill>
              </a:rPr>
              <a:t> </a:t>
            </a:r>
            <a:r>
              <a:rPr lang="nl-BE" b="1" dirty="0">
                <a:solidFill>
                  <a:schemeClr val="accent2">
                    <a:lumMod val="75000"/>
                  </a:schemeClr>
                </a:solidFill>
              </a:rPr>
              <a:t>IBZ</a:t>
            </a:r>
            <a:endParaRPr lang="nl-BE" b="1" dirty="0"/>
          </a:p>
          <a:p>
            <a:r>
              <a:rPr lang="nl-BE" b="1" dirty="0"/>
              <a:t>Beslissing</a:t>
            </a:r>
            <a:r>
              <a:rPr lang="nl-BE" dirty="0"/>
              <a:t> tot aanvraag internationale bijstand: (eventueel op vraag van gouverneur)</a:t>
            </a:r>
            <a:r>
              <a:rPr lang="nl-BE" b="1" dirty="0">
                <a:solidFill>
                  <a:schemeClr val="accent2">
                    <a:lumMod val="75000"/>
                  </a:schemeClr>
                </a:solidFill>
              </a:rPr>
              <a:t> Minister IBZ </a:t>
            </a:r>
            <a:endParaRPr lang="nl-BE" dirty="0"/>
          </a:p>
          <a:p>
            <a:r>
              <a:rPr lang="nl-BE" b="1" dirty="0"/>
              <a:t>Activatie</a:t>
            </a:r>
            <a:r>
              <a:rPr lang="nl-BE" dirty="0"/>
              <a:t> UCPM: </a:t>
            </a:r>
            <a:r>
              <a:rPr lang="nl-BE" b="1" dirty="0">
                <a:solidFill>
                  <a:schemeClr val="accent2">
                    <a:lumMod val="75000"/>
                  </a:schemeClr>
                </a:solidFill>
              </a:rPr>
              <a:t>FOD</a:t>
            </a:r>
            <a:r>
              <a:rPr lang="nl-BE" b="1" dirty="0">
                <a:solidFill>
                  <a:schemeClr val="accent2"/>
                </a:solidFill>
              </a:rPr>
              <a:t> </a:t>
            </a:r>
            <a:r>
              <a:rPr lang="nl-BE" b="1" dirty="0">
                <a:solidFill>
                  <a:schemeClr val="accent2">
                    <a:lumMod val="75000"/>
                  </a:schemeClr>
                </a:solidFill>
              </a:rPr>
              <a:t>IBZ</a:t>
            </a:r>
          </a:p>
          <a:p>
            <a:r>
              <a:rPr lang="nl-BE" b="1" dirty="0" err="1"/>
              <a:t>Tasking</a:t>
            </a:r>
            <a:r>
              <a:rPr lang="nl-BE" dirty="0"/>
              <a:t> internationale bijstand: </a:t>
            </a:r>
            <a:r>
              <a:rPr lang="nl-BE" b="1" dirty="0">
                <a:solidFill>
                  <a:srgbClr val="FF0000"/>
                </a:solidFill>
              </a:rPr>
              <a:t>DIR </a:t>
            </a:r>
            <a:r>
              <a:rPr lang="nl-BE" b="1" dirty="0" err="1">
                <a:solidFill>
                  <a:srgbClr val="FF0000"/>
                </a:solidFill>
              </a:rPr>
              <a:t>Cp-Ops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dirty="0"/>
              <a:t>en Dir betrokken disciplines</a:t>
            </a:r>
          </a:p>
          <a:p>
            <a:r>
              <a:rPr lang="nl-BE" dirty="0"/>
              <a:t>Interactie (eventueel) </a:t>
            </a:r>
            <a:r>
              <a:rPr lang="nl-BE" b="1" dirty="0"/>
              <a:t>Europees coördinatie team </a:t>
            </a:r>
            <a:r>
              <a:rPr lang="nl-BE" dirty="0"/>
              <a:t>(EUCPT): </a:t>
            </a:r>
            <a:r>
              <a:rPr lang="nl-BE" b="1" dirty="0">
                <a:solidFill>
                  <a:srgbClr val="FFC000"/>
                </a:solidFill>
              </a:rPr>
              <a:t>CC </a:t>
            </a:r>
            <a:r>
              <a:rPr lang="nl-BE" b="1" dirty="0" err="1">
                <a:solidFill>
                  <a:srgbClr val="FFC000"/>
                </a:solidFill>
              </a:rPr>
              <a:t>Prov</a:t>
            </a:r>
            <a:endParaRPr lang="nl-BE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048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14" y="117475"/>
            <a:ext cx="2395537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/>
          <p:cNvSpPr txBox="1">
            <a:spLocks noChangeArrowheads="1"/>
          </p:cNvSpPr>
          <p:nvPr/>
        </p:nvSpPr>
        <p:spPr bwMode="auto">
          <a:xfrm>
            <a:off x="3758363" y="5360987"/>
            <a:ext cx="183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954C3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954C3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954C3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2000">
                <a:solidFill>
                  <a:srgbClr val="FFC000"/>
                </a:solidFill>
                <a:latin typeface="Verdana" panose="020B0604030504040204" pitchFamily="34" charset="0"/>
              </a:rPr>
              <a:t>Way in – way out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414" y="3905250"/>
            <a:ext cx="8286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8"/>
          <p:cNvSpPr txBox="1">
            <a:spLocks noChangeArrowheads="1"/>
          </p:cNvSpPr>
          <p:nvPr/>
        </p:nvSpPr>
        <p:spPr bwMode="auto">
          <a:xfrm>
            <a:off x="5661775" y="4722811"/>
            <a:ext cx="6767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954C3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954C3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954C3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2000">
                <a:solidFill>
                  <a:srgbClr val="FFC000"/>
                </a:solidFill>
                <a:latin typeface="Verdana" panose="020B0604030504040204" pitchFamily="34" charset="0"/>
              </a:rPr>
              <a:t>PEB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925" y="2206625"/>
            <a:ext cx="249555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kstvak 10"/>
          <p:cNvSpPr txBox="1">
            <a:spLocks noChangeArrowheads="1"/>
          </p:cNvSpPr>
          <p:nvPr/>
        </p:nvSpPr>
        <p:spPr bwMode="auto">
          <a:xfrm>
            <a:off x="7093700" y="3717924"/>
            <a:ext cx="11304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954C3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954C3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954C3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2000">
                <a:solidFill>
                  <a:srgbClr val="FFC000"/>
                </a:solidFill>
                <a:latin typeface="Verdana" panose="020B0604030504040204" pitchFamily="34" charset="0"/>
              </a:rPr>
              <a:t>CP-Ops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363" y="377825"/>
            <a:ext cx="792162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76" y="1265237"/>
            <a:ext cx="6254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kstvak 14"/>
          <p:cNvSpPr txBox="1">
            <a:spLocks noChangeArrowheads="1"/>
          </p:cNvSpPr>
          <p:nvPr/>
        </p:nvSpPr>
        <p:spPr bwMode="auto">
          <a:xfrm>
            <a:off x="4406063" y="1230311"/>
            <a:ext cx="8730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954C3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954C3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954C3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2000">
                <a:solidFill>
                  <a:srgbClr val="FFC000"/>
                </a:solidFill>
                <a:latin typeface="Verdana" panose="020B0604030504040204" pitchFamily="34" charset="0"/>
              </a:rPr>
              <a:t>Dir-D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913" y="4246561"/>
            <a:ext cx="1008062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59974BB5-31A0-4B0E-9041-17437700965A}"/>
              </a:ext>
            </a:extLst>
          </p:cNvPr>
          <p:cNvCxnSpPr/>
          <p:nvPr/>
        </p:nvCxnSpPr>
        <p:spPr>
          <a:xfrm flipV="1">
            <a:off x="3758364" y="4746625"/>
            <a:ext cx="865187" cy="3762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95427D0E-8BCA-4363-8290-20A1DC0C3CEB}"/>
              </a:ext>
            </a:extLst>
          </p:cNvPr>
          <p:cNvCxnSpPr/>
          <p:nvPr/>
        </p:nvCxnSpPr>
        <p:spPr>
          <a:xfrm flipV="1">
            <a:off x="5703051" y="3717924"/>
            <a:ext cx="1008063" cy="7350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met pijl 27">
            <a:extLst>
              <a:ext uri="{FF2B5EF4-FFF2-40B4-BE49-F238E27FC236}">
                <a16:creationId xmlns:a16="http://schemas.microsoft.com/office/drawing/2014/main" id="{8F23901C-F5E8-4ADA-8F7B-B88AC96FA0A2}"/>
              </a:ext>
            </a:extLst>
          </p:cNvPr>
          <p:cNvCxnSpPr/>
          <p:nvPr/>
        </p:nvCxnSpPr>
        <p:spPr>
          <a:xfrm flipH="1" flipV="1">
            <a:off x="4712450" y="1774825"/>
            <a:ext cx="990600" cy="719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Afbeelding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26" y="5888037"/>
            <a:ext cx="1679575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Rechte verbindingslijn met pijl 37">
            <a:extLst>
              <a:ext uri="{FF2B5EF4-FFF2-40B4-BE49-F238E27FC236}">
                <a16:creationId xmlns:a16="http://schemas.microsoft.com/office/drawing/2014/main" id="{5C544303-7FD0-4DEE-998E-E1D76EACFBE1}"/>
              </a:ext>
            </a:extLst>
          </p:cNvPr>
          <p:cNvCxnSpPr/>
          <p:nvPr/>
        </p:nvCxnSpPr>
        <p:spPr>
          <a:xfrm flipV="1">
            <a:off x="1570789" y="5340349"/>
            <a:ext cx="865187" cy="374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Afbeelding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75" y="5781675"/>
            <a:ext cx="24844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kstvak 42"/>
          <p:cNvSpPr txBox="1">
            <a:spLocks noChangeArrowheads="1"/>
          </p:cNvSpPr>
          <p:nvPr/>
        </p:nvSpPr>
        <p:spPr bwMode="auto">
          <a:xfrm>
            <a:off x="3705976" y="5637211"/>
            <a:ext cx="2193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954C3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954C3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954C3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en-US" sz="2000">
                <a:solidFill>
                  <a:schemeClr val="accent2"/>
                </a:solidFill>
                <a:latin typeface="Verdana" panose="020B0604030504040204" pitchFamily="34" charset="0"/>
              </a:rPr>
              <a:t>Border crossing</a:t>
            </a:r>
            <a:endParaRPr lang="en-GB" altLang="en-US" sz="2000">
              <a:solidFill>
                <a:schemeClr val="accent2"/>
              </a:solidFill>
              <a:latin typeface="Verdana" panose="020B0604030504040204" pitchFamily="34" charset="0"/>
            </a:endParaRPr>
          </a:p>
        </p:txBody>
      </p:sp>
      <p:sp>
        <p:nvSpPr>
          <p:cNvPr id="44" name="Tekstvak 43"/>
          <p:cNvSpPr txBox="1">
            <a:spLocks noChangeArrowheads="1"/>
          </p:cNvSpPr>
          <p:nvPr/>
        </p:nvSpPr>
        <p:spPr bwMode="auto">
          <a:xfrm>
            <a:off x="5815763" y="4265612"/>
            <a:ext cx="39608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954C3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954C3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954C3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en-US" sz="2000">
                <a:solidFill>
                  <a:schemeClr val="accent2"/>
                </a:solidFill>
                <a:latin typeface="Verdana" panose="020B0604030504040204" pitchFamily="34" charset="0"/>
              </a:rPr>
              <a:t>Reception and departure centre (RDC)</a:t>
            </a:r>
            <a:endParaRPr lang="en-GB" altLang="en-US" sz="2000">
              <a:solidFill>
                <a:schemeClr val="accent2"/>
              </a:solidFill>
              <a:latin typeface="Verdana" panose="020B0604030504040204" pitchFamily="34" charset="0"/>
            </a:endParaRPr>
          </a:p>
        </p:txBody>
      </p:sp>
      <p:sp>
        <p:nvSpPr>
          <p:cNvPr id="46" name="Afgeronde rechthoek 45">
            <a:extLst>
              <a:ext uri="{FF2B5EF4-FFF2-40B4-BE49-F238E27FC236}">
                <a16:creationId xmlns:a16="http://schemas.microsoft.com/office/drawing/2014/main" id="{0E93F204-ADC3-4AEB-9EC3-7A4AD681355A}"/>
              </a:ext>
            </a:extLst>
          </p:cNvPr>
          <p:cNvSpPr/>
          <p:nvPr/>
        </p:nvSpPr>
        <p:spPr>
          <a:xfrm>
            <a:off x="5377613" y="4986337"/>
            <a:ext cx="1439862" cy="7096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7" name="Tekstvak 46"/>
          <p:cNvSpPr txBox="1">
            <a:spLocks noChangeArrowheads="1"/>
          </p:cNvSpPr>
          <p:nvPr/>
        </p:nvSpPr>
        <p:spPr bwMode="auto">
          <a:xfrm>
            <a:off x="5377613" y="4986337"/>
            <a:ext cx="10768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954C3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954C3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954C3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en-US" sz="1800">
                <a:solidFill>
                  <a:schemeClr val="tx1"/>
                </a:solidFill>
                <a:latin typeface="Verdana" panose="020B0604030504040204" pitchFamily="34" charset="0"/>
              </a:rPr>
              <a:t>HNS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l-BE" altLang="en-US" sz="1800">
                <a:solidFill>
                  <a:schemeClr val="tx1"/>
                </a:solidFill>
                <a:latin typeface="Verdana" panose="020B0604030504040204" pitchFamily="34" charset="0"/>
              </a:rPr>
              <a:t>HNS LO</a:t>
            </a:r>
            <a:endParaRPr lang="en-GB" altLang="en-US" sz="1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pic>
        <p:nvPicPr>
          <p:cNvPr id="48" name="Afbeelding 4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188" y="2265361"/>
            <a:ext cx="185896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kstvak 48"/>
          <p:cNvSpPr txBox="1">
            <a:spLocks noChangeArrowheads="1"/>
          </p:cNvSpPr>
          <p:nvPr/>
        </p:nvSpPr>
        <p:spPr bwMode="auto">
          <a:xfrm>
            <a:off x="8409736" y="2720485"/>
            <a:ext cx="388484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954C3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954C3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954C3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954C3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en-US" sz="2000" dirty="0">
                <a:solidFill>
                  <a:schemeClr val="accent2"/>
                </a:solidFill>
                <a:latin typeface="Verdana" panose="020B0604030504040204" pitchFamily="34" charset="0"/>
              </a:rPr>
              <a:t>On site Operations Coordination Centre (OSOC)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l-BE" altLang="en-US" sz="2000" dirty="0">
                <a:solidFill>
                  <a:schemeClr val="accent2"/>
                </a:solidFill>
                <a:latin typeface="Verdana" panose="020B0604030504040204" pitchFamily="34" charset="0"/>
              </a:rPr>
              <a:t>European civil protection team (EUCP team)</a:t>
            </a:r>
            <a:endParaRPr lang="en-GB" altLang="en-US" sz="2000" dirty="0">
              <a:solidFill>
                <a:schemeClr val="accent2"/>
              </a:solidFill>
              <a:latin typeface="Verdana" panose="020B0604030504040204" pitchFamily="34" charset="0"/>
            </a:endParaRPr>
          </a:p>
        </p:txBody>
      </p:sp>
      <p:sp>
        <p:nvSpPr>
          <p:cNvPr id="51" name="Ovaal 50">
            <a:extLst>
              <a:ext uri="{FF2B5EF4-FFF2-40B4-BE49-F238E27FC236}">
                <a16:creationId xmlns:a16="http://schemas.microsoft.com/office/drawing/2014/main" id="{FF7E59AF-09E6-4192-90E7-3FDFC6AB8156}"/>
              </a:ext>
            </a:extLst>
          </p:cNvPr>
          <p:cNvSpPr/>
          <p:nvPr/>
        </p:nvSpPr>
        <p:spPr>
          <a:xfrm>
            <a:off x="1385050" y="1682749"/>
            <a:ext cx="1081088" cy="863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BE" dirty="0">
                <a:solidFill>
                  <a:schemeClr val="tx1"/>
                </a:solidFill>
              </a:rPr>
              <a:t>Site 1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2" name="Afgeronde rechthoek 51">
            <a:extLst>
              <a:ext uri="{FF2B5EF4-FFF2-40B4-BE49-F238E27FC236}">
                <a16:creationId xmlns:a16="http://schemas.microsoft.com/office/drawing/2014/main" id="{AA7C3D5B-8BB6-46C6-B77E-099650321941}"/>
              </a:ext>
            </a:extLst>
          </p:cNvPr>
          <p:cNvSpPr/>
          <p:nvPr/>
        </p:nvSpPr>
        <p:spPr>
          <a:xfrm>
            <a:off x="1745413" y="2414587"/>
            <a:ext cx="1439862" cy="7096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BE" dirty="0">
                <a:solidFill>
                  <a:schemeClr val="tx1"/>
                </a:solidFill>
              </a:rPr>
              <a:t>OSC / dir </a:t>
            </a:r>
            <a:r>
              <a:rPr lang="nl-BE" dirty="0" err="1">
                <a:solidFill>
                  <a:schemeClr val="tx1"/>
                </a:solidFill>
              </a:rPr>
              <a:t>cp-ops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3" name="Ovaal 52">
            <a:extLst>
              <a:ext uri="{FF2B5EF4-FFF2-40B4-BE49-F238E27FC236}">
                <a16:creationId xmlns:a16="http://schemas.microsoft.com/office/drawing/2014/main" id="{B68D1894-06C6-4B3B-8B5C-10A219851E62}"/>
              </a:ext>
            </a:extLst>
          </p:cNvPr>
          <p:cNvSpPr/>
          <p:nvPr/>
        </p:nvSpPr>
        <p:spPr>
          <a:xfrm>
            <a:off x="4710864" y="-77789"/>
            <a:ext cx="1081087" cy="863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BE" dirty="0">
                <a:solidFill>
                  <a:schemeClr val="tx1"/>
                </a:solidFill>
              </a:rPr>
              <a:t>Site 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4" name="Afgeronde rechthoek 53">
            <a:extLst>
              <a:ext uri="{FF2B5EF4-FFF2-40B4-BE49-F238E27FC236}">
                <a16:creationId xmlns:a16="http://schemas.microsoft.com/office/drawing/2014/main" id="{5B78C2D0-FB83-44A5-BF0D-053C67A97FE7}"/>
              </a:ext>
            </a:extLst>
          </p:cNvPr>
          <p:cNvSpPr/>
          <p:nvPr/>
        </p:nvSpPr>
        <p:spPr>
          <a:xfrm>
            <a:off x="3828213" y="609600"/>
            <a:ext cx="1439862" cy="7080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BE" dirty="0">
                <a:solidFill>
                  <a:schemeClr val="tx1"/>
                </a:solidFill>
              </a:rPr>
              <a:t>OSC / dir </a:t>
            </a:r>
            <a:r>
              <a:rPr lang="nl-BE" dirty="0" err="1">
                <a:solidFill>
                  <a:schemeClr val="tx1"/>
                </a:solidFill>
              </a:rPr>
              <a:t>cp-ops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9" name="Titel 1"/>
          <p:cNvSpPr txBox="1">
            <a:spLocks/>
          </p:cNvSpPr>
          <p:nvPr/>
        </p:nvSpPr>
        <p:spPr>
          <a:xfrm>
            <a:off x="6454511" y="196847"/>
            <a:ext cx="503382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/>
              <a:t>Wat moet voorzien worden?</a:t>
            </a:r>
          </a:p>
        </p:txBody>
      </p:sp>
    </p:spTree>
    <p:extLst>
      <p:ext uri="{BB962C8B-B14F-4D97-AF65-F5344CB8AC3E}">
        <p14:creationId xmlns:p14="http://schemas.microsoft.com/office/powerpoint/2010/main" val="34155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11" grpId="0"/>
      <p:bldP spid="11" grpId="1"/>
      <p:bldP spid="15" grpId="0"/>
      <p:bldP spid="15" grpId="1"/>
      <p:bldP spid="43" grpId="0"/>
      <p:bldP spid="44" grpId="0"/>
      <p:bldP spid="46" grpId="0" animBg="1"/>
      <p:bldP spid="47" grpId="0"/>
      <p:bldP spid="49" grpId="0"/>
      <p:bldP spid="51" grpId="0" animBg="1"/>
      <p:bldP spid="52" grpId="0" animBg="1"/>
      <p:bldP spid="53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27563" y="365125"/>
            <a:ext cx="5054837" cy="1899912"/>
          </a:xfrm>
        </p:spPr>
        <p:txBody>
          <a:bodyPr>
            <a:normAutofit/>
          </a:bodyPr>
          <a:lstStyle/>
          <a:p>
            <a:r>
              <a:rPr lang="nl-BE" sz="4000"/>
              <a:t>Wat wordt al gedaan?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 l="22279" r="1863"/>
          <a:stretch>
            <a:fillRect/>
          </a:stretch>
        </p:blipFill>
        <p:spPr>
          <a:xfrm>
            <a:off x="282417" y="365125"/>
            <a:ext cx="5812058" cy="5746366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27563" y="1775012"/>
            <a:ext cx="4976906" cy="4796117"/>
          </a:xfrm>
        </p:spPr>
        <p:txBody>
          <a:bodyPr>
            <a:normAutofit/>
          </a:bodyPr>
          <a:lstStyle/>
          <a:p>
            <a:r>
              <a:rPr lang="nl-BE" sz="2000" dirty="0"/>
              <a:t>Onderdeel van CRI-3 opleiding</a:t>
            </a:r>
          </a:p>
          <a:p>
            <a:r>
              <a:rPr lang="nl-BE" sz="2000" dirty="0"/>
              <a:t>Online training course “</a:t>
            </a:r>
            <a:r>
              <a:rPr lang="en-US" sz="2000" dirty="0"/>
              <a:t>Mechanism Introduction Course for National Civil Protection and Disaster Management Staff (NAT)”</a:t>
            </a:r>
          </a:p>
          <a:p>
            <a:r>
              <a:rPr lang="en-US" sz="2000" dirty="0"/>
              <a:t>On-site Integration Course (OIC)</a:t>
            </a:r>
          </a:p>
          <a:p>
            <a:r>
              <a:rPr lang="nl-BE" sz="2000" dirty="0"/>
              <a:t>Jaarlijkse EU oefening in BE provincie</a:t>
            </a:r>
          </a:p>
          <a:p>
            <a:r>
              <a:rPr lang="nl-BE" sz="2000" dirty="0"/>
              <a:t>Procedures en templates beschikbaar voor Provincies</a:t>
            </a:r>
          </a:p>
          <a:p>
            <a:r>
              <a:rPr lang="nl-BE" sz="2000" dirty="0"/>
              <a:t>Gemeenschappelijk HNS EU project van ADCV en NCCN</a:t>
            </a:r>
          </a:p>
          <a:p>
            <a:r>
              <a:rPr lang="en-US" sz="2000" dirty="0" err="1"/>
              <a:t>Jaarlijkse</a:t>
            </a:r>
            <a:r>
              <a:rPr lang="en-US" sz="2000" dirty="0"/>
              <a:t> UCPM experts day</a:t>
            </a:r>
          </a:p>
          <a:p>
            <a:r>
              <a:rPr lang="en-US" sz="2000" dirty="0"/>
              <a:t>….</a:t>
            </a:r>
          </a:p>
          <a:p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3054245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alphaModFix amt="50000"/>
          </a:blip>
          <a:srcRect r="-1" b="15708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7FC610C8-0C65-36CC-9C01-E0004A58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630238" indent="-630238" algn="ctr"/>
            <a:r>
              <a:rPr lang="en-US" sz="6600">
                <a:solidFill>
                  <a:schemeClr val="bg1"/>
                </a:solidFill>
              </a:rPr>
              <a:t>3. Internationale bijstand tijdens de overstromingen 2021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53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4183BBC3-8300-C62C-18EC-606DAC50C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nl-BE" sz="4000" dirty="0"/>
              <a:t>Situatie 14/07/2021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E47B3E-82B9-44D3-6B2E-65EA227E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l-BE" sz="1700"/>
              <a:t>14/07 PM spectaculaire waterstijging</a:t>
            </a:r>
          </a:p>
          <a:p>
            <a:r>
              <a:rPr lang="nl-BE" sz="1700"/>
              <a:t>Verschillende doden en vermisten gemeld</a:t>
            </a:r>
          </a:p>
          <a:p>
            <a:r>
              <a:rPr lang="nl-BE" sz="1700"/>
              <a:t>Meer evacuaties</a:t>
            </a:r>
          </a:p>
          <a:p>
            <a:r>
              <a:rPr lang="nl-BE" sz="1700"/>
              <a:t>Alarmcentrales overbelast</a:t>
            </a:r>
          </a:p>
          <a:p>
            <a:r>
              <a:rPr lang="nl-BE" sz="1700"/>
              <a:t>Hulpdiensten overbelast en toegang tot locaties moeilijk</a:t>
            </a:r>
          </a:p>
          <a:p>
            <a:r>
              <a:rPr lang="nl-BE" sz="1700"/>
              <a:t>Slecht weer belemmerde beschikbaarheid van helikopters</a:t>
            </a:r>
          </a:p>
          <a:p>
            <a:r>
              <a:rPr lang="nl-BE" sz="1700"/>
              <a:t>1400 reddingswerkers van de brandweer, de civiele bescherming en het ministerie van Defensie waren betrokken bij de evacuatie en zoek- en reddingsoperaties.</a:t>
            </a:r>
            <a:endParaRPr lang="nl-NL" sz="170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3A034C6-12FD-5666-B855-BDF3032CC8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758" r="20643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42984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1D338-CB37-4ADE-8A71-AADAF3838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78" y="-143174"/>
            <a:ext cx="10515600" cy="1325563"/>
          </a:xfrm>
        </p:spPr>
        <p:txBody>
          <a:bodyPr>
            <a:normAutofit/>
          </a:bodyPr>
          <a:lstStyle/>
          <a:p>
            <a:r>
              <a:rPr lang="nl-BE" sz="3600" dirty="0"/>
              <a:t>Aanvraag internationale bijstand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626F53-583B-4D20-BFA7-D31746397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708" y="1076658"/>
            <a:ext cx="10831299" cy="4714542"/>
          </a:xfrm>
        </p:spPr>
        <p:txBody>
          <a:bodyPr/>
          <a:lstStyle/>
          <a:p>
            <a:r>
              <a:rPr lang="nl-BE" sz="2400" dirty="0"/>
              <a:t>14/7 BE vraagt bilaterale bijstand aan Luxemburg onder de vorm van een bootreddingsploeg (FRUB)</a:t>
            </a:r>
          </a:p>
          <a:p>
            <a:endParaRPr lang="nl-BE" sz="2600" dirty="0"/>
          </a:p>
          <a:p>
            <a:endParaRPr lang="nl-BE" sz="2600" dirty="0"/>
          </a:p>
          <a:p>
            <a:endParaRPr lang="nl-BE" sz="2600" dirty="0"/>
          </a:p>
          <a:p>
            <a:r>
              <a:rPr lang="nl-BE" sz="2400" dirty="0"/>
              <a:t>Om +/- 23h30 – België activeert het UCPM voor 3 FRUB teams en 2 helikopters</a:t>
            </a:r>
          </a:p>
          <a:p>
            <a:endParaRPr lang="nl-BE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4FE57D9-7C68-407E-868C-908DBD3F7380}"/>
              </a:ext>
            </a:extLst>
          </p:cNvPr>
          <p:cNvSpPr/>
          <p:nvPr/>
        </p:nvSpPr>
        <p:spPr>
          <a:xfrm>
            <a:off x="662709" y="4075545"/>
            <a:ext cx="1958109" cy="11083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Identificatie van de noden internationale bijstand door </a:t>
            </a:r>
            <a:r>
              <a:rPr lang="nl-BE" dirty="0" err="1">
                <a:solidFill>
                  <a:schemeClr val="tx1"/>
                </a:solidFill>
              </a:rPr>
              <a:t>Prov</a:t>
            </a:r>
            <a:endParaRPr lang="nl-BE" dirty="0">
              <a:solidFill>
                <a:schemeClr val="tx1"/>
              </a:solidFill>
            </a:endParaRPr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F7170CE7-D4EC-4DE4-B7B9-D7A524D56404}"/>
              </a:ext>
            </a:extLst>
          </p:cNvPr>
          <p:cNvCxnSpPr/>
          <p:nvPr/>
        </p:nvCxnSpPr>
        <p:spPr>
          <a:xfrm>
            <a:off x="2798619" y="4341451"/>
            <a:ext cx="868218" cy="0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hoek 8">
            <a:extLst>
              <a:ext uri="{FF2B5EF4-FFF2-40B4-BE49-F238E27FC236}">
                <a16:creationId xmlns:a16="http://schemas.microsoft.com/office/drawing/2014/main" id="{93D8AEFD-89DB-4609-8B1C-FC95BB3D5842}"/>
              </a:ext>
            </a:extLst>
          </p:cNvPr>
          <p:cNvSpPr/>
          <p:nvPr/>
        </p:nvSpPr>
        <p:spPr>
          <a:xfrm>
            <a:off x="3789220" y="4075545"/>
            <a:ext cx="1958109" cy="11083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Algemene Directie Civiele Veiligheid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DE382B6E-779D-44B8-B5F5-C85665BE68A1}"/>
              </a:ext>
            </a:extLst>
          </p:cNvPr>
          <p:cNvSpPr/>
          <p:nvPr/>
        </p:nvSpPr>
        <p:spPr>
          <a:xfrm>
            <a:off x="3962229" y="6045200"/>
            <a:ext cx="1625943" cy="812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Validatie door Minister</a:t>
            </a:r>
          </a:p>
        </p:txBody>
      </p: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39A2A14B-7A00-4992-84E2-B4518BF8CABB}"/>
              </a:ext>
            </a:extLst>
          </p:cNvPr>
          <p:cNvCxnSpPr>
            <a:cxnSpLocks/>
          </p:cNvCxnSpPr>
          <p:nvPr/>
        </p:nvCxnSpPr>
        <p:spPr>
          <a:xfrm flipH="1">
            <a:off x="4775201" y="5332278"/>
            <a:ext cx="1" cy="551053"/>
          </a:xfrm>
          <a:prstGeom prst="straightConnector1">
            <a:avLst/>
          </a:prstGeom>
          <a:ln w="95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000623B3-92A5-40D9-9C41-0EAB91193297}"/>
              </a:ext>
            </a:extLst>
          </p:cNvPr>
          <p:cNvCxnSpPr>
            <a:cxnSpLocks/>
          </p:cNvCxnSpPr>
          <p:nvPr/>
        </p:nvCxnSpPr>
        <p:spPr>
          <a:xfrm>
            <a:off x="5948562" y="4341451"/>
            <a:ext cx="3792597" cy="0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hoek 15">
            <a:extLst>
              <a:ext uri="{FF2B5EF4-FFF2-40B4-BE49-F238E27FC236}">
                <a16:creationId xmlns:a16="http://schemas.microsoft.com/office/drawing/2014/main" id="{CDC6BFCF-9B65-4875-8436-3A8ED6DF680B}"/>
              </a:ext>
            </a:extLst>
          </p:cNvPr>
          <p:cNvSpPr/>
          <p:nvPr/>
        </p:nvSpPr>
        <p:spPr>
          <a:xfrm>
            <a:off x="9873673" y="4075545"/>
            <a:ext cx="1346028" cy="1101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/>
              <a:t>ERCC</a:t>
            </a:r>
          </a:p>
        </p:txBody>
      </p: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1F926877-BC71-4DC9-930A-4F5EDE1489BB}"/>
              </a:ext>
            </a:extLst>
          </p:cNvPr>
          <p:cNvCxnSpPr/>
          <p:nvPr/>
        </p:nvCxnSpPr>
        <p:spPr>
          <a:xfrm>
            <a:off x="5297649" y="5205598"/>
            <a:ext cx="0" cy="41332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3C7709AE-34F6-4AD5-B9E5-C8B72D966891}"/>
              </a:ext>
            </a:extLst>
          </p:cNvPr>
          <p:cNvCxnSpPr/>
          <p:nvPr/>
        </p:nvCxnSpPr>
        <p:spPr>
          <a:xfrm>
            <a:off x="5297649" y="5605293"/>
            <a:ext cx="4608946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Rechthoek 21">
            <a:extLst>
              <a:ext uri="{FF2B5EF4-FFF2-40B4-BE49-F238E27FC236}">
                <a16:creationId xmlns:a16="http://schemas.microsoft.com/office/drawing/2014/main" id="{3D4BF30E-80AA-4EC6-AEC1-9AE9858C1A2B}"/>
              </a:ext>
            </a:extLst>
          </p:cNvPr>
          <p:cNvSpPr/>
          <p:nvPr/>
        </p:nvSpPr>
        <p:spPr>
          <a:xfrm>
            <a:off x="9906595" y="5270454"/>
            <a:ext cx="1280183" cy="6961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>
                <a:solidFill>
                  <a:schemeClr val="tx1"/>
                </a:solidFill>
              </a:rPr>
              <a:t>Homologen buurlanden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B54F9D21-312B-45FD-BD10-CD5250363A0D}"/>
              </a:ext>
            </a:extLst>
          </p:cNvPr>
          <p:cNvSpPr/>
          <p:nvPr/>
        </p:nvSpPr>
        <p:spPr>
          <a:xfrm>
            <a:off x="9906595" y="6059673"/>
            <a:ext cx="1280183" cy="6961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>
                <a:solidFill>
                  <a:schemeClr val="tx1"/>
                </a:solidFill>
              </a:rPr>
              <a:t>Homologen lidstaten</a:t>
            </a:r>
          </a:p>
        </p:txBody>
      </p:sp>
      <p:cxnSp>
        <p:nvCxnSpPr>
          <p:cNvPr id="25" name="Rechte verbindingslijn met pijl 24">
            <a:extLst>
              <a:ext uri="{FF2B5EF4-FFF2-40B4-BE49-F238E27FC236}">
                <a16:creationId xmlns:a16="http://schemas.microsoft.com/office/drawing/2014/main" id="{C7867905-834B-41F6-849C-0E6AC2E2830F}"/>
              </a:ext>
            </a:extLst>
          </p:cNvPr>
          <p:cNvCxnSpPr>
            <a:cxnSpLocks/>
          </p:cNvCxnSpPr>
          <p:nvPr/>
        </p:nvCxnSpPr>
        <p:spPr>
          <a:xfrm flipV="1">
            <a:off x="5682318" y="6459951"/>
            <a:ext cx="4134326" cy="648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82D03A7A-CD8F-464B-B417-FD25A0D68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391" y="1507203"/>
            <a:ext cx="2561156" cy="1744192"/>
          </a:xfrm>
          <a:prstGeom prst="rect">
            <a:avLst/>
          </a:prstGeom>
        </p:spPr>
      </p:pic>
      <p:cxnSp>
        <p:nvCxnSpPr>
          <p:cNvPr id="30" name="Rechte verbindingslijn met pijl 29">
            <a:extLst>
              <a:ext uri="{FF2B5EF4-FFF2-40B4-BE49-F238E27FC236}">
                <a16:creationId xmlns:a16="http://schemas.microsoft.com/office/drawing/2014/main" id="{1948579D-4E22-4CED-8F0E-EB0B62559607}"/>
              </a:ext>
            </a:extLst>
          </p:cNvPr>
          <p:cNvCxnSpPr/>
          <p:nvPr/>
        </p:nvCxnSpPr>
        <p:spPr>
          <a:xfrm>
            <a:off x="471055" y="5698836"/>
            <a:ext cx="5634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vak 30">
            <a:extLst>
              <a:ext uri="{FF2B5EF4-FFF2-40B4-BE49-F238E27FC236}">
                <a16:creationId xmlns:a16="http://schemas.microsoft.com/office/drawing/2014/main" id="{320A0392-373D-4783-A7DC-326962423645}"/>
              </a:ext>
            </a:extLst>
          </p:cNvPr>
          <p:cNvSpPr txBox="1"/>
          <p:nvPr/>
        </p:nvSpPr>
        <p:spPr>
          <a:xfrm>
            <a:off x="1108363" y="5490085"/>
            <a:ext cx="1919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formele notificatie</a:t>
            </a:r>
          </a:p>
        </p:txBody>
      </p:sp>
      <p:cxnSp>
        <p:nvCxnSpPr>
          <p:cNvPr id="32" name="Rechte verbindingslijn met pijl 31">
            <a:extLst>
              <a:ext uri="{FF2B5EF4-FFF2-40B4-BE49-F238E27FC236}">
                <a16:creationId xmlns:a16="http://schemas.microsoft.com/office/drawing/2014/main" id="{EC3E0D3A-CF58-4466-9D5A-A680CE52EEBF}"/>
              </a:ext>
            </a:extLst>
          </p:cNvPr>
          <p:cNvCxnSpPr>
            <a:cxnSpLocks/>
          </p:cNvCxnSpPr>
          <p:nvPr/>
        </p:nvCxnSpPr>
        <p:spPr>
          <a:xfrm>
            <a:off x="494146" y="6063514"/>
            <a:ext cx="540327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Tekstvak 33">
            <a:extLst>
              <a:ext uri="{FF2B5EF4-FFF2-40B4-BE49-F238E27FC236}">
                <a16:creationId xmlns:a16="http://schemas.microsoft.com/office/drawing/2014/main" id="{9953624F-815B-4BA6-8E9A-C47331495C77}"/>
              </a:ext>
            </a:extLst>
          </p:cNvPr>
          <p:cNvSpPr txBox="1"/>
          <p:nvPr/>
        </p:nvSpPr>
        <p:spPr>
          <a:xfrm>
            <a:off x="1108362" y="5859417"/>
            <a:ext cx="204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parallelle notificatie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5220CC0A-AD47-4D9B-8BA0-060FE9367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994" y="1507203"/>
            <a:ext cx="2216073" cy="1752244"/>
          </a:xfrm>
          <a:prstGeom prst="rect">
            <a:avLst/>
          </a:prstGeom>
        </p:spPr>
      </p:pic>
      <p:cxnSp>
        <p:nvCxnSpPr>
          <p:cNvPr id="5" name="Connecteur droit 4"/>
          <p:cNvCxnSpPr/>
          <p:nvPr/>
        </p:nvCxnSpPr>
        <p:spPr>
          <a:xfrm>
            <a:off x="796346" y="959700"/>
            <a:ext cx="4791826" cy="786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35" descr="LOGO_EUCP_sm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122" y="4391747"/>
            <a:ext cx="7826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22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64" y="841247"/>
            <a:ext cx="4362774" cy="4772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587" y="841247"/>
            <a:ext cx="3274503" cy="2146973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9047035" y="471915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u="sng"/>
              <a:t>Rdc &amp; </a:t>
            </a:r>
            <a:r>
              <a:rPr lang="nl-BE" u="sng" err="1"/>
              <a:t>BoO</a:t>
            </a:r>
            <a:endParaRPr lang="nl-BE" u="sng"/>
          </a:p>
        </p:txBody>
      </p:sp>
      <p:sp>
        <p:nvSpPr>
          <p:cNvPr id="7" name="Tekstvak 6"/>
          <p:cNvSpPr txBox="1"/>
          <p:nvPr/>
        </p:nvSpPr>
        <p:spPr>
          <a:xfrm>
            <a:off x="469964" y="276106"/>
            <a:ext cx="1763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u="sng" dirty="0"/>
              <a:t>De hulpaanvraag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212" y="2272623"/>
            <a:ext cx="3767900" cy="4268575"/>
          </a:xfrm>
          <a:prstGeom prst="rect">
            <a:avLst/>
          </a:prstGeom>
        </p:spPr>
      </p:pic>
      <p:sp>
        <p:nvSpPr>
          <p:cNvPr id="9" name="Ovaal 8"/>
          <p:cNvSpPr/>
          <p:nvPr/>
        </p:nvSpPr>
        <p:spPr>
          <a:xfrm>
            <a:off x="8403336" y="3675888"/>
            <a:ext cx="342776" cy="3108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1642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5A5DFA-F483-40C9-BA42-3E99A9FD9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92" y="33367"/>
            <a:ext cx="10515600" cy="1325563"/>
          </a:xfrm>
        </p:spPr>
        <p:txBody>
          <a:bodyPr>
            <a:normAutofit/>
          </a:bodyPr>
          <a:lstStyle/>
          <a:p>
            <a:r>
              <a:rPr lang="nl-BE" sz="3600" dirty="0"/>
              <a:t>Internationale bijstand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3CA2A0-17AE-481B-860D-7D63F844A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57" y="998278"/>
            <a:ext cx="11244943" cy="4571108"/>
          </a:xfrm>
        </p:spPr>
        <p:txBody>
          <a:bodyPr/>
          <a:lstStyle/>
          <a:p>
            <a:r>
              <a:rPr lang="nl-BE" sz="2400" dirty="0"/>
              <a:t>Van 14 to 16/07 ontving BE volgende bijstand: </a:t>
            </a:r>
          </a:p>
          <a:p>
            <a:endParaRPr lang="nl-BE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249739E9-CDB6-41B5-BBB3-66A395B4CCD1}"/>
              </a:ext>
            </a:extLst>
          </p:cNvPr>
          <p:cNvGraphicFramePr>
            <a:graphicFrameLocks noGrp="1"/>
          </p:cNvGraphicFramePr>
          <p:nvPr/>
        </p:nvGraphicFramePr>
        <p:xfrm>
          <a:off x="527957" y="1578700"/>
          <a:ext cx="3733801" cy="4767832"/>
        </p:xfrm>
        <a:graphic>
          <a:graphicData uri="http://schemas.openxmlformats.org/drawingml/2006/table">
            <a:tbl>
              <a:tblPr firstRow="1" firstCol="1" bandRow="1"/>
              <a:tblGrid>
                <a:gridCol w="1432850">
                  <a:extLst>
                    <a:ext uri="{9D8B030D-6E8A-4147-A177-3AD203B41FA5}">
                      <a16:colId xmlns:a16="http://schemas.microsoft.com/office/drawing/2014/main" val="506372965"/>
                    </a:ext>
                  </a:extLst>
                </a:gridCol>
                <a:gridCol w="1179094">
                  <a:extLst>
                    <a:ext uri="{9D8B030D-6E8A-4147-A177-3AD203B41FA5}">
                      <a16:colId xmlns:a16="http://schemas.microsoft.com/office/drawing/2014/main" val="2301690541"/>
                    </a:ext>
                  </a:extLst>
                </a:gridCol>
                <a:gridCol w="1121857">
                  <a:extLst>
                    <a:ext uri="{9D8B030D-6E8A-4147-A177-3AD203B41FA5}">
                      <a16:colId xmlns:a16="http://schemas.microsoft.com/office/drawing/2014/main" val="3777819102"/>
                    </a:ext>
                  </a:extLst>
                </a:gridCol>
              </a:tblGrid>
              <a:tr h="583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Luxemburg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Bilateral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FRUB </a:t>
                      </a:r>
                      <a:endParaRPr lang="nl-BE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401745"/>
                  </a:ext>
                </a:extLst>
              </a:tr>
              <a:tr h="356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Netherlands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Bilateral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FRUB 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289309"/>
                  </a:ext>
                </a:extLst>
              </a:tr>
              <a:tr h="39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nl-BE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UCPM -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FRUB 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369450"/>
                  </a:ext>
                </a:extLst>
              </a:tr>
              <a:tr h="8463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UCPM </a:t>
                      </a:r>
                      <a:endParaRPr lang="nl-BE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Rescue helicopter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905641"/>
                  </a:ext>
                </a:extLst>
              </a:tr>
              <a:tr h="8463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UCPM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Zodiacs and divers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916625"/>
                  </a:ext>
                </a:extLst>
              </a:tr>
              <a:tr h="8463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UCPM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Rescue helicopter 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37807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UCPM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FRUB 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866595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Austria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UCPM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FRUB </a:t>
                      </a:r>
                      <a:endParaRPr lang="nl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0991333"/>
                  </a:ext>
                </a:extLst>
              </a:tr>
              <a:tr h="299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BE" sz="15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ERCC</a:t>
                      </a: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BE" sz="15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UCPM</a:t>
                      </a: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BE" sz="15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</a:t>
                      </a:r>
                    </a:p>
                  </a:txBody>
                  <a:tcPr marL="28575" marR="28575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708773"/>
                  </a:ext>
                </a:extLst>
              </a:tr>
            </a:tbl>
          </a:graphicData>
        </a:graphic>
      </p:graphicFrame>
      <p:pic>
        <p:nvPicPr>
          <p:cNvPr id="8" name="Afbeelding 7">
            <a:extLst>
              <a:ext uri="{FF2B5EF4-FFF2-40B4-BE49-F238E27FC236}">
                <a16:creationId xmlns:a16="http://schemas.microsoft.com/office/drawing/2014/main" id="{0DE36121-BC4C-4388-B3FA-8D21FB501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216" y="2310580"/>
            <a:ext cx="4211799" cy="181941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C959F47-501A-4826-A963-736D1231F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3722" y="1288614"/>
            <a:ext cx="2221779" cy="14741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9736578-ED2C-4BD9-8251-F252977B0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342" y="2982523"/>
            <a:ext cx="3506348" cy="187035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92336BD-C3E6-4FF9-A867-21FB99C3D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411" y="4255464"/>
            <a:ext cx="2487163" cy="160425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B6F48B4-CF6F-485E-8B6A-EF837515D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1864" y="4582399"/>
            <a:ext cx="3039689" cy="218589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32A628F-F715-4D22-81AC-96C533733E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080" y="5312959"/>
            <a:ext cx="2348885" cy="1472468"/>
          </a:xfrm>
          <a:prstGeom prst="rect">
            <a:avLst/>
          </a:prstGeom>
        </p:spPr>
      </p:pic>
      <p:pic>
        <p:nvPicPr>
          <p:cNvPr id="13" name="Picture 35" descr="LOGO_EUCP_smal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263" y="206116"/>
            <a:ext cx="7826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95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DE570AF-6996-4CB6-85FB-1CB45C3EF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157" y="1918450"/>
            <a:ext cx="6781443" cy="4738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A6241DA1-B866-4F18-91AD-5EB08FCC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92" y="33367"/>
            <a:ext cx="10515600" cy="1325563"/>
          </a:xfrm>
        </p:spPr>
        <p:txBody>
          <a:bodyPr>
            <a:normAutofit/>
          </a:bodyPr>
          <a:lstStyle/>
          <a:p>
            <a:r>
              <a:rPr lang="nl-BE" sz="3600" dirty="0"/>
              <a:t>Internationale bijstand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9738B9BA-44E9-49C0-8EB4-96BA58858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930"/>
            <a:ext cx="10515600" cy="4818033"/>
          </a:xfrm>
        </p:spPr>
        <p:txBody>
          <a:bodyPr>
            <a:normAutofit/>
          </a:bodyPr>
          <a:lstStyle/>
          <a:p>
            <a:r>
              <a:rPr lang="nl-BE" sz="2400" dirty="0"/>
              <a:t>Ontplooiing in de provincie Luik</a:t>
            </a:r>
          </a:p>
          <a:p>
            <a:r>
              <a:rPr lang="nl-BE" sz="2400" dirty="0"/>
              <a:t>Base of Operations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8CADE3E-919C-4404-A707-87B0B0594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92" y="3075709"/>
            <a:ext cx="3462337" cy="27384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414DD166-4DB0-44BA-B231-0D7FE6522780}"/>
              </a:ext>
            </a:extLst>
          </p:cNvPr>
          <p:cNvSpPr/>
          <p:nvPr/>
        </p:nvSpPr>
        <p:spPr>
          <a:xfrm>
            <a:off x="2576945" y="4544665"/>
            <a:ext cx="729673" cy="714634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Picture 35" descr="LOGO_EUCP_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478" y="290573"/>
            <a:ext cx="7826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05AC8838-03FA-49ED-86EB-06D16C3A0893}"/>
              </a:ext>
            </a:extLst>
          </p:cNvPr>
          <p:cNvCxnSpPr>
            <a:cxnSpLocks/>
          </p:cNvCxnSpPr>
          <p:nvPr/>
        </p:nvCxnSpPr>
        <p:spPr>
          <a:xfrm flipH="1">
            <a:off x="6003636" y="2623127"/>
            <a:ext cx="618837" cy="9051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Ovaal 10">
            <a:extLst>
              <a:ext uri="{FF2B5EF4-FFF2-40B4-BE49-F238E27FC236}">
                <a16:creationId xmlns:a16="http://schemas.microsoft.com/office/drawing/2014/main" id="{FAC2B7B2-B5D0-40A6-918F-5CBD24DA2825}"/>
              </a:ext>
            </a:extLst>
          </p:cNvPr>
          <p:cNvSpPr/>
          <p:nvPr/>
        </p:nvSpPr>
        <p:spPr>
          <a:xfrm>
            <a:off x="87086" y="206116"/>
            <a:ext cx="69668" cy="9868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446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399A66-6FB4-44CE-A51F-F8BE1B2AC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18"/>
            <a:ext cx="10515600" cy="5595574"/>
          </a:xfrm>
        </p:spPr>
        <p:txBody>
          <a:bodyPr>
            <a:normAutofit/>
          </a:bodyPr>
          <a:lstStyle/>
          <a:p>
            <a:pPr marL="175895" indent="-175895"/>
            <a:r>
              <a:rPr lang="nl-BE" sz="2400" b="1" dirty="0">
                <a:solidFill>
                  <a:schemeClr val="tx2"/>
                </a:solidFill>
              </a:rPr>
              <a:t>UCPM Opleidingen en oefeningen: </a:t>
            </a:r>
            <a:endParaRPr lang="nl-BE" sz="2400" b="1" dirty="0">
              <a:solidFill>
                <a:schemeClr val="tx2"/>
              </a:solidFill>
              <a:ea typeface="Calibri" panose="020F0502020204030204"/>
              <a:cs typeface="Calibri" panose="020F0502020204030204"/>
            </a:endParaRPr>
          </a:p>
          <a:p>
            <a:pPr marL="633095" lvl="1" indent="-175895"/>
            <a:r>
              <a:rPr lang="nl-BE" dirty="0"/>
              <a:t>Jaarlijkse opleiding en trainingen waren cruciaal voor de snelle </a:t>
            </a:r>
            <a:r>
              <a:rPr lang="nl-BE" dirty="0" err="1"/>
              <a:t>beslissingsname</a:t>
            </a:r>
            <a:endParaRPr lang="nl-BE" dirty="0">
              <a:ea typeface="Calibri" panose="020F0502020204030204"/>
              <a:cs typeface="Calibri" panose="020F0502020204030204"/>
            </a:endParaRPr>
          </a:p>
          <a:p>
            <a:pPr marL="633095" lvl="1" indent="-175895"/>
            <a:r>
              <a:rPr lang="nl-BE" dirty="0"/>
              <a:t>EU </a:t>
            </a:r>
            <a:r>
              <a:rPr lang="nl-BE" dirty="0" err="1"/>
              <a:t>Modex</a:t>
            </a:r>
            <a:r>
              <a:rPr lang="nl-BE" dirty="0"/>
              <a:t> </a:t>
            </a:r>
            <a:r>
              <a:rPr lang="nl-BE" dirty="0" err="1"/>
              <a:t>Table</a:t>
            </a:r>
            <a:r>
              <a:rPr lang="nl-BE" dirty="0"/>
              <a:t> Top in de provincie Luik 2 jaar voordien, waaraan zowel het strategisch als het operationeel niveau deelnamen. </a:t>
            </a:r>
            <a:endParaRPr lang="nl-BE" dirty="0">
              <a:ea typeface="Calibri"/>
              <a:cs typeface="Calibri"/>
            </a:endParaRPr>
          </a:p>
          <a:p>
            <a:pPr marL="176213" indent="-176213"/>
            <a:r>
              <a:rPr lang="nl-BE" sz="2400" b="1" dirty="0">
                <a:solidFill>
                  <a:schemeClr val="tx2"/>
                </a:solidFill>
              </a:rPr>
              <a:t>Procedures: </a:t>
            </a:r>
          </a:p>
          <a:p>
            <a:pPr marL="633413" lvl="1" indent="-176213"/>
            <a:r>
              <a:rPr lang="nl-BE" dirty="0"/>
              <a:t>Procedures voor het aanvragen van internationale bijstand via het UCPM zijn goed gekend bij Binnenlandse Zaken </a:t>
            </a:r>
          </a:p>
          <a:p>
            <a:pPr marL="633413" lvl="1" indent="-176213"/>
            <a:r>
              <a:rPr lang="nl-BE" dirty="0"/>
              <a:t>Goede samenwerking en afstemming tussen BE en ERCC</a:t>
            </a:r>
          </a:p>
          <a:p>
            <a:pPr marL="457200" lvl="1" indent="0">
              <a:buNone/>
            </a:pPr>
            <a:endParaRPr lang="nl-BE" dirty="0"/>
          </a:p>
          <a:p>
            <a:r>
              <a:rPr lang="nl-BE" sz="2400" b="1" dirty="0">
                <a:solidFill>
                  <a:schemeClr val="tx2"/>
                </a:solidFill>
              </a:rPr>
              <a:t>HNS </a:t>
            </a:r>
            <a:r>
              <a:rPr lang="nl-BE" sz="2400" b="1" dirty="0" err="1">
                <a:solidFill>
                  <a:schemeClr val="tx2"/>
                </a:solidFill>
              </a:rPr>
              <a:t>LO’s</a:t>
            </a:r>
            <a:r>
              <a:rPr lang="nl-BE" sz="2400" b="1" dirty="0">
                <a:solidFill>
                  <a:schemeClr val="tx2"/>
                </a:solidFill>
              </a:rPr>
              <a:t>:</a:t>
            </a:r>
          </a:p>
          <a:p>
            <a:pPr lvl="1"/>
            <a:r>
              <a:rPr lang="nl-BE" dirty="0"/>
              <a:t>Nood aan een bredere en </a:t>
            </a:r>
            <a:r>
              <a:rPr lang="nl-BE" dirty="0" err="1"/>
              <a:t>diversere</a:t>
            </a:r>
            <a:r>
              <a:rPr lang="nl-BE" dirty="0"/>
              <a:t> pool van HNS </a:t>
            </a:r>
            <a:r>
              <a:rPr lang="nl-BE" dirty="0" err="1"/>
              <a:t>LO’s</a:t>
            </a:r>
            <a:endParaRPr lang="nl-BE" dirty="0"/>
          </a:p>
          <a:p>
            <a:pPr marL="0" indent="0">
              <a:buNone/>
            </a:pPr>
            <a:endParaRPr lang="nl-BE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l-BE" b="1" u="sng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A5EBA3F-5525-45AC-A465-1985ACFD5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nl-BE" sz="3600" dirty="0"/>
              <a:t>Ervaringen</a:t>
            </a:r>
          </a:p>
        </p:txBody>
      </p:sp>
      <p:cxnSp>
        <p:nvCxnSpPr>
          <p:cNvPr id="8" name="Connecteur droit 4">
            <a:extLst>
              <a:ext uri="{FF2B5EF4-FFF2-40B4-BE49-F238E27FC236}">
                <a16:creationId xmlns:a16="http://schemas.microsoft.com/office/drawing/2014/main" id="{B209E25E-AA90-4E31-A930-7941260E0520}"/>
              </a:ext>
            </a:extLst>
          </p:cNvPr>
          <p:cNvCxnSpPr/>
          <p:nvPr/>
        </p:nvCxnSpPr>
        <p:spPr>
          <a:xfrm>
            <a:off x="948805" y="1154079"/>
            <a:ext cx="4791826" cy="786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865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65399A66-6FB4-44CE-A51F-F8BE1B2AC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18"/>
            <a:ext cx="4902431" cy="5595574"/>
          </a:xfrm>
        </p:spPr>
        <p:txBody>
          <a:bodyPr>
            <a:normAutofit/>
          </a:bodyPr>
          <a:lstStyle/>
          <a:p>
            <a:pPr marL="175895" indent="-175895"/>
            <a:r>
              <a:rPr lang="nl-BE" sz="2400" b="1" dirty="0" err="1">
                <a:solidFill>
                  <a:schemeClr val="tx2"/>
                </a:solidFill>
              </a:rPr>
              <a:t>Zelfvoorzienendheid</a:t>
            </a:r>
            <a:r>
              <a:rPr lang="nl-BE" sz="2400" b="1" dirty="0">
                <a:solidFill>
                  <a:schemeClr val="tx2"/>
                </a:solidFill>
              </a:rPr>
              <a:t> internationale capaciteiten: </a:t>
            </a:r>
            <a:endParaRPr lang="nl-BE" sz="2400" b="1" dirty="0">
              <a:solidFill>
                <a:schemeClr val="tx2"/>
              </a:solidFill>
              <a:ea typeface="Calibri" panose="020F0502020204030204"/>
              <a:cs typeface="Calibri" panose="020F0502020204030204"/>
            </a:endParaRPr>
          </a:p>
          <a:p>
            <a:pPr marL="633095" lvl="1" indent="-175895"/>
            <a:r>
              <a:rPr lang="nl-BE" dirty="0"/>
              <a:t>Automatisch gebruik maken van de </a:t>
            </a:r>
            <a:r>
              <a:rPr lang="nl-BE" dirty="0" err="1"/>
              <a:t>zelfvoorzienendheid</a:t>
            </a:r>
            <a:r>
              <a:rPr lang="nl-BE" dirty="0"/>
              <a:t> van de capaciteiten</a:t>
            </a:r>
            <a:endParaRPr lang="nl-BE" dirty="0">
              <a:ea typeface="Calibri"/>
              <a:cs typeface="Calibri"/>
            </a:endParaRPr>
          </a:p>
          <a:p>
            <a:pPr marL="633095" lvl="1" indent="-175895"/>
            <a:endParaRPr lang="nl-BE" dirty="0">
              <a:ea typeface="Calibri"/>
              <a:cs typeface="Calibri"/>
            </a:endParaRPr>
          </a:p>
          <a:p>
            <a:pPr marL="176213" indent="-176213"/>
            <a:r>
              <a:rPr lang="nl-BE" sz="2400" b="1" dirty="0" err="1">
                <a:solidFill>
                  <a:schemeClr val="tx2"/>
                </a:solidFill>
              </a:rPr>
              <a:t>Tasking</a:t>
            </a:r>
            <a:r>
              <a:rPr lang="nl-BE" sz="2400" b="1" dirty="0">
                <a:solidFill>
                  <a:schemeClr val="tx2"/>
                </a:solidFill>
              </a:rPr>
              <a:t> van de teams: </a:t>
            </a:r>
          </a:p>
          <a:p>
            <a:pPr marL="633413" lvl="1" indent="-176213"/>
            <a:r>
              <a:rPr lang="nl-BE" dirty="0"/>
              <a:t>Verdere kennisopbouw op operationeel niveau van de mogelijkheden en benodigdheden van internationale teams nodig</a:t>
            </a:r>
          </a:p>
          <a:p>
            <a:pPr marL="0" indent="0">
              <a:buNone/>
            </a:pPr>
            <a:endParaRPr lang="nl-BE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l-BE" b="1" u="sng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A5EBA3F-5525-45AC-A465-1985ACFD5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nl-BE" sz="3600" dirty="0"/>
              <a:t>Ervaringen</a:t>
            </a:r>
          </a:p>
        </p:txBody>
      </p:sp>
      <p:cxnSp>
        <p:nvCxnSpPr>
          <p:cNvPr id="7" name="Connecteur droit 4">
            <a:extLst>
              <a:ext uri="{FF2B5EF4-FFF2-40B4-BE49-F238E27FC236}">
                <a16:creationId xmlns:a16="http://schemas.microsoft.com/office/drawing/2014/main" id="{B209E25E-AA90-4E31-A930-7941260E0520}"/>
              </a:ext>
            </a:extLst>
          </p:cNvPr>
          <p:cNvCxnSpPr/>
          <p:nvPr/>
        </p:nvCxnSpPr>
        <p:spPr>
          <a:xfrm>
            <a:off x="948805" y="1154079"/>
            <a:ext cx="4791826" cy="786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3271E79D-7241-4ABE-BAC6-2D6C3F13B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881" y="1895313"/>
            <a:ext cx="5617897" cy="306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03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DF039A7-8A23-48A0-9525-5D4D15197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12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7660EBE-8FDF-45A5-BED2-D1DC8243D349}"/>
              </a:ext>
            </a:extLst>
          </p:cNvPr>
          <p:cNvSpPr txBox="1"/>
          <p:nvPr/>
        </p:nvSpPr>
        <p:spPr>
          <a:xfrm>
            <a:off x="5335570" y="4977351"/>
            <a:ext cx="46097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500" dirty="0">
                <a:solidFill>
                  <a:schemeClr val="bg1"/>
                </a:solidFill>
              </a:rPr>
              <a:t>Bedankt!</a:t>
            </a:r>
          </a:p>
        </p:txBody>
      </p:sp>
      <p:pic>
        <p:nvPicPr>
          <p:cNvPr id="7" name="Picture 35" descr="LOGO_EUCP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669136"/>
            <a:ext cx="7826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974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Microsoft Office PowerPoint</Application>
  <PresentationFormat>Widescreen</PresentationFormat>
  <Paragraphs>166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ＭＳ Ｐゴシック</vt:lpstr>
      <vt:lpstr>Aptos</vt:lpstr>
      <vt:lpstr>Aptos Display</vt:lpstr>
      <vt:lpstr>Arial</vt:lpstr>
      <vt:lpstr>Calibri</vt:lpstr>
      <vt:lpstr>Verdana</vt:lpstr>
      <vt:lpstr>Wingdings</vt:lpstr>
      <vt:lpstr>Office Theme</vt:lpstr>
      <vt:lpstr>PowerPoint Presentation</vt:lpstr>
      <vt:lpstr>Inhoud</vt:lpstr>
      <vt:lpstr>1. UCPM – het Union Civil Protection Mechanism</vt:lpstr>
      <vt:lpstr>UCPM – het Union Civil Protection Mechanism </vt:lpstr>
      <vt:lpstr>UCPM – het Union Civil Protection Mechanism</vt:lpstr>
      <vt:lpstr>UCPM – het Union Civil Protection Mechanism</vt:lpstr>
      <vt:lpstr>Hoe werkt het? </vt:lpstr>
      <vt:lpstr>2. Host Nation Support</vt:lpstr>
      <vt:lpstr>2. Host Nation Support (HNS)</vt:lpstr>
      <vt:lpstr>EU HNS Guidelines</vt:lpstr>
      <vt:lpstr>Wie doet wat?</vt:lpstr>
      <vt:lpstr>PowerPoint Presentation</vt:lpstr>
      <vt:lpstr>Wat wordt al gedaan?</vt:lpstr>
      <vt:lpstr>3. Internationale bijstand tijdens de overstromingen 2021</vt:lpstr>
      <vt:lpstr>Situatie 14/07/2021</vt:lpstr>
      <vt:lpstr>Aanvraag internationale bijstand</vt:lpstr>
      <vt:lpstr>PowerPoint Presentation</vt:lpstr>
      <vt:lpstr>Internationale bijstand</vt:lpstr>
      <vt:lpstr>Internationale bijstand</vt:lpstr>
      <vt:lpstr>Ervaringen</vt:lpstr>
      <vt:lpstr>Ervaringen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Helena Maldonado Gatica</dc:creator>
  <cp:lastModifiedBy>Helena Maldonado Gatica</cp:lastModifiedBy>
  <cp:revision>2</cp:revision>
  <dcterms:created xsi:type="dcterms:W3CDTF">2025-09-18T10:38:25Z</dcterms:created>
  <dcterms:modified xsi:type="dcterms:W3CDTF">2025-10-07T12:41:16Z</dcterms:modified>
</cp:coreProperties>
</file>