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10_D0F3FFFB.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28_E8E3E9BD.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0"/>
  </p:notesMasterIdLst>
  <p:sldIdLst>
    <p:sldId id="256" r:id="rId5"/>
    <p:sldId id="257" r:id="rId6"/>
    <p:sldId id="299" r:id="rId7"/>
    <p:sldId id="272" r:id="rId8"/>
    <p:sldId id="273" r:id="rId9"/>
    <p:sldId id="277" r:id="rId10"/>
    <p:sldId id="276" r:id="rId11"/>
    <p:sldId id="300" r:id="rId12"/>
    <p:sldId id="301" r:id="rId13"/>
    <p:sldId id="278" r:id="rId14"/>
    <p:sldId id="279" r:id="rId15"/>
    <p:sldId id="294" r:id="rId16"/>
    <p:sldId id="286" r:id="rId17"/>
    <p:sldId id="296" r:id="rId18"/>
    <p:sldId id="293" r:id="rId19"/>
    <p:sldId id="283" r:id="rId20"/>
    <p:sldId id="291" r:id="rId21"/>
    <p:sldId id="289" r:id="rId22"/>
    <p:sldId id="287" r:id="rId23"/>
    <p:sldId id="290" r:id="rId24"/>
    <p:sldId id="297" r:id="rId25"/>
    <p:sldId id="292" r:id="rId26"/>
    <p:sldId id="275" r:id="rId27"/>
    <p:sldId id="285" r:id="rId28"/>
    <p:sldId id="274" r:id="rId29"/>
  </p:sldIdLst>
  <p:sldSz cx="12192000" cy="6858000"/>
  <p:notesSz cx="6669088" cy="9926638"/>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786B43-B3F0-361D-FA1D-B4513C1789D1}" name="De Moor Sarah" initials="DS" userId="S::sarah.de.moor_oost-vlaanderen.be#ext#@provincieantwerpen.onmicrosoft.com::5011cfc9-9abd-4ade-9ba2-ef53341b2878" providerId="AD"/>
  <p188:author id="{6937857E-FF3C-E618-FA54-4F8646391A41}" name="Martens Anne" initials="MA" userId="S::anne.martens_ibz.be#ext#@provincieantwerpen.onmicrosoft.com::c506a0aa-5924-44b6-9032-5b7388bade9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PDENACKER Sarah" initials="SO" lastIdx="1" clrIdx="0">
    <p:extLst>
      <p:ext uri="{19B8F6BF-5375-455C-9EA6-DF929625EA0E}">
        <p15:presenceInfo xmlns:p15="http://schemas.microsoft.com/office/powerpoint/2012/main" userId="S::Sarah.OPDENACKER@provincieantwerpen.be::a70f962b-e83d-447d-901e-5b581b754d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E37087-3135-1668-E47C-DBED4DFF83CB}" v="31" dt="2026-06-12T11:23:02.15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893" autoAdjust="0"/>
  </p:normalViewPr>
  <p:slideViewPr>
    <p:cSldViewPr>
      <p:cViewPr varScale="1">
        <p:scale>
          <a:sx n="65" d="100"/>
          <a:sy n="65" d="100"/>
        </p:scale>
        <p:origin x="1291" y="5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TENS Peter" userId="S::peter.mertens@provincieantwerpen.be::d334d4d5-440e-4292-876f-00b1a07bac1f" providerId="AD" clId="Web-{2FE37087-3135-1668-E47C-DBED4DFF83CB}"/>
    <pc:docChg chg="modSld">
      <pc:chgData name="MERTENS Peter" userId="S::peter.mertens@provincieantwerpen.be::d334d4d5-440e-4292-876f-00b1a07bac1f" providerId="AD" clId="Web-{2FE37087-3135-1668-E47C-DBED4DFF83CB}" dt="2026-06-12T11:22:52.548" v="14" actId="20577"/>
      <pc:docMkLst>
        <pc:docMk/>
      </pc:docMkLst>
      <pc:sldChg chg="modSp">
        <pc:chgData name="MERTENS Peter" userId="S::peter.mertens@provincieantwerpen.be::d334d4d5-440e-4292-876f-00b1a07bac1f" providerId="AD" clId="Web-{2FE37087-3135-1668-E47C-DBED4DFF83CB}" dt="2026-06-12T11:22:52.548" v="14" actId="20577"/>
        <pc:sldMkLst>
          <pc:docMk/>
          <pc:sldMk cId="1350356072" sldId="279"/>
        </pc:sldMkLst>
        <pc:spChg chg="mod">
          <ac:chgData name="MERTENS Peter" userId="S::peter.mertens@provincieantwerpen.be::d334d4d5-440e-4292-876f-00b1a07bac1f" providerId="AD" clId="Web-{2FE37087-3135-1668-E47C-DBED4DFF83CB}" dt="2026-06-12T11:22:52.548" v="14" actId="20577"/>
          <ac:spMkLst>
            <pc:docMk/>
            <pc:sldMk cId="1350356072" sldId="279"/>
            <ac:spMk id="21" creationId="{00000000-0000-0000-0000-000000000000}"/>
          </ac:spMkLst>
        </pc:spChg>
      </pc:sldChg>
    </pc:docChg>
  </pc:docChgLst>
</pc:chgInfo>
</file>

<file path=ppt/comments/modernComment_110_D0F3FFFB.xml><?xml version="1.0" encoding="utf-8"?>
<p188:cmLst xmlns:a="http://schemas.openxmlformats.org/drawingml/2006/main" xmlns:r="http://schemas.openxmlformats.org/officeDocument/2006/relationships" xmlns:p188="http://schemas.microsoft.com/office/powerpoint/2018/8/main">
  <p188:cm id="{21292F05-636A-486D-B9C0-CD3CC29CBC29}" authorId="{6937857E-FF3C-E618-FA54-4F8646391A41}" created="2026-01-19T14:49:33.494">
    <ac:txMkLst xmlns:ac="http://schemas.microsoft.com/office/drawing/2013/main/command">
      <pc:docMk xmlns:pc="http://schemas.microsoft.com/office/powerpoint/2013/main/command"/>
      <pc:sldMk xmlns:pc="http://schemas.microsoft.com/office/powerpoint/2013/main/command" cId="3505651707" sldId="272"/>
      <ac:spMk id="21" creationId="{00000000-0000-0000-0000-000000000000}"/>
      <ac:txMk cp="0" len="473">
        <ac:context len="474" hash="3427987754"/>
      </ac:txMk>
    </ac:txMkLst>
    <p188:pos x="2776779" y="3435457"/>
    <p188:txBody>
      <a:bodyPr/>
      <a:lstStyle/>
      <a:p>
        <a:r>
          <a:rPr lang="en-US"/>
          <a:t>voorstel van eenvoudigere tekst:
NOODSITUATIE
Een gebeurtenis met schadelijke gevolgen voor het maatschappelijk leven, waarbij de coördinatie van de disciplines vereist is. </a:t>
        </a:r>
      </a:p>
    </p188:txBody>
  </p188:cm>
</p188:cmLst>
</file>

<file path=ppt/comments/modernComment_128_E8E3E9BD.xml><?xml version="1.0" encoding="utf-8"?>
<p188:cmLst xmlns:a="http://schemas.openxmlformats.org/drawingml/2006/main" xmlns:r="http://schemas.openxmlformats.org/officeDocument/2006/relationships" xmlns:p188="http://schemas.microsoft.com/office/powerpoint/2018/8/main">
  <p188:cm id="{40BCDECA-8981-40BB-B0DA-54BF64AB742F}" authorId="{CE786B43-B3F0-361D-FA1D-B4513C1789D1}" created="2026-02-02T11:07:05.177">
    <pc:sldMkLst xmlns:pc="http://schemas.microsoft.com/office/powerpoint/2013/main/command">
      <pc:docMk/>
      <pc:sldMk cId="3907250621" sldId="296"/>
    </pc:sldMkLst>
    <p188:txBody>
      <a:bodyPr/>
      <a:lstStyle/>
      <a:p>
        <a:r>
          <a:rPr lang="nl-NL"/>
          <a:t>Draaien.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1"/>
            <a:ext cx="2889938" cy="498631"/>
          </a:xfrm>
          <a:prstGeom prst="rect">
            <a:avLst/>
          </a:prstGeom>
        </p:spPr>
        <p:txBody>
          <a:bodyPr vert="horz" lIns="79653" tIns="39827" rIns="79653" bIns="39827" rtlCol="0"/>
          <a:lstStyle>
            <a:lvl1pPr algn="l">
              <a:defRPr sz="1000"/>
            </a:lvl1pPr>
          </a:lstStyle>
          <a:p>
            <a:endParaRPr lang="nl-BE"/>
          </a:p>
        </p:txBody>
      </p:sp>
      <p:sp>
        <p:nvSpPr>
          <p:cNvPr id="3" name="Tijdelijke aanduiding voor datum 2"/>
          <p:cNvSpPr>
            <a:spLocks noGrp="1"/>
          </p:cNvSpPr>
          <p:nvPr>
            <p:ph type="dt" idx="1"/>
          </p:nvPr>
        </p:nvSpPr>
        <p:spPr>
          <a:xfrm>
            <a:off x="3777414" y="1"/>
            <a:ext cx="2889938" cy="498631"/>
          </a:xfrm>
          <a:prstGeom prst="rect">
            <a:avLst/>
          </a:prstGeom>
        </p:spPr>
        <p:txBody>
          <a:bodyPr vert="horz" lIns="79653" tIns="39827" rIns="79653" bIns="39827" rtlCol="0"/>
          <a:lstStyle>
            <a:lvl1pPr algn="r">
              <a:defRPr sz="1000"/>
            </a:lvl1pPr>
          </a:lstStyle>
          <a:p>
            <a:fld id="{A21B2A2C-92F5-4E55-8E64-4E06A3938406}" type="datetimeFigureOut">
              <a:rPr lang="nl-BE" smtClean="0"/>
              <a:t>12/06/2026</a:t>
            </a:fld>
            <a:endParaRPr lang="nl-BE"/>
          </a:p>
        </p:txBody>
      </p:sp>
      <p:sp>
        <p:nvSpPr>
          <p:cNvPr id="4" name="Tijdelijke aanduiding voor dia-afbeelding 3"/>
          <p:cNvSpPr>
            <a:spLocks noGrp="1" noRot="1" noChangeAspect="1"/>
          </p:cNvSpPr>
          <p:nvPr>
            <p:ph type="sldImg" idx="2"/>
          </p:nvPr>
        </p:nvSpPr>
        <p:spPr>
          <a:xfrm>
            <a:off x="357188" y="1239838"/>
            <a:ext cx="5954712" cy="3351212"/>
          </a:xfrm>
          <a:prstGeom prst="rect">
            <a:avLst/>
          </a:prstGeom>
          <a:noFill/>
          <a:ln w="12700">
            <a:solidFill>
              <a:prstClr val="black"/>
            </a:solidFill>
          </a:ln>
        </p:spPr>
        <p:txBody>
          <a:bodyPr vert="horz" lIns="79653" tIns="39827" rIns="79653" bIns="39827" rtlCol="0" anchor="ctr"/>
          <a:lstStyle/>
          <a:p>
            <a:endParaRPr lang="nl-BE"/>
          </a:p>
        </p:txBody>
      </p:sp>
      <p:sp>
        <p:nvSpPr>
          <p:cNvPr id="5" name="Tijdelijke aanduiding voor notities 4"/>
          <p:cNvSpPr>
            <a:spLocks noGrp="1"/>
          </p:cNvSpPr>
          <p:nvPr>
            <p:ph type="body" sz="quarter" idx="3"/>
          </p:nvPr>
        </p:nvSpPr>
        <p:spPr>
          <a:xfrm>
            <a:off x="666909" y="4777197"/>
            <a:ext cx="5335270" cy="3908613"/>
          </a:xfrm>
          <a:prstGeom prst="rect">
            <a:avLst/>
          </a:prstGeom>
        </p:spPr>
        <p:txBody>
          <a:bodyPr vert="horz" lIns="79653" tIns="39827" rIns="79653" bIns="39827"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010"/>
            <a:ext cx="2889938" cy="498629"/>
          </a:xfrm>
          <a:prstGeom prst="rect">
            <a:avLst/>
          </a:prstGeom>
        </p:spPr>
        <p:txBody>
          <a:bodyPr vert="horz" lIns="79653" tIns="39827" rIns="79653" bIns="39827" rtlCol="0" anchor="b"/>
          <a:lstStyle>
            <a:lvl1pPr algn="l">
              <a:defRPr sz="1000"/>
            </a:lvl1pPr>
          </a:lstStyle>
          <a:p>
            <a:endParaRPr lang="nl-BE"/>
          </a:p>
        </p:txBody>
      </p:sp>
      <p:sp>
        <p:nvSpPr>
          <p:cNvPr id="7" name="Tijdelijke aanduiding voor dianummer 6"/>
          <p:cNvSpPr>
            <a:spLocks noGrp="1"/>
          </p:cNvSpPr>
          <p:nvPr>
            <p:ph type="sldNum" sz="quarter" idx="5"/>
          </p:nvPr>
        </p:nvSpPr>
        <p:spPr>
          <a:xfrm>
            <a:off x="3777414" y="9428010"/>
            <a:ext cx="2889938" cy="498629"/>
          </a:xfrm>
          <a:prstGeom prst="rect">
            <a:avLst/>
          </a:prstGeom>
        </p:spPr>
        <p:txBody>
          <a:bodyPr vert="horz" lIns="79653" tIns="39827" rIns="79653" bIns="39827" rtlCol="0" anchor="b"/>
          <a:lstStyle>
            <a:lvl1pPr algn="r">
              <a:defRPr sz="1000"/>
            </a:lvl1pPr>
          </a:lstStyle>
          <a:p>
            <a:fld id="{1BBA8F3A-D60C-408B-97E9-FF198C35A9E7}" type="slidenum">
              <a:rPr lang="nl-BE" smtClean="0"/>
              <a:t>‹nr.›</a:t>
            </a:fld>
            <a:endParaRPr lang="nl-BE"/>
          </a:p>
        </p:txBody>
      </p:sp>
    </p:spTree>
    <p:extLst>
      <p:ext uri="{BB962C8B-B14F-4D97-AF65-F5344CB8AC3E}">
        <p14:creationId xmlns:p14="http://schemas.microsoft.com/office/powerpoint/2010/main" val="2535292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Logo lokaal bestuur toevoegen!</a:t>
            </a:r>
          </a:p>
          <a:p>
            <a:r>
              <a:rPr lang="nl-BE" dirty="0">
                <a:ea typeface="Calibri"/>
                <a:cs typeface="Calibri"/>
              </a:rPr>
              <a:t>Belangrijk: dit is een basispresentatie en wordt aangevuld/gebruikt op basis van de lokale context en de keuzes van het lokaal bestuur.</a:t>
            </a: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1</a:t>
            </a:fld>
            <a:endParaRPr lang="nl-BE"/>
          </a:p>
        </p:txBody>
      </p:sp>
    </p:spTree>
    <p:extLst>
      <p:ext uri="{BB962C8B-B14F-4D97-AF65-F5344CB8AC3E}">
        <p14:creationId xmlns:p14="http://schemas.microsoft.com/office/powerpoint/2010/main" val="2012188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t>Verwelkoming door de burgemeester.</a:t>
            </a:r>
          </a:p>
          <a:p>
            <a:pPr marL="171450" indent="-171450">
              <a:buFontTx/>
              <a:buChar char="-"/>
            </a:pPr>
            <a:r>
              <a:rPr lang="nl-BE" dirty="0"/>
              <a:t>Bedankt voor interesse.</a:t>
            </a:r>
          </a:p>
          <a:p>
            <a:pPr marL="171450" indent="-171450">
              <a:buFontTx/>
              <a:buChar char="-"/>
            </a:pPr>
            <a:r>
              <a:rPr lang="nl-BE" dirty="0"/>
              <a:t>Waarom starten we een vrijwilligerskorps?</a:t>
            </a:r>
            <a:endParaRPr lang="nl-BE" dirty="0">
              <a:ea typeface="Calibri"/>
              <a:cs typeface="Calibri"/>
            </a:endParaRPr>
          </a:p>
          <a:p>
            <a:pPr marL="1085850" lvl="1" indent="-171450">
              <a:buFontTx/>
              <a:buChar char="-"/>
            </a:pPr>
            <a:r>
              <a:rPr lang="nl-BE" dirty="0"/>
              <a:t>Vgl. recente noodsituaties en hulpacties van vrijwilligers (bv. covid-19, waterbom </a:t>
            </a:r>
            <a:r>
              <a:rPr lang="nl-BE" dirty="0" err="1"/>
              <a:t>Vesdervallei</a:t>
            </a:r>
            <a:r>
              <a:rPr lang="nl-BE" dirty="0"/>
              <a:t> (2021), overstromingen Valencia (2024), eventueel iets lokaal).</a:t>
            </a:r>
            <a:endParaRPr lang="nl-BE" dirty="0">
              <a:ea typeface="Calibri" panose="020F0502020204030204"/>
              <a:cs typeface="Calibri" panose="020F0502020204030204"/>
            </a:endParaRPr>
          </a:p>
          <a:p>
            <a:pPr marL="1085850" lvl="1" indent="-171450">
              <a:buFontTx/>
              <a:buChar char="-"/>
            </a:pPr>
            <a:r>
              <a:rPr lang="nl-BE" dirty="0"/>
              <a:t>Vaststelling: veel mensen willen getroffenen helpen, maar… niet veilig, niet de juiste taken, …</a:t>
            </a:r>
            <a:endParaRPr lang="nl-BE" dirty="0">
              <a:ea typeface="Calibri" panose="020F0502020204030204"/>
              <a:cs typeface="Calibri" panose="020F0502020204030204"/>
            </a:endParaRPr>
          </a:p>
          <a:p>
            <a:pPr marL="1085850" lvl="1" indent="-171450">
              <a:buFontTx/>
              <a:buChar char="-"/>
            </a:pPr>
            <a:r>
              <a:rPr lang="nl-BE" dirty="0"/>
              <a:t>Team = voorbereiden.</a:t>
            </a:r>
            <a:endParaRPr lang="nl-BE" dirty="0">
              <a:ea typeface="Calibri"/>
              <a:cs typeface="Calibri"/>
            </a:endParaRPr>
          </a:p>
          <a:p>
            <a:pPr marL="1085850" lvl="1" indent="-171450">
              <a:buFontTx/>
              <a:buChar char="-"/>
            </a:pPr>
            <a:r>
              <a:rPr lang="nl-BE" dirty="0">
                <a:ea typeface="Calibri"/>
                <a:cs typeface="Calibri"/>
              </a:rPr>
              <a:t>Team = samen een meer weerbare/parate samenleving. </a:t>
            </a:r>
          </a:p>
          <a:p>
            <a:pPr marL="1085850" lvl="1" indent="-171450">
              <a:buFontTx/>
              <a:buChar char="-"/>
            </a:pPr>
            <a:r>
              <a:rPr lang="nl-BE" dirty="0"/>
              <a:t>Rol burgemeester/lokaal bestuur in het kader van een noodsituatie en belang van voorbereiden op een noodsituatie in de eigen gemeente/stad.</a:t>
            </a:r>
            <a:endParaRPr lang="nl-BE" dirty="0">
              <a:ea typeface="Calibri" panose="020F0502020204030204"/>
              <a:cs typeface="Calibri" panose="020F0502020204030204"/>
            </a:endParaRPr>
          </a:p>
          <a:p>
            <a:pPr marL="171450" indent="-171450">
              <a:buFontTx/>
              <a:buChar char="-"/>
            </a:pPr>
            <a:r>
              <a:rPr lang="nl-BE" dirty="0"/>
              <a:t>Ondersteuning van de gouverneur (en de Vlaamse Regering via het Rode Kruis Vlaanderen – indien ingestapt op ondersteuningsproject 'Gemeentelijke Vrijwilligerskorpsen').</a:t>
            </a:r>
            <a:endParaRPr lang="nl-BE" dirty="0">
              <a:ea typeface="Calibri"/>
              <a:cs typeface="Calibri"/>
            </a:endParaRP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2</a:t>
            </a:fld>
            <a:endParaRPr lang="nl-BE"/>
          </a:p>
        </p:txBody>
      </p:sp>
    </p:spTree>
    <p:extLst>
      <p:ext uri="{BB962C8B-B14F-4D97-AF65-F5344CB8AC3E}">
        <p14:creationId xmlns:p14="http://schemas.microsoft.com/office/powerpoint/2010/main" val="3382475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ea typeface="Calibri"/>
                <a:cs typeface="Calibri"/>
              </a:rPr>
              <a:t>Uitleg door noodplanningscoördinator.</a:t>
            </a:r>
          </a:p>
          <a:p>
            <a:pPr marL="171450" indent="-171450">
              <a:buFontTx/>
              <a:buChar char="-"/>
            </a:pPr>
            <a:r>
              <a:rPr lang="nl-BE" dirty="0">
                <a:ea typeface="Calibri"/>
                <a:cs typeface="Calibri"/>
              </a:rPr>
              <a:t>Wat is een noodsituatie? </a:t>
            </a:r>
          </a:p>
          <a:p>
            <a:pPr marL="628650" lvl="1" indent="-171450">
              <a:buFontTx/>
              <a:buChar char="-"/>
            </a:pPr>
            <a:r>
              <a:rPr lang="nl-BE" dirty="0">
                <a:ea typeface="Calibri"/>
                <a:cs typeface="Calibri"/>
              </a:rPr>
              <a:t>Kortere definitie: een gebeurtenis met schadelijke gevolgen voor het maatschappelijke leven, waarbij de samenwerking van verschillende hulpdiensten (politie, brandweer, ziekenwagens, …) noodzakelijk is.</a:t>
            </a:r>
          </a:p>
          <a:p>
            <a:pPr marL="171450" indent="-171450">
              <a:buFontTx/>
              <a:buChar char="-"/>
            </a:pPr>
            <a:r>
              <a:rPr lang="nl-BE" dirty="0"/>
              <a:t>Crisis, ramp, noodsituatie (verschillende termen – vnl. uit de media - voor hetzelfde).</a:t>
            </a:r>
            <a:endParaRPr lang="nl-BE" dirty="0">
              <a:ea typeface="Calibri"/>
              <a:cs typeface="Calibri"/>
            </a:endParaRPr>
          </a:p>
          <a:p>
            <a:pPr marL="171450" indent="-171450">
              <a:buFontTx/>
              <a:buChar char="-"/>
            </a:pPr>
            <a:r>
              <a:rPr lang="nl-BE" dirty="0"/>
              <a:t>Definitie in de wet: </a:t>
            </a:r>
            <a:r>
              <a:rPr lang="nl-BE" b="0" i="1" dirty="0">
                <a:solidFill>
                  <a:srgbClr val="000000"/>
                </a:solidFill>
                <a:effectLst/>
                <a:latin typeface="Arial" panose="020B0604020202020204" pitchFamily="34" charset="0"/>
              </a:rPr>
              <a:t>Elke gebeurtenis die schadelijke gevolgen voor het maatschappelijke leven veroorzaakt of kan veroorzaken, zoals een ernstige verstoring van de openbare veiligheid, een ernstige bedreiging ten opzichte van het leven of de gezondheid van personen en/of ten opzichte van belangrijke materiële belangen, en waarbij de coördinatie van de bevoegde actoren, inclusief de disciplines, is vereist om de dreiging weg te nemen of om de nefaste gevolgen van de gebeurtenis te beperken.</a:t>
            </a:r>
            <a:endParaRPr lang="nl-BE" dirty="0"/>
          </a:p>
          <a:p>
            <a:pPr marL="628650" lvl="1" indent="-171450">
              <a:buFontTx/>
              <a:buChar char="-"/>
            </a:pPr>
            <a:r>
              <a:rPr lang="nl-BE" dirty="0"/>
              <a:t>Basis: samenwerken!</a:t>
            </a:r>
          </a:p>
          <a:p>
            <a:pPr marL="171450" indent="-171450">
              <a:buFont typeface="Arial"/>
              <a:buChar char="•"/>
            </a:pPr>
            <a:r>
              <a:rPr lang="nl-BE" dirty="0"/>
              <a:t>Lokale voorbeelden van (recente) noodsituaties: foto’s + korte uitleg.</a:t>
            </a:r>
            <a:endParaRPr lang="nl-BE" dirty="0">
              <a:ea typeface="Calibri"/>
              <a:cs typeface="Calibri"/>
            </a:endParaRPr>
          </a:p>
          <a:p>
            <a:pPr marL="171450" indent="-171450">
              <a:buFontTx/>
              <a:buChar char="-"/>
            </a:pPr>
            <a:r>
              <a:rPr lang="nl-BE" dirty="0">
                <a:ea typeface="Calibri"/>
                <a:cs typeface="Calibri"/>
              </a:rPr>
              <a:t>MAAR: incidenten die de wet niet als noodsituatie omschrijft (waar er geen samenwerking tussen verschillende veiligheidsdiensten is) kan ook als een noodsituatie aangevoeld worden, bv. er worden heel warme temperaturen voorspeld en er is een groot evenement op het grondgebied, er is iemand van de gemeente vermist, de liften in het woonzorgcentrum vallen uit waardoor de werking niet optimaal kan verlopen, ...</a:t>
            </a: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4</a:t>
            </a:fld>
            <a:endParaRPr lang="nl-BE"/>
          </a:p>
        </p:txBody>
      </p:sp>
    </p:spTree>
    <p:extLst>
      <p:ext uri="{BB962C8B-B14F-4D97-AF65-F5344CB8AC3E}">
        <p14:creationId xmlns:p14="http://schemas.microsoft.com/office/powerpoint/2010/main" val="110436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t>Vijf disciplines: vijf hulpdiensten met een geheel aan taken tijdens een noodsituatie. </a:t>
            </a:r>
            <a:endParaRPr lang="en-US" dirty="0">
              <a:ea typeface="Calibri" panose="020F0502020204030204"/>
              <a:cs typeface="Calibri" panose="020F0502020204030204"/>
            </a:endParaRPr>
          </a:p>
          <a:p>
            <a:pPr marL="171450" indent="-171450">
              <a:buFontTx/>
              <a:buChar char="-"/>
            </a:pPr>
            <a:r>
              <a:rPr lang="nl-BE" dirty="0"/>
              <a:t>Maak het concreet: toepassen op voorbeelden (recente) noodsituatie: welke taken werden door welke discipline uitgevoerd.</a:t>
            </a:r>
            <a:endParaRPr lang="nl-BE" dirty="0">
              <a:ea typeface="Calibri"/>
              <a:cs typeface="Calibri"/>
            </a:endParaRPr>
          </a:p>
          <a:p>
            <a:pPr marL="171450" indent="-171450">
              <a:buFontTx/>
              <a:buChar char="-"/>
            </a:pPr>
            <a:r>
              <a:rPr lang="nl-BE" dirty="0">
                <a:ea typeface="Calibri"/>
                <a:cs typeface="Calibri"/>
              </a:rPr>
              <a:t>Indien er lokale vertegenwoordigers van de vijf disciplines in de zaal zitten: vraag hen om zich voor te stellen en laat hen deze uitleg doen.</a:t>
            </a: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5</a:t>
            </a:fld>
            <a:endParaRPr lang="nl-BE"/>
          </a:p>
        </p:txBody>
      </p:sp>
    </p:spTree>
    <p:extLst>
      <p:ext uri="{BB962C8B-B14F-4D97-AF65-F5344CB8AC3E}">
        <p14:creationId xmlns:p14="http://schemas.microsoft.com/office/powerpoint/2010/main" val="4192928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Calibri"/>
              <a:buChar char="-"/>
            </a:pPr>
            <a:r>
              <a:rPr lang="nl-BE" dirty="0">
                <a:ea typeface="Calibri" panose="020F0502020204030204"/>
                <a:cs typeface="Calibri" panose="020F0502020204030204"/>
              </a:rPr>
              <a:t>Basis = samenwerken. </a:t>
            </a:r>
          </a:p>
          <a:p>
            <a:pPr marL="171450" indent="-171450">
              <a:buFont typeface="Calibri"/>
              <a:buChar char="-"/>
            </a:pPr>
            <a:r>
              <a:rPr lang="nl-BE" dirty="0"/>
              <a:t>In de pers: "Het gemeentelijk rampenplan werd afgekondigd" = gemeentelijke fase: burgemeester coördineert en beslist.</a:t>
            </a:r>
            <a:endParaRPr lang="en-US" dirty="0">
              <a:ea typeface="Calibri"/>
              <a:cs typeface="Calibri"/>
            </a:endParaRPr>
          </a:p>
          <a:p>
            <a:pPr marL="171450" indent="-171450">
              <a:buFont typeface="Calibri"/>
              <a:buChar char="-"/>
            </a:pPr>
            <a:r>
              <a:rPr lang="nl-BE" dirty="0">
                <a:ea typeface="Calibri"/>
                <a:cs typeface="Calibri"/>
              </a:rPr>
              <a:t>Wordt ondersteund door de noodplanningscoördinator (rechterhand, ambtenaar van de gemeente).</a:t>
            </a:r>
          </a:p>
          <a:p>
            <a:pPr marL="171450" indent="-171450">
              <a:buFont typeface="Calibri"/>
              <a:buChar char="-"/>
            </a:pPr>
            <a:r>
              <a:rPr lang="nl-BE" dirty="0">
                <a:ea typeface="Calibri"/>
                <a:cs typeface="Calibri"/>
              </a:rPr>
              <a:t>Ook mogelijk: provinciale fase (provinciaal rampenplan): gouverneur coördineert en beslist (burgemeester ondersteunt).</a:t>
            </a:r>
          </a:p>
          <a:p>
            <a:pPr marL="171450" indent="-171450">
              <a:buFont typeface="Calibri"/>
              <a:buChar char="-"/>
            </a:pPr>
            <a:r>
              <a:rPr lang="nl-BE" dirty="0">
                <a:ea typeface="Calibri"/>
                <a:cs typeface="Calibri"/>
              </a:rPr>
              <a:t>Ook mogelijk: federale fase: minister coördineert en beslist (gouverneur en burgemeester ondersteunen).</a:t>
            </a:r>
          </a:p>
          <a:p>
            <a:pPr marL="171450" indent="-171450">
              <a:buFont typeface="Calibri"/>
              <a:buChar char="-"/>
            </a:pPr>
            <a:r>
              <a:rPr lang="nl-BE" dirty="0">
                <a:ea typeface="Calibri"/>
                <a:cs typeface="Calibri"/>
              </a:rPr>
              <a:t>Hangt af van: grondgebied (bv. verschillende gemeenten betrokken), middelen die nodig zijn (bv. versterking, specifiek materieel, …), ...</a:t>
            </a:r>
          </a:p>
          <a:p>
            <a:pPr marL="171450" indent="-171450">
              <a:buFont typeface="Calibri"/>
              <a:buChar char="-"/>
            </a:pPr>
            <a:r>
              <a:rPr lang="nl-BE" dirty="0">
                <a:ea typeface="Calibri"/>
                <a:cs typeface="Calibri"/>
              </a:rPr>
              <a:t>Burgemeester/gouverneur zijn niet op het rampterrein! Zij zitten in een vergaderzaal, overleggen met de verantwoordelijken van alle disciplines en hebben contact met de disciplines  op het terrein.</a:t>
            </a:r>
          </a:p>
          <a:p>
            <a:pPr marL="171450" indent="-171450">
              <a:buFont typeface="Calibri"/>
              <a:buChar char="-"/>
            </a:pPr>
            <a:r>
              <a:rPr lang="nl-BE" dirty="0">
                <a:ea typeface="Calibri"/>
                <a:cs typeface="Calibri"/>
              </a:rPr>
              <a:t>Hulpdiensten op het terrein overleggen ook om goed te kunnen samenwerken. Dit kan tijdens een fase van crisisbeheer, maar ook daarvoor al, louter op operationeel niveau. De disciplines vergaderen in een Commandopost Operaties (CP-OPS). </a:t>
            </a:r>
            <a:endParaRPr lang="nl-BE" dirty="0"/>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6</a:t>
            </a:fld>
            <a:endParaRPr lang="nl-BE"/>
          </a:p>
        </p:txBody>
      </p:sp>
    </p:spTree>
    <p:extLst>
      <p:ext uri="{BB962C8B-B14F-4D97-AF65-F5344CB8AC3E}">
        <p14:creationId xmlns:p14="http://schemas.microsoft.com/office/powerpoint/2010/main" val="1498623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628650" lvl="1" indent="-171450">
              <a:buFontTx/>
              <a:buChar char="-"/>
            </a:pPr>
            <a:endParaRPr lang="nl-BE" dirty="0"/>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7</a:t>
            </a:fld>
            <a:endParaRPr lang="nl-BE"/>
          </a:p>
        </p:txBody>
      </p:sp>
    </p:spTree>
    <p:extLst>
      <p:ext uri="{BB962C8B-B14F-4D97-AF65-F5344CB8AC3E}">
        <p14:creationId xmlns:p14="http://schemas.microsoft.com/office/powerpoint/2010/main" val="799015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CC71F-6D87-8823-8E71-3E59AA01354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2A5751E-614F-E2E7-8433-9111094BF5C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A04DA72-8C8B-A928-149C-F3F01225E273}"/>
              </a:ext>
            </a:extLst>
          </p:cNvPr>
          <p:cNvSpPr>
            <a:spLocks noGrp="1"/>
          </p:cNvSpPr>
          <p:nvPr>
            <p:ph type="body" idx="1"/>
          </p:nvPr>
        </p:nvSpPr>
        <p:spPr/>
        <p:txBody>
          <a:bodyPr/>
          <a:lstStyle/>
          <a:p>
            <a:pPr marL="171450" indent="-171450">
              <a:buFont typeface="Calibri"/>
              <a:buChar char="-"/>
            </a:pPr>
            <a:endParaRPr lang="nl-BE" dirty="0">
              <a:ea typeface="Calibri"/>
              <a:cs typeface="Calibri"/>
            </a:endParaRPr>
          </a:p>
        </p:txBody>
      </p:sp>
      <p:sp>
        <p:nvSpPr>
          <p:cNvPr id="4" name="Tijdelijke aanduiding voor dianummer 3">
            <a:extLst>
              <a:ext uri="{FF2B5EF4-FFF2-40B4-BE49-F238E27FC236}">
                <a16:creationId xmlns:a16="http://schemas.microsoft.com/office/drawing/2014/main" id="{4331190C-0B21-A39C-AF34-A9D746EA7254}"/>
              </a:ext>
            </a:extLst>
          </p:cNvPr>
          <p:cNvSpPr>
            <a:spLocks noGrp="1"/>
          </p:cNvSpPr>
          <p:nvPr>
            <p:ph type="sldNum" sz="quarter" idx="5"/>
          </p:nvPr>
        </p:nvSpPr>
        <p:spPr/>
        <p:txBody>
          <a:bodyPr/>
          <a:lstStyle/>
          <a:p>
            <a:fld id="{1BBA8F3A-D60C-408B-97E9-FF198C35A9E7}" type="slidenum">
              <a:rPr lang="nl-BE" smtClean="0"/>
              <a:t>9</a:t>
            </a:fld>
            <a:endParaRPr lang="nl-BE"/>
          </a:p>
        </p:txBody>
      </p:sp>
    </p:spTree>
    <p:extLst>
      <p:ext uri="{BB962C8B-B14F-4D97-AF65-F5344CB8AC3E}">
        <p14:creationId xmlns:p14="http://schemas.microsoft.com/office/powerpoint/2010/main" val="3223602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ea typeface="Calibri"/>
                <a:cs typeface="Calibri"/>
              </a:rPr>
              <a:t>Noodsituaties zijn onvoorspelbaar, dus belang van goede voorbereiding.</a:t>
            </a:r>
          </a:p>
          <a:p>
            <a:pPr marL="171450" indent="-171450">
              <a:buFontTx/>
              <a:buChar char="-"/>
            </a:pPr>
            <a:r>
              <a:rPr lang="nl-BE" dirty="0">
                <a:ea typeface="Calibri"/>
                <a:cs typeface="Calibri"/>
              </a:rPr>
              <a:t>Eigenlijk: liefst zo weinig mogelijk...</a:t>
            </a:r>
          </a:p>
          <a:p>
            <a:pPr marL="171450" indent="-171450">
              <a:buFontTx/>
              <a:buChar char="-"/>
            </a:pPr>
            <a:r>
              <a:rPr lang="nl-BE" dirty="0">
                <a:ea typeface="Calibri"/>
                <a:cs typeface="Calibri"/>
              </a:rPr>
              <a:t>Verwachtingen correct zetten!!</a:t>
            </a:r>
          </a:p>
          <a:p>
            <a:pPr lvl="1" indent="-171450">
              <a:buFont typeface="Courier New"/>
              <a:buChar char="o"/>
            </a:pPr>
            <a:r>
              <a:rPr lang="nl-BE" dirty="0">
                <a:ea typeface="Calibri"/>
                <a:cs typeface="Calibri"/>
              </a:rPr>
              <a:t>Weet: inzet vrijwilligers niet in de kritieke/dringende fase + steeds goed overwogen (extra helpen handen nodig, veilige omstandigheden, …).</a:t>
            </a: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10</a:t>
            </a:fld>
            <a:endParaRPr lang="nl-BE"/>
          </a:p>
        </p:txBody>
      </p:sp>
    </p:spTree>
    <p:extLst>
      <p:ext uri="{BB962C8B-B14F-4D97-AF65-F5344CB8AC3E}">
        <p14:creationId xmlns:p14="http://schemas.microsoft.com/office/powerpoint/2010/main" val="1530001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Calibri"/>
              <a:buChar char="-"/>
            </a:pPr>
            <a:r>
              <a:rPr lang="nl-BE">
                <a:ea typeface="Calibri"/>
                <a:cs typeface="Calibri"/>
              </a:rPr>
              <a:t>Nooit op het rampterrein (waar hulpdiensten zich extra moeten beschermen).</a:t>
            </a:r>
            <a:endParaRPr lang="en-US"/>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11</a:t>
            </a:fld>
            <a:endParaRPr lang="nl-BE"/>
          </a:p>
        </p:txBody>
      </p:sp>
    </p:spTree>
    <p:extLst>
      <p:ext uri="{BB962C8B-B14F-4D97-AF65-F5344CB8AC3E}">
        <p14:creationId xmlns:p14="http://schemas.microsoft.com/office/powerpoint/2010/main" val="2565316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t>Voorbeelden: foto’s + uitleg geven. Dit zijn indicatieve foto's: vul/pas gerust aan.</a:t>
            </a:r>
          </a:p>
          <a:p>
            <a:pPr marL="171450" indent="-171450">
              <a:buFontTx/>
              <a:buChar char="-"/>
            </a:pPr>
            <a:r>
              <a:rPr lang="nl-BE" dirty="0"/>
              <a:t>Nadruk leggen op: uitvoerend, ondersteunend (nooit alleen), geen taken van de disciplines overnemen</a:t>
            </a:r>
            <a:endParaRPr lang="nl-BE" dirty="0">
              <a:ea typeface="Calibri"/>
              <a:cs typeface="Calibri"/>
            </a:endParaRPr>
          </a:p>
          <a:p>
            <a:pPr marL="171450" indent="-171450">
              <a:buFontTx/>
              <a:buChar char="-"/>
            </a:pPr>
            <a:r>
              <a:rPr lang="nl-BE" dirty="0"/>
              <a:t>Toepassen op voorbeelden (recente) noodsituaties: wat had het vrijwilligerskorps kunnen doen?</a:t>
            </a:r>
            <a:endParaRPr lang="nl-BE" dirty="0">
              <a:ea typeface="Calibri"/>
              <a:cs typeface="Calibri"/>
            </a:endParaRP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12</a:t>
            </a:fld>
            <a:endParaRPr lang="nl-BE"/>
          </a:p>
        </p:txBody>
      </p:sp>
    </p:spTree>
    <p:extLst>
      <p:ext uri="{BB962C8B-B14F-4D97-AF65-F5344CB8AC3E}">
        <p14:creationId xmlns:p14="http://schemas.microsoft.com/office/powerpoint/2010/main" val="1691192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ea typeface="Calibri" panose="020F0502020204030204"/>
              <a:cs typeface="Calibri" panose="020F0502020204030204"/>
            </a:endParaRP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13</a:t>
            </a:fld>
            <a:endParaRPr lang="nl-BE"/>
          </a:p>
        </p:txBody>
      </p:sp>
    </p:spTree>
    <p:extLst>
      <p:ext uri="{BB962C8B-B14F-4D97-AF65-F5344CB8AC3E}">
        <p14:creationId xmlns:p14="http://schemas.microsoft.com/office/powerpoint/2010/main" val="2989788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Calibri"/>
              <a:buChar char="-"/>
            </a:pPr>
            <a:r>
              <a:rPr lang="nl-BE" dirty="0">
                <a:ea typeface="Calibri"/>
                <a:cs typeface="Calibri"/>
              </a:rPr>
              <a:t>Foto en naam van crisisvrijwilligerscoördinator toevoegen. Is de persoon aanwezig, dan kan hij/zij zichzelf voorstellen.</a:t>
            </a:r>
          </a:p>
          <a:p>
            <a:pPr marL="171450" indent="-171450">
              <a:buFont typeface="Calibri"/>
              <a:buChar char="-"/>
            </a:pPr>
            <a:r>
              <a:rPr lang="nl-BE" dirty="0">
                <a:ea typeface="Calibri"/>
                <a:cs typeface="Calibri"/>
              </a:rPr>
              <a:t>Staat in contact met noodplanningscoördinator en burgemeester (is dus op de hoogte van de noodsituatie en waarbij het korps kan helpen).</a:t>
            </a:r>
          </a:p>
          <a:p>
            <a:pPr marL="171450" indent="-171450">
              <a:buFont typeface="Calibri"/>
              <a:buChar char="-"/>
            </a:pPr>
            <a:r>
              <a:rPr lang="nl-BE" sz="1200" b="0" i="0" u="none" strike="noStrike" kern="1200" baseline="0" dirty="0">
                <a:solidFill>
                  <a:schemeClr val="tx1"/>
                </a:solidFill>
                <a:latin typeface="+mn-lt"/>
                <a:ea typeface="+mn-ea"/>
                <a:cs typeface="+mn-cs"/>
              </a:rPr>
              <a:t>De lokale crisisvrijwilligerscoördinator (CVC) staat in voor de activatie, coördinatie en administratie van het vrijwilligerskorps. Deze persoon is niet verantwoordelijk voor de rechtstreekse aansturing van het vrijwilligerskorps op het terrein, maar voorziet de coördinatie ervan in tweede lijn. </a:t>
            </a:r>
            <a:endParaRPr lang="nl-BE" dirty="0">
              <a:ea typeface="Calibri"/>
              <a:cs typeface="Calibri"/>
            </a:endParaRP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14</a:t>
            </a:fld>
            <a:endParaRPr lang="nl-BE"/>
          </a:p>
        </p:txBody>
      </p:sp>
    </p:spTree>
    <p:extLst>
      <p:ext uri="{BB962C8B-B14F-4D97-AF65-F5344CB8AC3E}">
        <p14:creationId xmlns:p14="http://schemas.microsoft.com/office/powerpoint/2010/main" val="35790703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1EDCB-E783-70EB-87FF-34A0059CDF8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215991C-D8E4-01AB-F440-0372807D311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8C77186-2A80-5BC2-EDF3-27A4FF30EE63}"/>
              </a:ext>
            </a:extLst>
          </p:cNvPr>
          <p:cNvSpPr>
            <a:spLocks noGrp="1"/>
          </p:cNvSpPr>
          <p:nvPr>
            <p:ph type="body" idx="1"/>
          </p:nvPr>
        </p:nvSpPr>
        <p:spPr/>
        <p:txBody>
          <a:bodyPr/>
          <a:lstStyle/>
          <a:p>
            <a:endParaRPr lang="nl-BE" dirty="0">
              <a:ea typeface="Calibri"/>
              <a:cs typeface="Calibri"/>
            </a:endParaRPr>
          </a:p>
          <a:p>
            <a:pPr marL="171450" indent="-171450">
              <a:buFontTx/>
              <a:buChar char="-"/>
            </a:pPr>
            <a:r>
              <a:rPr lang="nl-BE" dirty="0"/>
              <a:t>Beschrijf de alarmeringsprocedure (welk kanaal, met welke info, hoe reageren).</a:t>
            </a:r>
            <a:endParaRPr lang="nl-BE" dirty="0">
              <a:ea typeface="Calibri"/>
              <a:cs typeface="Calibri"/>
            </a:endParaRPr>
          </a:p>
          <a:p>
            <a:pPr marL="171450" indent="-171450">
              <a:buFontTx/>
              <a:buChar char="-"/>
            </a:pPr>
            <a:r>
              <a:rPr lang="nl-BE" dirty="0">
                <a:ea typeface="Calibri"/>
                <a:cs typeface="Calibri"/>
              </a:rPr>
              <a:t>Ingestapt op ondersteuningsproject 'Gemeentelijke vrijwilligerskorpsen' van Rode Kruis Vlaanderen: uitleg over de crisistool.</a:t>
            </a:r>
            <a:endParaRPr lang="nl-BE" dirty="0"/>
          </a:p>
          <a:p>
            <a:pPr marL="171450" indent="-171450">
              <a:buFontTx/>
              <a:buChar char="-"/>
            </a:pPr>
            <a:r>
              <a:rPr lang="nl-BE" dirty="0">
                <a:ea typeface="Calibri"/>
                <a:cs typeface="Calibri"/>
              </a:rPr>
              <a:t>Niet ingestapt of indien er via meerdere wegen wordt gealarmeerd: uitleg over eigen alarmeringsprocedure.</a:t>
            </a:r>
            <a:endParaRPr lang="nl-BE" dirty="0"/>
          </a:p>
          <a:p>
            <a:pPr marL="1085850" lvl="1" indent="-171450">
              <a:buFont typeface="Courier New"/>
              <a:buChar char="o"/>
            </a:pPr>
            <a:r>
              <a:rPr lang="nl-BE" dirty="0">
                <a:ea typeface="Calibri" panose="020F0502020204030204"/>
                <a:cs typeface="Calibri" panose="020F0502020204030204"/>
              </a:rPr>
              <a:t>Maak het visueel. (vb. eerste bericht, gespreksgroepen in whatsapp voor vervolgcommunicatie, …)</a:t>
            </a:r>
          </a:p>
          <a:p>
            <a:pPr marL="1085850" lvl="1" indent="-171450">
              <a:buFont typeface="Courier New"/>
              <a:buChar char="o"/>
            </a:pPr>
            <a:r>
              <a:rPr lang="nl-BE" dirty="0">
                <a:ea typeface="Calibri" panose="020F0502020204030204"/>
                <a:cs typeface="Calibri" panose="020F0502020204030204"/>
              </a:rPr>
              <a:t>Beschrijf de verschillende stappen en wat er van de leden wordt verwacht.</a:t>
            </a:r>
          </a:p>
          <a:p>
            <a:pPr marL="171450" indent="-171450">
              <a:buFontTx/>
              <a:buChar char="-"/>
            </a:pPr>
            <a:r>
              <a:rPr lang="nl-BE" dirty="0"/>
              <a:t>Benadruk: niet alle info zal eventueel al voorhanden zijn wanneer je de eerste keer gecontacteerd wordt. Dan volgt dit later. Belangrijkste: beschikbaar of niet, dan kan inzet ingepland en voorbereid worden.</a:t>
            </a:r>
            <a:endParaRPr lang="nl-BE" dirty="0">
              <a:ea typeface="Calibri"/>
              <a:cs typeface="Calibri"/>
            </a:endParaRPr>
          </a:p>
          <a:p>
            <a:pPr marL="1085850" lvl="2" indent="-171450">
              <a:buChar char="-"/>
            </a:pPr>
            <a:endParaRPr lang="nl-BE" dirty="0">
              <a:ea typeface="Calibri"/>
              <a:cs typeface="Calibri"/>
            </a:endParaRPr>
          </a:p>
          <a:p>
            <a:pPr lvl="2"/>
            <a:endParaRPr lang="nl-BE" dirty="0">
              <a:ea typeface="Calibri"/>
              <a:cs typeface="Calibri"/>
            </a:endParaRPr>
          </a:p>
        </p:txBody>
      </p:sp>
      <p:sp>
        <p:nvSpPr>
          <p:cNvPr id="4" name="Tijdelijke aanduiding voor dianummer 3">
            <a:extLst>
              <a:ext uri="{FF2B5EF4-FFF2-40B4-BE49-F238E27FC236}">
                <a16:creationId xmlns:a16="http://schemas.microsoft.com/office/drawing/2014/main" id="{C30B972C-31CD-9986-9698-5EB22A667088}"/>
              </a:ext>
            </a:extLst>
          </p:cNvPr>
          <p:cNvSpPr>
            <a:spLocks noGrp="1"/>
          </p:cNvSpPr>
          <p:nvPr>
            <p:ph type="sldNum" sz="quarter" idx="5"/>
          </p:nvPr>
        </p:nvSpPr>
        <p:spPr/>
        <p:txBody>
          <a:bodyPr/>
          <a:lstStyle/>
          <a:p>
            <a:fld id="{1BBA8F3A-D60C-408B-97E9-FF198C35A9E7}" type="slidenum">
              <a:rPr lang="nl-BE" smtClean="0"/>
              <a:t>15</a:t>
            </a:fld>
            <a:endParaRPr lang="nl-BE"/>
          </a:p>
        </p:txBody>
      </p:sp>
    </p:spTree>
    <p:extLst>
      <p:ext uri="{BB962C8B-B14F-4D97-AF65-F5344CB8AC3E}">
        <p14:creationId xmlns:p14="http://schemas.microsoft.com/office/powerpoint/2010/main" val="7543586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Sans-Serif"/>
              <a:buChar char="•"/>
            </a:pPr>
            <a:r>
              <a:rPr lang="nl-BE" dirty="0"/>
              <a:t>Benadruk: beroepsverplichtingen gaan steeds voor op vrijwilligheid (denk aan ziekenhuispersoneel, gevangenissen, kritieke infrastructuren, ....). </a:t>
            </a:r>
          </a:p>
          <a:p>
            <a:pPr marL="171450" indent="-171450">
              <a:buFont typeface="Arial,Sans-Serif"/>
              <a:buChar char="•"/>
            </a:pPr>
            <a:r>
              <a:rPr lang="nl-BE" dirty="0"/>
              <a:t>Burgerhulp moet het bestaande weefsel versterken en mag er geen afbreuk aan doen.</a:t>
            </a:r>
            <a:endParaRPr lang="nl-BE" dirty="0">
              <a:solidFill>
                <a:srgbClr val="444444"/>
              </a:solidFill>
            </a:endParaRPr>
          </a:p>
          <a:p>
            <a:pPr marL="171450" indent="-171450">
              <a:buFont typeface="Arial,Sans-Serif"/>
              <a:buChar char="-"/>
            </a:pPr>
            <a:endParaRPr lang="nl-BE" dirty="0">
              <a:solidFill>
                <a:srgbClr val="444444"/>
              </a:solidFill>
            </a:endParaRPr>
          </a:p>
          <a:p>
            <a:pPr marL="171450" indent="-171450">
              <a:buFontTx/>
              <a:buChar char="-"/>
            </a:pPr>
            <a:endParaRPr lang="nl-BE" dirty="0">
              <a:ea typeface="Calibri"/>
              <a:cs typeface="Calibri"/>
            </a:endParaRP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16</a:t>
            </a:fld>
            <a:endParaRPr lang="nl-BE"/>
          </a:p>
        </p:txBody>
      </p:sp>
    </p:spTree>
    <p:extLst>
      <p:ext uri="{BB962C8B-B14F-4D97-AF65-F5344CB8AC3E}">
        <p14:creationId xmlns:p14="http://schemas.microsoft.com/office/powerpoint/2010/main" val="293793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t>Niet vooraf gekend (vgl. Crisisvrijwilligerscoördinator).</a:t>
            </a:r>
          </a:p>
          <a:p>
            <a:pPr marL="171450" indent="-171450">
              <a:buFontTx/>
              <a:buChar char="-"/>
            </a:pPr>
            <a:r>
              <a:rPr lang="nl-BE" dirty="0"/>
              <a:t>Wordt op moment van inzet aangeduid door crisisvrijwilligerscoördinator (bv. lid discipline, ambtenaar gemeente/stad, iemand van het team zelf). Sowieso een persoon die affiniteit heeft met de taak/locatie.</a:t>
            </a:r>
            <a:endParaRPr lang="nl-BE" dirty="0">
              <a:ea typeface="Calibri"/>
              <a:cs typeface="Calibri"/>
            </a:endParaRPr>
          </a:p>
          <a:p>
            <a:pPr marL="171450" indent="-171450">
              <a:buFontTx/>
              <a:buChar char="-"/>
            </a:pPr>
            <a:r>
              <a:rPr lang="nl-BE" dirty="0"/>
              <a:t>Naam en contactgegevens worden gecommuniceerd bij oproep.</a:t>
            </a:r>
            <a:endParaRPr lang="nl-BE" dirty="0">
              <a:ea typeface="Calibri" panose="020F0502020204030204"/>
              <a:cs typeface="Calibri" panose="020F0502020204030204"/>
            </a:endParaRPr>
          </a:p>
          <a:p>
            <a:pPr marL="171450" indent="-171450">
              <a:buChar char="-"/>
            </a:pPr>
            <a:r>
              <a:rPr lang="nl-BE" dirty="0">
                <a:ea typeface="Calibri" panose="020F0502020204030204"/>
                <a:cs typeface="Calibri" panose="020F0502020204030204"/>
              </a:rPr>
              <a:t>Hij/zij geeft uitleg ter plaatse, kan je aanspreken bij vragen/problemen, …</a:t>
            </a:r>
          </a:p>
          <a:p>
            <a:pPr lvl="1" indent="-171450">
              <a:buFont typeface="Courier New"/>
              <a:buChar char="o"/>
            </a:pPr>
            <a:r>
              <a:rPr lang="nl-BE" dirty="0">
                <a:ea typeface="Calibri" panose="020F0502020204030204"/>
                <a:cs typeface="Calibri" panose="020F0502020204030204"/>
              </a:rPr>
              <a:t>Beperk je tot de aangewezen taken (niet improviseren)!</a:t>
            </a:r>
          </a:p>
          <a:p>
            <a:pPr marL="171450" indent="-171450">
              <a:buFontTx/>
              <a:buChar char="-"/>
            </a:pPr>
            <a:r>
              <a:rPr lang="nl-BE" dirty="0">
                <a:ea typeface="Calibri" panose="020F0502020204030204"/>
                <a:cs typeface="Calibri" panose="020F0502020204030204"/>
              </a:rPr>
              <a:t>Hij/zij staat in contact met crisisvrijwilligerscoördinator.</a:t>
            </a:r>
          </a:p>
          <a:p>
            <a:pPr marL="171450" indent="-171450">
              <a:buFontTx/>
              <a:buChar char="-"/>
            </a:pPr>
            <a:r>
              <a:rPr lang="nl-BE" dirty="0">
                <a:ea typeface="Calibri" panose="020F0502020204030204"/>
                <a:cs typeface="Calibri" panose="020F0502020204030204"/>
              </a:rPr>
              <a:t>Herkenbaar op het terrein met hesje (zie verder).</a:t>
            </a:r>
          </a:p>
          <a:p>
            <a:pPr marL="171450" indent="-171450">
              <a:buFontTx/>
              <a:buChar char="-"/>
            </a:pPr>
            <a:endParaRPr lang="nl-BE" dirty="0">
              <a:ea typeface="Calibri" panose="020F0502020204030204"/>
              <a:cs typeface="Calibri" panose="020F0502020204030204"/>
            </a:endParaRPr>
          </a:p>
          <a:p>
            <a:pPr marL="171450" indent="-171450">
              <a:buFontTx/>
              <a:buChar char="-"/>
            </a:pPr>
            <a:endParaRPr lang="nl-BE" dirty="0"/>
          </a:p>
          <a:p>
            <a:pPr marL="171450" indent="-171450">
              <a:buFontTx/>
              <a:buChar char="-"/>
            </a:pPr>
            <a:endParaRPr lang="nl-BE" dirty="0">
              <a:ea typeface="Calibri"/>
              <a:cs typeface="Calibri"/>
            </a:endParaRPr>
          </a:p>
          <a:p>
            <a:pPr marL="171450" indent="-171450">
              <a:buFontTx/>
              <a:buChar char="-"/>
            </a:pPr>
            <a:endParaRPr lang="nl-BE" dirty="0">
              <a:ea typeface="Calibri"/>
              <a:cs typeface="Calibri"/>
            </a:endParaRPr>
          </a:p>
          <a:p>
            <a:pPr marL="171450" indent="-171450">
              <a:buFontTx/>
              <a:buChar char="-"/>
            </a:pPr>
            <a:endParaRPr lang="nl-BE" dirty="0">
              <a:ea typeface="Calibri"/>
              <a:cs typeface="Calibri"/>
            </a:endParaRP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17</a:t>
            </a:fld>
            <a:endParaRPr lang="nl-BE"/>
          </a:p>
        </p:txBody>
      </p:sp>
    </p:spTree>
    <p:extLst>
      <p:ext uri="{BB962C8B-B14F-4D97-AF65-F5344CB8AC3E}">
        <p14:creationId xmlns:p14="http://schemas.microsoft.com/office/powerpoint/2010/main" val="1079698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t>Benadruk: je hoeft zeker niets aan te kopen.</a:t>
            </a:r>
          </a:p>
          <a:p>
            <a:pPr marL="171450" indent="-171450">
              <a:buFontTx/>
              <a:buChar char="-"/>
            </a:pPr>
            <a:r>
              <a:rPr lang="nl-BE" dirty="0"/>
              <a:t>Altijd handig als je zelf flesje water/koekje/fruit meebrengt (wees voorbereid).</a:t>
            </a:r>
          </a:p>
          <a:p>
            <a:endParaRPr lang="nl-BE" dirty="0">
              <a:ea typeface="Calibri" panose="020F0502020204030204"/>
              <a:cs typeface="Calibri" panose="020F0502020204030204"/>
            </a:endParaRP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18</a:t>
            </a:fld>
            <a:endParaRPr lang="nl-BE"/>
          </a:p>
        </p:txBody>
      </p:sp>
    </p:spTree>
    <p:extLst>
      <p:ext uri="{BB962C8B-B14F-4D97-AF65-F5344CB8AC3E}">
        <p14:creationId xmlns:p14="http://schemas.microsoft.com/office/powerpoint/2010/main" val="2193646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t>Benadruk: je hoeft zeker niets aan te kopen.</a:t>
            </a: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19</a:t>
            </a:fld>
            <a:endParaRPr lang="nl-BE"/>
          </a:p>
        </p:txBody>
      </p:sp>
    </p:spTree>
    <p:extLst>
      <p:ext uri="{BB962C8B-B14F-4D97-AF65-F5344CB8AC3E}">
        <p14:creationId xmlns:p14="http://schemas.microsoft.com/office/powerpoint/2010/main" val="1264271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t>Korte uitleg over verzekering (welke, voor wat, voorbeelden).</a:t>
            </a:r>
          </a:p>
          <a:p>
            <a:pPr marL="171450" indent="-171450">
              <a:buChar char="-"/>
            </a:pPr>
            <a:endParaRPr lang="nl-BE" dirty="0">
              <a:ea typeface="Calibri"/>
              <a:cs typeface="Calibri"/>
            </a:endParaRP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20</a:t>
            </a:fld>
            <a:endParaRPr lang="nl-BE"/>
          </a:p>
        </p:txBody>
      </p:sp>
    </p:spTree>
    <p:extLst>
      <p:ext uri="{BB962C8B-B14F-4D97-AF65-F5344CB8AC3E}">
        <p14:creationId xmlns:p14="http://schemas.microsoft.com/office/powerpoint/2010/main" val="3273980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5ECB1-0FD4-897C-C316-F93B98228E9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1210028-12AA-1849-2F2F-BDDA573874D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E756801-4FD0-2295-11A2-399313339231}"/>
              </a:ext>
            </a:extLst>
          </p:cNvPr>
          <p:cNvSpPr>
            <a:spLocks noGrp="1"/>
          </p:cNvSpPr>
          <p:nvPr>
            <p:ph type="body" idx="1"/>
          </p:nvPr>
        </p:nvSpPr>
        <p:spPr/>
        <p:txBody>
          <a:bodyPr/>
          <a:lstStyle/>
          <a:p>
            <a:endParaRPr lang="nl-BE" dirty="0">
              <a:ea typeface="Calibri"/>
              <a:cs typeface="Calibri"/>
            </a:endParaRPr>
          </a:p>
          <a:p>
            <a:pPr marL="171450" indent="-171450">
              <a:buChar char="-"/>
            </a:pPr>
            <a:r>
              <a:rPr lang="nl-BE" dirty="0">
                <a:ea typeface="Calibri"/>
                <a:cs typeface="Calibri"/>
              </a:rPr>
              <a:t>Tijdens een noodsituatie wordt er gecommuniceerd via officiële kanalen. Crisisvrijwilligersteamleider zal hiernaar doorverwijzen.</a:t>
            </a:r>
          </a:p>
        </p:txBody>
      </p:sp>
      <p:sp>
        <p:nvSpPr>
          <p:cNvPr id="4" name="Tijdelijke aanduiding voor dianummer 3">
            <a:extLst>
              <a:ext uri="{FF2B5EF4-FFF2-40B4-BE49-F238E27FC236}">
                <a16:creationId xmlns:a16="http://schemas.microsoft.com/office/drawing/2014/main" id="{5EF5AE48-E63E-2E9D-F10B-F4B694B3E8E9}"/>
              </a:ext>
            </a:extLst>
          </p:cNvPr>
          <p:cNvSpPr>
            <a:spLocks noGrp="1"/>
          </p:cNvSpPr>
          <p:nvPr>
            <p:ph type="sldNum" sz="quarter" idx="5"/>
          </p:nvPr>
        </p:nvSpPr>
        <p:spPr/>
        <p:txBody>
          <a:bodyPr/>
          <a:lstStyle/>
          <a:p>
            <a:fld id="{1BBA8F3A-D60C-408B-97E9-FF198C35A9E7}" type="slidenum">
              <a:rPr lang="nl-BE" smtClean="0"/>
              <a:t>21</a:t>
            </a:fld>
            <a:endParaRPr lang="nl-BE"/>
          </a:p>
        </p:txBody>
      </p:sp>
    </p:spTree>
    <p:extLst>
      <p:ext uri="{BB962C8B-B14F-4D97-AF65-F5344CB8AC3E}">
        <p14:creationId xmlns:p14="http://schemas.microsoft.com/office/powerpoint/2010/main" val="3259121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ea typeface="Calibri"/>
                <a:cs typeface="Calibri"/>
              </a:rPr>
              <a:t>Geef voorbeelden van initiatieven die er genomen worden (bv. Bedankingsfeest voor vrijwilligers).</a:t>
            </a:r>
          </a:p>
          <a:p>
            <a:pPr marL="171450" indent="-171450">
              <a:buFontTx/>
              <a:buChar char="-"/>
            </a:pPr>
            <a:r>
              <a:rPr lang="nl-BE" dirty="0">
                <a:ea typeface="Calibri"/>
                <a:cs typeface="Calibri"/>
              </a:rPr>
              <a:t>Indien vergoeding: leg goed uit hoe het systeem werkt.</a:t>
            </a:r>
          </a:p>
          <a:p>
            <a:pPr marL="171450" indent="-171450">
              <a:buFontTx/>
              <a:buChar char="-"/>
            </a:pPr>
            <a:r>
              <a:rPr lang="nl-BE" dirty="0"/>
              <a:t>Indien geen vergoeding: leg uit waarom.</a:t>
            </a:r>
            <a:endParaRPr lang="nl-BE" dirty="0">
              <a:ea typeface="Calibri"/>
              <a:cs typeface="Calibri"/>
            </a:endParaRP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22</a:t>
            </a:fld>
            <a:endParaRPr lang="nl-BE"/>
          </a:p>
        </p:txBody>
      </p:sp>
    </p:spTree>
    <p:extLst>
      <p:ext uri="{BB962C8B-B14F-4D97-AF65-F5344CB8AC3E}">
        <p14:creationId xmlns:p14="http://schemas.microsoft.com/office/powerpoint/2010/main" val="3651795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a:buChar char="•"/>
            </a:pPr>
            <a:r>
              <a:rPr lang="nl-BE" dirty="0">
                <a:ea typeface="Calibri"/>
                <a:cs typeface="Calibri"/>
              </a:rPr>
              <a:t>Pas de stappen aan naar gelang de keuzes die er gemaakt werden.</a:t>
            </a:r>
            <a:endParaRPr lang="nl-BE" dirty="0"/>
          </a:p>
          <a:p>
            <a:pPr marL="1085850" lvl="1" indent="-171450">
              <a:buFont typeface="Courier New"/>
              <a:buChar char="o"/>
            </a:pPr>
            <a:r>
              <a:rPr lang="nl-BE" dirty="0">
                <a:ea typeface="Calibri"/>
                <a:cs typeface="Calibri"/>
              </a:rPr>
              <a:t>Kennismakingsgesprek of niet?</a:t>
            </a:r>
          </a:p>
          <a:p>
            <a:pPr marL="1085850" lvl="1" indent="-171450">
              <a:buFont typeface="Courier New"/>
              <a:buChar char="o"/>
            </a:pPr>
            <a:r>
              <a:rPr lang="nl-BE" dirty="0">
                <a:ea typeface="Calibri"/>
                <a:cs typeface="Calibri"/>
              </a:rPr>
              <a:t>Volgt er nog een specifieke opleiding?</a:t>
            </a:r>
          </a:p>
          <a:p>
            <a:pPr marL="1085850" lvl="1" indent="-171450">
              <a:buFont typeface="Courier New"/>
              <a:buChar char="o"/>
            </a:pPr>
            <a:r>
              <a:rPr lang="nl-BE" dirty="0">
                <a:ea typeface="Calibri"/>
                <a:cs typeface="Calibri"/>
              </a:rPr>
              <a:t>Welke terugkommomenten worden eventueel al ingepland?</a:t>
            </a:r>
            <a:endParaRPr lang="nl-BE" dirty="0"/>
          </a:p>
          <a:p>
            <a:pPr marL="171450" indent="-171450">
              <a:buFont typeface="Arial"/>
              <a:buChar char="•"/>
            </a:pPr>
            <a:r>
              <a:rPr lang="nl-BE" dirty="0">
                <a:ea typeface="Calibri"/>
                <a:cs typeface="Calibri"/>
              </a:rPr>
              <a:t>Geef uitleg over wat er in de afsprakennota staat. Je kan deze ter info al meegeven aan de kandidaten.</a:t>
            </a:r>
            <a:endParaRPr lang="nl-BE" dirty="0"/>
          </a:p>
          <a:p>
            <a:pPr marL="171450" indent="-171450">
              <a:buFont typeface="Arial"/>
              <a:buChar char="•"/>
            </a:pPr>
            <a:r>
              <a:rPr lang="nl-BE" dirty="0"/>
              <a:t>Ingestapt op ondersteuningsproject 'Gemeentelijke vrijwilligerskorpsen' van Rode Kruis Vlaanderen: EHBO-opleiding vermelden.</a:t>
            </a:r>
            <a:endParaRPr lang="nl-BE" dirty="0">
              <a:ea typeface="Calibri" panose="020F0502020204030204"/>
              <a:cs typeface="Calibri" panose="020F0502020204030204"/>
            </a:endParaRP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23</a:t>
            </a:fld>
            <a:endParaRPr lang="nl-BE"/>
          </a:p>
        </p:txBody>
      </p:sp>
    </p:spTree>
    <p:extLst>
      <p:ext uri="{BB962C8B-B14F-4D97-AF65-F5344CB8AC3E}">
        <p14:creationId xmlns:p14="http://schemas.microsoft.com/office/powerpoint/2010/main" val="17441193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endParaRPr lang="nl-BE" dirty="0"/>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24</a:t>
            </a:fld>
            <a:endParaRPr lang="nl-BE"/>
          </a:p>
        </p:txBody>
      </p:sp>
    </p:spTree>
    <p:extLst>
      <p:ext uri="{BB962C8B-B14F-4D97-AF65-F5344CB8AC3E}">
        <p14:creationId xmlns:p14="http://schemas.microsoft.com/office/powerpoint/2010/main" val="3152028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BE" dirty="0"/>
              <a:t>Optioneel.</a:t>
            </a:r>
          </a:p>
          <a:p>
            <a:pPr marL="171450" indent="-171450">
              <a:buFontTx/>
              <a:buChar char="-"/>
            </a:pPr>
            <a:r>
              <a:rPr lang="nl-BE" dirty="0"/>
              <a:t>Overzicht van aanbod voor vrijwilligers door het lokaal bestuur:</a:t>
            </a:r>
          </a:p>
          <a:p>
            <a:pPr marL="628650" lvl="1" indent="-171450">
              <a:buFontTx/>
              <a:buChar char="-"/>
            </a:pPr>
            <a:r>
              <a:rPr lang="nl-BE" dirty="0"/>
              <a:t>Breed (over alle beleidsdomeinen heen, bv. bibliotheek, sociale dienst, …).</a:t>
            </a:r>
          </a:p>
          <a:p>
            <a:pPr marL="628650" lvl="1" indent="-171450">
              <a:buFontTx/>
              <a:buChar char="-"/>
            </a:pPr>
            <a:r>
              <a:rPr lang="nl-BE" dirty="0"/>
              <a:t>Smal (enkel gerelateerd aan veiligheid, bv. burenbemiddeling, gemachtigd opzichter, …).</a:t>
            </a:r>
          </a:p>
          <a:p>
            <a:pPr marL="171450" indent="-171450">
              <a:buFontTx/>
              <a:buChar char="-"/>
            </a:pPr>
            <a:r>
              <a:rPr lang="nl-BE" dirty="0"/>
              <a:t>Doorverwijzen naar contactpersoon/dienst indien interesse.</a:t>
            </a:r>
          </a:p>
        </p:txBody>
      </p:sp>
      <p:sp>
        <p:nvSpPr>
          <p:cNvPr id="4" name="Tijdelijke aanduiding voor dianummer 3"/>
          <p:cNvSpPr>
            <a:spLocks noGrp="1"/>
          </p:cNvSpPr>
          <p:nvPr>
            <p:ph type="sldNum" sz="quarter" idx="5"/>
          </p:nvPr>
        </p:nvSpPr>
        <p:spPr/>
        <p:txBody>
          <a:bodyPr/>
          <a:lstStyle/>
          <a:p>
            <a:fld id="{1BBA8F3A-D60C-408B-97E9-FF198C35A9E7}" type="slidenum">
              <a:rPr lang="nl-BE" smtClean="0"/>
              <a:t>25</a:t>
            </a:fld>
            <a:endParaRPr lang="nl-BE"/>
          </a:p>
        </p:txBody>
      </p:sp>
    </p:spTree>
    <p:extLst>
      <p:ext uri="{BB962C8B-B14F-4D97-AF65-F5344CB8AC3E}">
        <p14:creationId xmlns:p14="http://schemas.microsoft.com/office/powerpoint/2010/main" val="745561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876" y="2125980"/>
            <a:ext cx="10368598"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9752" y="3840480"/>
            <a:ext cx="8538845"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650" b="1" i="0">
                <a:solidFill>
                  <a:srgbClr val="C02F42"/>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800" b="1" i="0">
                <a:solidFill>
                  <a:srgbClr val="231F20"/>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650" b="1" i="0">
                <a:solidFill>
                  <a:srgbClr val="C02F42"/>
                </a:solidFill>
                <a:latin typeface="Calibri"/>
                <a:cs typeface="Calibri"/>
              </a:defRPr>
            </a:lvl1pPr>
          </a:lstStyle>
          <a:p>
            <a:endParaRPr/>
          </a:p>
        </p:txBody>
      </p:sp>
      <p:sp>
        <p:nvSpPr>
          <p:cNvPr id="3" name="Holder 3"/>
          <p:cNvSpPr>
            <a:spLocks noGrp="1"/>
          </p:cNvSpPr>
          <p:nvPr>
            <p:ph sz="half" idx="2"/>
          </p:nvPr>
        </p:nvSpPr>
        <p:spPr>
          <a:xfrm>
            <a:off x="609917" y="1577340"/>
            <a:ext cx="5306282"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82150" y="1577340"/>
            <a:ext cx="5306282"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650" b="1" i="0">
                <a:solidFill>
                  <a:srgbClr val="C02F42"/>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18899" y="819709"/>
            <a:ext cx="10046879" cy="1486955"/>
          </a:xfrm>
          <a:prstGeom prst="rect">
            <a:avLst/>
          </a:prstGeom>
        </p:spPr>
        <p:txBody>
          <a:bodyPr wrap="square" lIns="0" tIns="0" rIns="0" bIns="0">
            <a:spAutoFit/>
          </a:bodyPr>
          <a:lstStyle>
            <a:lvl1pPr>
              <a:defRPr sz="4650" b="1" i="0">
                <a:solidFill>
                  <a:srgbClr val="C02F42"/>
                </a:solidFill>
                <a:latin typeface="Calibri"/>
                <a:cs typeface="Calibri"/>
              </a:defRPr>
            </a:lvl1pPr>
          </a:lstStyle>
          <a:p>
            <a:endParaRPr/>
          </a:p>
        </p:txBody>
      </p:sp>
      <p:sp>
        <p:nvSpPr>
          <p:cNvPr id="3" name="Holder 3"/>
          <p:cNvSpPr>
            <a:spLocks noGrp="1"/>
          </p:cNvSpPr>
          <p:nvPr>
            <p:ph type="body" idx="1"/>
          </p:nvPr>
        </p:nvSpPr>
        <p:spPr>
          <a:xfrm>
            <a:off x="818899" y="2471924"/>
            <a:ext cx="9298940" cy="3301365"/>
          </a:xfrm>
          <a:prstGeom prst="rect">
            <a:avLst/>
          </a:prstGeom>
        </p:spPr>
        <p:txBody>
          <a:bodyPr wrap="square" lIns="0" tIns="0" rIns="0" bIns="0">
            <a:spAutoFit/>
          </a:bodyPr>
          <a:lstStyle>
            <a:lvl1pPr>
              <a:defRPr sz="1800" b="1" i="0">
                <a:solidFill>
                  <a:srgbClr val="231F20"/>
                </a:solidFill>
                <a:latin typeface="Calibri"/>
                <a:cs typeface="Calibri"/>
              </a:defRPr>
            </a:lvl1pPr>
          </a:lstStyle>
          <a:p>
            <a:endParaRPr/>
          </a:p>
        </p:txBody>
      </p:sp>
      <p:sp>
        <p:nvSpPr>
          <p:cNvPr id="4" name="Holder 4"/>
          <p:cNvSpPr>
            <a:spLocks noGrp="1"/>
          </p:cNvSpPr>
          <p:nvPr>
            <p:ph type="ftr" sz="quarter" idx="5"/>
          </p:nvPr>
        </p:nvSpPr>
        <p:spPr>
          <a:xfrm>
            <a:off x="4147439" y="6377940"/>
            <a:ext cx="3903472"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917" y="6377940"/>
            <a:ext cx="28056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6/12/2026</a:t>
            </a:fld>
            <a:endParaRPr lang="en-US"/>
          </a:p>
        </p:txBody>
      </p:sp>
      <p:sp>
        <p:nvSpPr>
          <p:cNvPr id="6" name="Holder 6"/>
          <p:cNvSpPr>
            <a:spLocks noGrp="1"/>
          </p:cNvSpPr>
          <p:nvPr>
            <p:ph type="sldNum" sz="quarter" idx="7"/>
          </p:nvPr>
        </p:nvSpPr>
        <p:spPr>
          <a:xfrm>
            <a:off x="8782812" y="6377940"/>
            <a:ext cx="28056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10_D0F3FFFB.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image" Target="../media/image6.emf"/><Relationship Id="rId7" Type="http://schemas.openxmlformats.org/officeDocument/2006/relationships/image" Target="../media/image10.emf"/><Relationship Id="rId12" Type="http://schemas.openxmlformats.org/officeDocument/2006/relationships/image" Target="../media/image15.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emf"/><Relationship Id="rId11" Type="http://schemas.openxmlformats.org/officeDocument/2006/relationships/image" Target="../media/image14.emf"/><Relationship Id="rId5" Type="http://schemas.openxmlformats.org/officeDocument/2006/relationships/image" Target="../media/image8.emf"/><Relationship Id="rId10" Type="http://schemas.openxmlformats.org/officeDocument/2006/relationships/image" Target="../media/image13.emf"/><Relationship Id="rId4" Type="http://schemas.openxmlformats.org/officeDocument/2006/relationships/image" Target="../media/image7.emf"/><Relationship Id="rId9" Type="http://schemas.openxmlformats.org/officeDocument/2006/relationships/image" Target="../media/image12.emf"/></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emf"/><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emf"/><Relationship Id="rId10" Type="http://schemas.openxmlformats.org/officeDocument/2006/relationships/image" Target="../media/image23.png"/><Relationship Id="rId4" Type="http://schemas.openxmlformats.org/officeDocument/2006/relationships/image" Target="../media/image17.emf"/><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6.jp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emf"/><Relationship Id="rId10" Type="http://schemas.openxmlformats.org/officeDocument/2006/relationships/image" Target="../media/image35.jpeg"/><Relationship Id="rId4" Type="http://schemas.openxmlformats.org/officeDocument/2006/relationships/image" Target="../media/image29.png"/><Relationship Id="rId9" Type="http://schemas.openxmlformats.org/officeDocument/2006/relationships/image" Target="../media/image3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28_E8E3E9BD.xm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object 21"/>
          <p:cNvSpPr txBox="1">
            <a:spLocks noGrp="1"/>
          </p:cNvSpPr>
          <p:nvPr>
            <p:ph type="title"/>
          </p:nvPr>
        </p:nvSpPr>
        <p:spPr>
          <a:xfrm>
            <a:off x="1298350" y="4419600"/>
            <a:ext cx="9595297" cy="376963"/>
          </a:xfrm>
          <a:prstGeom prst="rect">
            <a:avLst/>
          </a:prstGeom>
        </p:spPr>
        <p:txBody>
          <a:bodyPr vert="horz" wrap="square" lIns="0" tIns="12700" rIns="0" bIns="0" rtlCol="0">
            <a:spAutoFit/>
          </a:bodyPr>
          <a:lstStyle/>
          <a:p>
            <a:pPr algn="ctr">
              <a:lnSpc>
                <a:spcPts val="2880"/>
              </a:lnSpc>
            </a:pPr>
            <a:r>
              <a:rPr lang="nl-BE" sz="2400" b="0" i="1" spc="-10" dirty="0">
                <a:solidFill>
                  <a:schemeClr val="accent2"/>
                </a:solidFill>
                <a:latin typeface="Aptos" panose="020B0004020202020204" pitchFamily="34" charset="0"/>
                <a:cs typeface="Aparajita" panose="020B0502040204020203" pitchFamily="18" charset="0"/>
              </a:rPr>
              <a:t>(Locatie) – (Datum)</a:t>
            </a:r>
            <a:endParaRPr sz="2400" b="0" i="1" dirty="0">
              <a:solidFill>
                <a:schemeClr val="accent2"/>
              </a:solidFill>
              <a:latin typeface="Aptos" panose="020B0004020202020204" pitchFamily="34" charset="0"/>
              <a:cs typeface="Aparajita" panose="020B0502040204020203" pitchFamily="18" charset="0"/>
            </a:endParaRPr>
          </a:p>
        </p:txBody>
      </p:sp>
      <p:sp>
        <p:nvSpPr>
          <p:cNvPr id="23" name="Rectangle 3">
            <a:extLst>
              <a:ext uri="{FF2B5EF4-FFF2-40B4-BE49-F238E27FC236}">
                <a16:creationId xmlns:a16="http://schemas.microsoft.com/office/drawing/2014/main" id="{BDC684D5-DB57-7E9D-F5ED-3D852675C46C}"/>
              </a:ext>
            </a:extLst>
          </p:cNvPr>
          <p:cNvSpPr/>
          <p:nvPr/>
        </p:nvSpPr>
        <p:spPr>
          <a:xfrm>
            <a:off x="1091050" y="2934125"/>
            <a:ext cx="10009899" cy="9897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2800" i="0" u="none" strike="noStrike" kern="1200" cap="none" spc="0" normalizeH="0" baseline="0" noProof="0" dirty="0" err="1">
                <a:ln>
                  <a:noFill/>
                </a:ln>
                <a:solidFill>
                  <a:schemeClr val="accent2"/>
                </a:solidFill>
                <a:effectLst/>
                <a:uLnTx/>
                <a:uFillTx/>
                <a:latin typeface="Aptos" panose="020B0004020202020204" pitchFamily="34" charset="0"/>
                <a:cs typeface="Arial" panose="020B0604020202020204" pitchFamily="34" charset="0"/>
              </a:rPr>
              <a:t>Infomoment</a:t>
            </a:r>
            <a:endParaRPr kumimoji="0" lang="fr-BE" sz="2800" i="0" u="none" strike="noStrike" kern="1200" cap="none" spc="0" normalizeH="0" baseline="0" noProof="0" dirty="0">
              <a:ln>
                <a:noFill/>
              </a:ln>
              <a:solidFill>
                <a:schemeClr val="accent2"/>
              </a:solidFill>
              <a:effectLst/>
              <a:uLnTx/>
              <a:uFillTx/>
              <a:latin typeface="Aptos" panose="020B00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BE" sz="4000" b="1" kern="1200" dirty="0" err="1">
                <a:solidFill>
                  <a:schemeClr val="accent2"/>
                </a:solidFill>
                <a:latin typeface="Aptos" panose="020B0004020202020204" pitchFamily="34" charset="0"/>
                <a:cs typeface="Arial"/>
              </a:rPr>
              <a:t>Vrijwilligerskorps</a:t>
            </a:r>
            <a:r>
              <a:rPr kumimoji="0" lang="fr-BE" sz="4000" b="1" i="0" u="none" strike="noStrike" kern="1200" cap="none" spc="0" normalizeH="0" baseline="0" noProof="0" dirty="0">
                <a:ln>
                  <a:noFill/>
                </a:ln>
                <a:solidFill>
                  <a:schemeClr val="accent2"/>
                </a:solidFill>
                <a:effectLst/>
                <a:uLnTx/>
                <a:uFillTx/>
                <a:latin typeface="Aptos" panose="020B0004020202020204" pitchFamily="34" charset="0"/>
                <a:cs typeface="Arial"/>
              </a:rPr>
              <a:t> </a:t>
            </a:r>
            <a:br>
              <a:rPr lang="fr-BE" sz="4000" b="1" i="0" u="none" strike="noStrike" kern="1200" cap="none" spc="0" normalizeH="0" baseline="0" noProof="0" dirty="0">
                <a:ln>
                  <a:noFill/>
                </a:ln>
                <a:effectLst/>
                <a:uLnTx/>
                <a:uFillTx/>
                <a:latin typeface="Aptos" panose="020B0004020202020204" pitchFamily="34" charset="0"/>
                <a:cs typeface="Arial" panose="020B0604020202020204" pitchFamily="34" charset="0"/>
              </a:rPr>
            </a:br>
            <a:r>
              <a:rPr kumimoji="0" lang="fr-BE" sz="4000" b="1" i="1" u="none" strike="noStrike" kern="1200" cap="none" spc="0" normalizeH="0" baseline="0" noProof="0" dirty="0">
                <a:ln>
                  <a:noFill/>
                </a:ln>
                <a:solidFill>
                  <a:schemeClr val="accent2"/>
                </a:solidFill>
                <a:effectLst/>
                <a:uLnTx/>
                <a:uFillTx/>
                <a:latin typeface="Aptos" panose="020B0004020202020204" pitchFamily="34" charset="0"/>
                <a:cs typeface="Arial"/>
              </a:rPr>
              <a:t>(</a:t>
            </a:r>
            <a:r>
              <a:rPr kumimoji="0" lang="fr-BE" sz="4000" b="1" i="1" u="none" strike="noStrike" kern="1200" cap="none" spc="0" normalizeH="0" baseline="0" noProof="0" dirty="0" err="1">
                <a:ln>
                  <a:noFill/>
                </a:ln>
                <a:solidFill>
                  <a:schemeClr val="accent2"/>
                </a:solidFill>
                <a:effectLst/>
                <a:uLnTx/>
                <a:uFillTx/>
                <a:latin typeface="Aptos" panose="020B0004020202020204" pitchFamily="34" charset="0"/>
                <a:cs typeface="Arial"/>
              </a:rPr>
              <a:t>lokaal</a:t>
            </a:r>
            <a:r>
              <a:rPr kumimoji="0" lang="fr-BE" sz="4000" b="1" i="1" u="none" strike="noStrike" kern="1200" cap="none" spc="0" normalizeH="0" baseline="0" noProof="0" dirty="0">
                <a:ln>
                  <a:noFill/>
                </a:ln>
                <a:solidFill>
                  <a:schemeClr val="accent2"/>
                </a:solidFill>
                <a:effectLst/>
                <a:uLnTx/>
                <a:uFillTx/>
                <a:latin typeface="Aptos" panose="020B0004020202020204" pitchFamily="34" charset="0"/>
                <a:cs typeface="Arial"/>
              </a:rPr>
              <a:t> </a:t>
            </a:r>
            <a:r>
              <a:rPr kumimoji="0" lang="fr-BE" sz="4000" b="1" i="1" u="none" strike="noStrike" kern="1200" cap="none" spc="0" normalizeH="0" baseline="0" noProof="0" dirty="0" err="1">
                <a:ln>
                  <a:noFill/>
                </a:ln>
                <a:solidFill>
                  <a:schemeClr val="accent2"/>
                </a:solidFill>
                <a:effectLst/>
                <a:uLnTx/>
                <a:uFillTx/>
                <a:latin typeface="Aptos" panose="020B0004020202020204" pitchFamily="34" charset="0"/>
                <a:cs typeface="Arial"/>
              </a:rPr>
              <a:t>bestuur</a:t>
            </a:r>
            <a:r>
              <a:rPr kumimoji="0" lang="fr-BE" sz="4000" b="1" i="1" u="none" strike="noStrike" kern="1200" cap="none" spc="0" normalizeH="0" baseline="0" noProof="0" dirty="0">
                <a:ln>
                  <a:noFill/>
                </a:ln>
                <a:solidFill>
                  <a:schemeClr val="accent2"/>
                </a:solidFill>
                <a:effectLst/>
                <a:uLnTx/>
                <a:uFillTx/>
                <a:latin typeface="Aptos" panose="020B0004020202020204" pitchFamily="34" charset="0"/>
                <a:cs typeface="Arial"/>
              </a:rPr>
              <a:t>)</a:t>
            </a:r>
            <a:endParaRPr lang="fr-BE" sz="4000" b="1" i="1" u="none" strike="noStrike" kern="1200" cap="none" spc="0" normalizeH="0" baseline="0" noProof="0" dirty="0">
              <a:ln>
                <a:noFill/>
              </a:ln>
              <a:solidFill>
                <a:schemeClr val="accent2"/>
              </a:solidFill>
              <a:effectLst/>
              <a:uLnTx/>
              <a:uFillTx/>
              <a:latin typeface="Aptos" panose="020B0004020202020204" pitchFamily="34" charset="0"/>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81804"/>
          </a:xfrm>
          <a:prstGeom prst="rect">
            <a:avLst/>
          </a:prstGeom>
        </p:spPr>
        <p:txBody>
          <a:bodyPr vert="horz" wrap="square" lIns="0" tIns="286509" rIns="0" bIns="0" rtlCol="0">
            <a:spAutoFit/>
          </a:bodyPr>
          <a:lstStyle/>
          <a:p>
            <a:pPr marL="12700">
              <a:lnSpc>
                <a:spcPts val="5405"/>
              </a:lnSpc>
              <a:spcBef>
                <a:spcPts val="130"/>
              </a:spcBef>
            </a:pPr>
            <a:r>
              <a:rPr lang="nl-BE" sz="4000" dirty="0">
                <a:latin typeface="Aptos" panose="020B0004020202020204" pitchFamily="34" charset="0"/>
              </a:rPr>
              <a:t>Welkom!</a:t>
            </a:r>
            <a:endParaRPr sz="4000" spc="-10" dirty="0">
              <a:latin typeface="Aptos" panose="020B0004020202020204" pitchFamily="34" charset="0"/>
            </a:endParaRPr>
          </a:p>
        </p:txBody>
      </p:sp>
      <p:sp>
        <p:nvSpPr>
          <p:cNvPr id="21" name="object 21"/>
          <p:cNvSpPr txBox="1">
            <a:spLocks noGrp="1"/>
          </p:cNvSpPr>
          <p:nvPr>
            <p:ph type="body" idx="1"/>
          </p:nvPr>
        </p:nvSpPr>
        <p:spPr>
          <a:xfrm>
            <a:off x="990600" y="2471924"/>
            <a:ext cx="4495800" cy="320601"/>
          </a:xfrm>
          <a:prstGeom prst="rect">
            <a:avLst/>
          </a:prstGeom>
        </p:spPr>
        <p:txBody>
          <a:bodyPr vert="horz" wrap="square" lIns="0" tIns="12700" rIns="0" bIns="0" rtlCol="0">
            <a:spAutoFit/>
          </a:bodyPr>
          <a:lstStyle/>
          <a:p>
            <a:pPr algn="ctr">
              <a:lnSpc>
                <a:spcPct val="100000"/>
              </a:lnSpc>
              <a:spcBef>
                <a:spcPts val="30"/>
              </a:spcBef>
            </a:pPr>
            <a:r>
              <a:rPr lang="nl-BE" sz="2000" b="0" dirty="0">
                <a:latin typeface="Aptos" panose="020B0004020202020204" pitchFamily="34" charset="0"/>
              </a:rPr>
              <a:t>Helpende handen </a:t>
            </a:r>
            <a:r>
              <a:rPr lang="nl-BE" sz="2000" dirty="0">
                <a:latin typeface="Aptos" panose="020B0004020202020204" pitchFamily="34" charset="0"/>
              </a:rPr>
              <a:t>veilig</a:t>
            </a:r>
            <a:r>
              <a:rPr lang="nl-BE" sz="2000" b="0" dirty="0">
                <a:latin typeface="Aptos" panose="020B0004020202020204" pitchFamily="34" charset="0"/>
              </a:rPr>
              <a:t> en </a:t>
            </a:r>
            <a:r>
              <a:rPr lang="nl-BE" sz="2000" dirty="0">
                <a:latin typeface="Aptos" panose="020B0004020202020204" pitchFamily="34" charset="0"/>
              </a:rPr>
              <a:t>slim</a:t>
            </a:r>
            <a:r>
              <a:rPr lang="nl-BE" sz="2000" b="0" dirty="0">
                <a:latin typeface="Aptos" panose="020B0004020202020204" pitchFamily="34" charset="0"/>
              </a:rPr>
              <a:t> inzetten </a:t>
            </a:r>
          </a:p>
        </p:txBody>
      </p:sp>
      <p:pic>
        <p:nvPicPr>
          <p:cNvPr id="25" name="Afbeelding 24" descr="Afbeelding met persoon, buitenshuis, kleding, hemel&#10;&#10;Door AI gegenereerde inhoud is mogelijk onjuist.">
            <a:extLst>
              <a:ext uri="{FF2B5EF4-FFF2-40B4-BE49-F238E27FC236}">
                <a16:creationId xmlns:a16="http://schemas.microsoft.com/office/drawing/2014/main" id="{AF5A2BDD-4AE9-06A9-241E-862E052C3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600" y="1801513"/>
            <a:ext cx="4686300" cy="3514725"/>
          </a:xfrm>
          <a:prstGeom prst="rect">
            <a:avLst/>
          </a:prstGeom>
        </p:spPr>
      </p:pic>
      <p:pic>
        <p:nvPicPr>
          <p:cNvPr id="27" name="Graphic 26" descr="Reddingsvest silhouet">
            <a:extLst>
              <a:ext uri="{FF2B5EF4-FFF2-40B4-BE49-F238E27FC236}">
                <a16:creationId xmlns:a16="http://schemas.microsoft.com/office/drawing/2014/main" id="{907AE3CE-7061-60EA-2D49-7082F501E4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26391" y="3462936"/>
            <a:ext cx="914400" cy="914400"/>
          </a:xfrm>
          <a:prstGeom prst="rect">
            <a:avLst/>
          </a:prstGeom>
        </p:spPr>
      </p:pic>
      <p:pic>
        <p:nvPicPr>
          <p:cNvPr id="29" name="Graphic 28" descr="Zorg silhouet">
            <a:extLst>
              <a:ext uri="{FF2B5EF4-FFF2-40B4-BE49-F238E27FC236}">
                <a16:creationId xmlns:a16="http://schemas.microsoft.com/office/drawing/2014/main" id="{14888763-96F1-43B9-9DE0-0E08E18520D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85583" y="3429000"/>
            <a:ext cx="914400" cy="914400"/>
          </a:xfrm>
          <a:prstGeom prst="rect">
            <a:avLst/>
          </a:prstGeom>
        </p:spPr>
      </p:pic>
      <p:pic>
        <p:nvPicPr>
          <p:cNvPr id="31" name="Graphic 30" descr="Proost silhouet">
            <a:extLst>
              <a:ext uri="{FF2B5EF4-FFF2-40B4-BE49-F238E27FC236}">
                <a16:creationId xmlns:a16="http://schemas.microsoft.com/office/drawing/2014/main" id="{F517E092-4A9D-B031-5208-99571F47ED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267200" y="3429000"/>
            <a:ext cx="914400" cy="9144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903D7B-C33A-8D46-32B0-E611AB4662F0}"/>
              </a:ext>
            </a:extLst>
          </p:cNvPr>
          <p:cNvSpPr>
            <a:spLocks noGrp="1"/>
          </p:cNvSpPr>
          <p:nvPr>
            <p:ph type="title"/>
          </p:nvPr>
        </p:nvSpPr>
        <p:spPr>
          <a:xfrm>
            <a:off x="1072560" y="3071209"/>
            <a:ext cx="10046879" cy="715581"/>
          </a:xfrm>
        </p:spPr>
        <p:txBody>
          <a:bodyPr wrap="square" lIns="0" tIns="0" rIns="0" bIns="0" anchor="t">
            <a:spAutoFit/>
          </a:bodyPr>
          <a:lstStyle/>
          <a:p>
            <a:r>
              <a:rPr lang="nl-BE" dirty="0">
                <a:latin typeface="Aptos"/>
              </a:rPr>
              <a:t>Aanpak van noodsituaties</a:t>
            </a:r>
          </a:p>
        </p:txBody>
      </p:sp>
    </p:spTree>
    <p:extLst>
      <p:ext uri="{BB962C8B-B14F-4D97-AF65-F5344CB8AC3E}">
        <p14:creationId xmlns:p14="http://schemas.microsoft.com/office/powerpoint/2010/main" val="2455601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44102"/>
          </a:xfrm>
          <a:prstGeom prst="rect">
            <a:avLst/>
          </a:prstGeom>
        </p:spPr>
        <p:txBody>
          <a:bodyPr vert="horz" wrap="square" lIns="0" tIns="286509" rIns="0" bIns="0" rtlCol="0" anchor="t">
            <a:spAutoFit/>
          </a:bodyPr>
          <a:lstStyle/>
          <a:p>
            <a:pPr marL="12700">
              <a:lnSpc>
                <a:spcPts val="5405"/>
              </a:lnSpc>
              <a:spcBef>
                <a:spcPts val="130"/>
              </a:spcBef>
            </a:pPr>
            <a:r>
              <a:rPr lang="nl-BE" sz="4000" dirty="0">
                <a:solidFill>
                  <a:schemeClr val="accent2"/>
                </a:solidFill>
                <a:latin typeface="Aptos" panose="020B0004020202020204" pitchFamily="34" charset="0"/>
              </a:rPr>
              <a:t>Wat is een noodsituatie?</a:t>
            </a:r>
            <a:endParaRPr sz="4000" spc="-10" dirty="0">
              <a:solidFill>
                <a:schemeClr val="accent2"/>
              </a:solidFill>
              <a:latin typeface="Aptos" panose="020B0004020202020204" pitchFamily="34" charset="0"/>
            </a:endParaRPr>
          </a:p>
        </p:txBody>
      </p:sp>
      <p:sp>
        <p:nvSpPr>
          <p:cNvPr id="21" name="object 21"/>
          <p:cNvSpPr txBox="1">
            <a:spLocks noGrp="1"/>
          </p:cNvSpPr>
          <p:nvPr>
            <p:ph type="body" idx="1"/>
          </p:nvPr>
        </p:nvSpPr>
        <p:spPr>
          <a:xfrm>
            <a:off x="818899" y="2471924"/>
            <a:ext cx="5277101" cy="3398366"/>
          </a:xfrm>
          <a:prstGeom prst="rect">
            <a:avLst/>
          </a:prstGeom>
        </p:spPr>
        <p:txBody>
          <a:bodyPr vert="horz" wrap="square" lIns="0" tIns="12700" rIns="0" bIns="0" rtlCol="0">
            <a:spAutoFit/>
          </a:bodyPr>
          <a:lstStyle/>
          <a:p>
            <a:r>
              <a:rPr lang="nl-BE" sz="2000" b="0" i="1" dirty="0">
                <a:solidFill>
                  <a:srgbClr val="000000"/>
                </a:solidFill>
                <a:latin typeface="Aptos" panose="020B0004020202020204" pitchFamily="34" charset="0"/>
              </a:rPr>
              <a:t>Elke gebeurtenis die </a:t>
            </a:r>
            <a:r>
              <a:rPr lang="nl-BE" sz="2000" b="0" i="1" u="sng" dirty="0">
                <a:solidFill>
                  <a:srgbClr val="000000"/>
                </a:solidFill>
                <a:latin typeface="Aptos" panose="020B0004020202020204" pitchFamily="34" charset="0"/>
              </a:rPr>
              <a:t>schadelijke gevolgen </a:t>
            </a:r>
            <a:r>
              <a:rPr lang="nl-BE" sz="2000" b="0" i="1" dirty="0">
                <a:solidFill>
                  <a:srgbClr val="000000"/>
                </a:solidFill>
                <a:latin typeface="Aptos" panose="020B0004020202020204" pitchFamily="34" charset="0"/>
              </a:rPr>
              <a:t>voor het </a:t>
            </a:r>
            <a:r>
              <a:rPr lang="nl-BE" sz="2000" b="0" i="1" u="sng" dirty="0">
                <a:solidFill>
                  <a:srgbClr val="000000"/>
                </a:solidFill>
                <a:latin typeface="Aptos" panose="020B0004020202020204" pitchFamily="34" charset="0"/>
              </a:rPr>
              <a:t>maatschappelijke leven </a:t>
            </a:r>
            <a:r>
              <a:rPr lang="nl-BE" sz="2000" b="0" i="1" dirty="0">
                <a:solidFill>
                  <a:srgbClr val="000000"/>
                </a:solidFill>
                <a:latin typeface="Aptos" panose="020B0004020202020204" pitchFamily="34" charset="0"/>
              </a:rPr>
              <a:t>veroorzaakt of kan veroorzaken, zoals een ernstige verstoring van de openbare veiligheid, een ernstige bedreiging ten opzichte van het leven of de gezondheid van personen en/of ten opzichte van belangrijke materiële belangen, en waarbij de </a:t>
            </a:r>
            <a:r>
              <a:rPr lang="nl-BE" sz="2000" b="0" i="1" u="sng" dirty="0">
                <a:solidFill>
                  <a:srgbClr val="000000"/>
                </a:solidFill>
                <a:latin typeface="Aptos" panose="020B0004020202020204" pitchFamily="34" charset="0"/>
              </a:rPr>
              <a:t>coördinatie van de bevoegde actoren</a:t>
            </a:r>
            <a:r>
              <a:rPr lang="nl-BE" sz="2000" b="0" i="1" dirty="0">
                <a:solidFill>
                  <a:srgbClr val="000000"/>
                </a:solidFill>
                <a:latin typeface="Aptos" panose="020B0004020202020204" pitchFamily="34" charset="0"/>
              </a:rPr>
              <a:t>, inclusief de disciplines, is </a:t>
            </a:r>
            <a:r>
              <a:rPr lang="nl-BE" sz="2000" b="0" i="1" u="sng" dirty="0">
                <a:solidFill>
                  <a:srgbClr val="000000"/>
                </a:solidFill>
                <a:latin typeface="Aptos" panose="020B0004020202020204" pitchFamily="34" charset="0"/>
              </a:rPr>
              <a:t>vereist</a:t>
            </a:r>
            <a:r>
              <a:rPr lang="nl-BE" sz="2000" b="0" i="1" dirty="0">
                <a:solidFill>
                  <a:srgbClr val="000000"/>
                </a:solidFill>
                <a:latin typeface="Aptos" panose="020B0004020202020204" pitchFamily="34" charset="0"/>
              </a:rPr>
              <a:t> om de </a:t>
            </a:r>
            <a:r>
              <a:rPr lang="nl-BE" sz="2000" b="0" i="1" u="sng" dirty="0">
                <a:solidFill>
                  <a:srgbClr val="000000"/>
                </a:solidFill>
                <a:latin typeface="Aptos" panose="020B0004020202020204" pitchFamily="34" charset="0"/>
              </a:rPr>
              <a:t>dreiging weg te nemen</a:t>
            </a:r>
            <a:r>
              <a:rPr lang="nl-BE" sz="2000" b="0" i="1" dirty="0">
                <a:solidFill>
                  <a:srgbClr val="000000"/>
                </a:solidFill>
                <a:latin typeface="Aptos" panose="020B0004020202020204" pitchFamily="34" charset="0"/>
              </a:rPr>
              <a:t> of om </a:t>
            </a:r>
            <a:r>
              <a:rPr lang="nl-BE" sz="2000" b="0" i="1" u="sng" dirty="0">
                <a:solidFill>
                  <a:srgbClr val="000000"/>
                </a:solidFill>
                <a:latin typeface="Aptos" panose="020B0004020202020204" pitchFamily="34" charset="0"/>
              </a:rPr>
              <a:t>de nefaste gevolgen </a:t>
            </a:r>
            <a:r>
              <a:rPr lang="nl-BE" sz="2000" b="0" i="1" dirty="0">
                <a:solidFill>
                  <a:srgbClr val="000000"/>
                </a:solidFill>
                <a:latin typeface="Aptos" panose="020B0004020202020204" pitchFamily="34" charset="0"/>
              </a:rPr>
              <a:t>van de gebeurtenis te </a:t>
            </a:r>
            <a:r>
              <a:rPr lang="nl-BE" sz="2000" b="0" i="1" u="sng" dirty="0">
                <a:solidFill>
                  <a:srgbClr val="000000"/>
                </a:solidFill>
                <a:latin typeface="Aptos" panose="020B0004020202020204" pitchFamily="34" charset="0"/>
              </a:rPr>
              <a:t>beperken</a:t>
            </a:r>
            <a:r>
              <a:rPr lang="nl-BE" sz="2000" b="0" i="1" dirty="0">
                <a:solidFill>
                  <a:srgbClr val="000000"/>
                </a:solidFill>
                <a:latin typeface="Aptos" panose="020B0004020202020204" pitchFamily="34" charset="0"/>
              </a:rPr>
              <a:t>.</a:t>
            </a:r>
            <a:endParaRPr lang="nl-BE" sz="2000" dirty="0">
              <a:latin typeface="Aptos" panose="020B0004020202020204" pitchFamily="34" charset="0"/>
            </a:endParaRPr>
          </a:p>
        </p:txBody>
      </p:sp>
      <p:pic>
        <p:nvPicPr>
          <p:cNvPr id="25" name="Afbeelding 24" descr="Afbeelding met Menselijk gezicht, overdekt, persoon, muur&#10;&#10;Door AI gegenereerde inhoud is mogelijk onjuist.">
            <a:extLst>
              <a:ext uri="{FF2B5EF4-FFF2-40B4-BE49-F238E27FC236}">
                <a16:creationId xmlns:a16="http://schemas.microsoft.com/office/drawing/2014/main" id="{54934A9A-2AB6-B326-C8BE-6F6771E751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5723" y="2471924"/>
            <a:ext cx="5107378" cy="3398366"/>
          </a:xfrm>
          <a:prstGeom prst="rect">
            <a:avLst/>
          </a:prstGeom>
        </p:spPr>
      </p:pic>
    </p:spTree>
    <p:extLst>
      <p:ext uri="{BB962C8B-B14F-4D97-AF65-F5344CB8AC3E}">
        <p14:creationId xmlns:p14="http://schemas.microsoft.com/office/powerpoint/2010/main" val="3505651707"/>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81804"/>
          </a:xfrm>
          <a:prstGeom prst="rect">
            <a:avLst/>
          </a:prstGeom>
        </p:spPr>
        <p:txBody>
          <a:bodyPr vert="horz" wrap="square" lIns="0" tIns="286509" rIns="0" bIns="0" rtlCol="0" anchor="t">
            <a:spAutoFit/>
          </a:bodyPr>
          <a:lstStyle/>
          <a:p>
            <a:pPr marL="12700">
              <a:lnSpc>
                <a:spcPts val="5405"/>
              </a:lnSpc>
              <a:spcBef>
                <a:spcPts val="130"/>
              </a:spcBef>
            </a:pPr>
            <a:r>
              <a:rPr lang="nl-BE" sz="4000" dirty="0">
                <a:solidFill>
                  <a:schemeClr val="accent2"/>
                </a:solidFill>
                <a:latin typeface="Aptos" panose="020B0004020202020204" pitchFamily="34" charset="0"/>
              </a:rPr>
              <a:t>Wie doet wat?</a:t>
            </a:r>
            <a:endParaRPr lang="en-US" sz="4000" spc="-10" dirty="0">
              <a:solidFill>
                <a:schemeClr val="accent2"/>
              </a:solidFill>
              <a:latin typeface="Aptos" panose="020B0004020202020204" pitchFamily="34" charset="0"/>
              <a:ea typeface="Calibri"/>
            </a:endParaRPr>
          </a:p>
        </p:txBody>
      </p:sp>
      <p:sp>
        <p:nvSpPr>
          <p:cNvPr id="109" name="Rectangle 12">
            <a:extLst>
              <a:ext uri="{FF2B5EF4-FFF2-40B4-BE49-F238E27FC236}">
                <a16:creationId xmlns:a16="http://schemas.microsoft.com/office/drawing/2014/main" id="{289368D8-F41E-D7F8-19BE-EAE63D6CFF6E}"/>
              </a:ext>
            </a:extLst>
          </p:cNvPr>
          <p:cNvSpPr/>
          <p:nvPr/>
        </p:nvSpPr>
        <p:spPr>
          <a:xfrm>
            <a:off x="552484" y="1901212"/>
            <a:ext cx="1792433" cy="16551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0" name="Image 32">
            <a:extLst>
              <a:ext uri="{FF2B5EF4-FFF2-40B4-BE49-F238E27FC236}">
                <a16:creationId xmlns:a16="http://schemas.microsoft.com/office/drawing/2014/main" id="{30B7151B-8409-C0B0-94D6-5B7EC1C5CF91}"/>
              </a:ext>
            </a:extLst>
          </p:cNvPr>
          <p:cNvPicPr>
            <a:picLocks noChangeAspect="1"/>
          </p:cNvPicPr>
          <p:nvPr/>
        </p:nvPicPr>
        <p:blipFill>
          <a:blip r:embed="rId3"/>
          <a:stretch>
            <a:fillRect/>
          </a:stretch>
        </p:blipFill>
        <p:spPr>
          <a:xfrm>
            <a:off x="555696" y="3550823"/>
            <a:ext cx="1789163" cy="210490"/>
          </a:xfrm>
          <a:prstGeom prst="rect">
            <a:avLst/>
          </a:prstGeom>
        </p:spPr>
      </p:pic>
      <p:sp>
        <p:nvSpPr>
          <p:cNvPr id="111" name="Rectangle 13">
            <a:extLst>
              <a:ext uri="{FF2B5EF4-FFF2-40B4-BE49-F238E27FC236}">
                <a16:creationId xmlns:a16="http://schemas.microsoft.com/office/drawing/2014/main" id="{F869C0B9-E48A-C96E-C432-4DE5A512BFC8}"/>
              </a:ext>
            </a:extLst>
          </p:cNvPr>
          <p:cNvSpPr/>
          <p:nvPr/>
        </p:nvSpPr>
        <p:spPr>
          <a:xfrm>
            <a:off x="2759866" y="1901212"/>
            <a:ext cx="1792433" cy="16551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2" name="Image 28">
            <a:extLst>
              <a:ext uri="{FF2B5EF4-FFF2-40B4-BE49-F238E27FC236}">
                <a16:creationId xmlns:a16="http://schemas.microsoft.com/office/drawing/2014/main" id="{2ACEBC46-CBA4-93F5-FF20-25B61F6FF0C6}"/>
              </a:ext>
            </a:extLst>
          </p:cNvPr>
          <p:cNvPicPr>
            <a:picLocks noChangeAspect="1"/>
          </p:cNvPicPr>
          <p:nvPr/>
        </p:nvPicPr>
        <p:blipFill>
          <a:blip r:embed="rId4"/>
          <a:stretch>
            <a:fillRect/>
          </a:stretch>
        </p:blipFill>
        <p:spPr>
          <a:xfrm>
            <a:off x="2759810" y="3550439"/>
            <a:ext cx="1792433" cy="210874"/>
          </a:xfrm>
          <a:prstGeom prst="rect">
            <a:avLst/>
          </a:prstGeom>
        </p:spPr>
      </p:pic>
      <p:sp>
        <p:nvSpPr>
          <p:cNvPr id="113" name="Rectangle 14">
            <a:extLst>
              <a:ext uri="{FF2B5EF4-FFF2-40B4-BE49-F238E27FC236}">
                <a16:creationId xmlns:a16="http://schemas.microsoft.com/office/drawing/2014/main" id="{E5985185-D15F-9509-F664-C4722332EF50}"/>
              </a:ext>
            </a:extLst>
          </p:cNvPr>
          <p:cNvSpPr/>
          <p:nvPr/>
        </p:nvSpPr>
        <p:spPr>
          <a:xfrm>
            <a:off x="4967248" y="1901212"/>
            <a:ext cx="1792433" cy="16551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4" name="Image 29">
            <a:extLst>
              <a:ext uri="{FF2B5EF4-FFF2-40B4-BE49-F238E27FC236}">
                <a16:creationId xmlns:a16="http://schemas.microsoft.com/office/drawing/2014/main" id="{E9063E33-3C36-E799-01DA-C99C6490D684}"/>
              </a:ext>
            </a:extLst>
          </p:cNvPr>
          <p:cNvPicPr>
            <a:picLocks noChangeAspect="1"/>
          </p:cNvPicPr>
          <p:nvPr/>
        </p:nvPicPr>
        <p:blipFill>
          <a:blip r:embed="rId5"/>
          <a:stretch>
            <a:fillRect/>
          </a:stretch>
        </p:blipFill>
        <p:spPr>
          <a:xfrm>
            <a:off x="4969601" y="3550720"/>
            <a:ext cx="1790038" cy="210593"/>
          </a:xfrm>
          <a:prstGeom prst="rect">
            <a:avLst/>
          </a:prstGeom>
        </p:spPr>
      </p:pic>
      <p:sp>
        <p:nvSpPr>
          <p:cNvPr id="115" name="Rectangle 15">
            <a:extLst>
              <a:ext uri="{FF2B5EF4-FFF2-40B4-BE49-F238E27FC236}">
                <a16:creationId xmlns:a16="http://schemas.microsoft.com/office/drawing/2014/main" id="{C5C3E993-F9BC-ADDE-3B7A-8B2E1752FEB1}"/>
              </a:ext>
            </a:extLst>
          </p:cNvPr>
          <p:cNvSpPr/>
          <p:nvPr/>
        </p:nvSpPr>
        <p:spPr>
          <a:xfrm>
            <a:off x="7174630" y="1901212"/>
            <a:ext cx="1792433" cy="16551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6" name="Image 27">
            <a:extLst>
              <a:ext uri="{FF2B5EF4-FFF2-40B4-BE49-F238E27FC236}">
                <a16:creationId xmlns:a16="http://schemas.microsoft.com/office/drawing/2014/main" id="{8AECD9EE-304A-9A25-F6A4-27C51DBC61F9}"/>
              </a:ext>
            </a:extLst>
          </p:cNvPr>
          <p:cNvPicPr>
            <a:picLocks noChangeAspect="1"/>
          </p:cNvPicPr>
          <p:nvPr/>
        </p:nvPicPr>
        <p:blipFill>
          <a:blip r:embed="rId6"/>
          <a:stretch>
            <a:fillRect/>
          </a:stretch>
        </p:blipFill>
        <p:spPr>
          <a:xfrm>
            <a:off x="7174589" y="3550439"/>
            <a:ext cx="1792429" cy="210874"/>
          </a:xfrm>
          <a:prstGeom prst="rect">
            <a:avLst/>
          </a:prstGeom>
        </p:spPr>
      </p:pic>
      <p:sp>
        <p:nvSpPr>
          <p:cNvPr id="117" name="Rectangle 16">
            <a:extLst>
              <a:ext uri="{FF2B5EF4-FFF2-40B4-BE49-F238E27FC236}">
                <a16:creationId xmlns:a16="http://schemas.microsoft.com/office/drawing/2014/main" id="{1D0BCAFB-0EB1-6739-C7C2-49908C6ED6E3}"/>
              </a:ext>
            </a:extLst>
          </p:cNvPr>
          <p:cNvSpPr/>
          <p:nvPr/>
        </p:nvSpPr>
        <p:spPr>
          <a:xfrm>
            <a:off x="9382013" y="1901212"/>
            <a:ext cx="1792433" cy="165511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8" name="Image 26">
            <a:extLst>
              <a:ext uri="{FF2B5EF4-FFF2-40B4-BE49-F238E27FC236}">
                <a16:creationId xmlns:a16="http://schemas.microsoft.com/office/drawing/2014/main" id="{4D4BCCA2-ACB6-0659-AC80-6CB0D719C55A}"/>
              </a:ext>
            </a:extLst>
          </p:cNvPr>
          <p:cNvPicPr>
            <a:picLocks noChangeAspect="1"/>
          </p:cNvPicPr>
          <p:nvPr/>
        </p:nvPicPr>
        <p:blipFill>
          <a:blip r:embed="rId7"/>
          <a:stretch>
            <a:fillRect/>
          </a:stretch>
        </p:blipFill>
        <p:spPr>
          <a:xfrm>
            <a:off x="9383778" y="3558397"/>
            <a:ext cx="1790628" cy="210662"/>
          </a:xfrm>
          <a:prstGeom prst="rect">
            <a:avLst/>
          </a:prstGeom>
        </p:spPr>
      </p:pic>
      <p:cxnSp>
        <p:nvCxnSpPr>
          <p:cNvPr id="119" name="Rechte verbindingslijn 21">
            <a:extLst>
              <a:ext uri="{FF2B5EF4-FFF2-40B4-BE49-F238E27FC236}">
                <a16:creationId xmlns:a16="http://schemas.microsoft.com/office/drawing/2014/main" id="{9E3C4497-C3D3-2A34-3390-B12338CAFEF8}"/>
              </a:ext>
            </a:extLst>
          </p:cNvPr>
          <p:cNvCxnSpPr>
            <a:cxnSpLocks/>
          </p:cNvCxnSpPr>
          <p:nvPr/>
        </p:nvCxnSpPr>
        <p:spPr>
          <a:xfrm>
            <a:off x="528500" y="3798440"/>
            <a:ext cx="0" cy="14472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0" name="Tekstvak 24">
            <a:extLst>
              <a:ext uri="{FF2B5EF4-FFF2-40B4-BE49-F238E27FC236}">
                <a16:creationId xmlns:a16="http://schemas.microsoft.com/office/drawing/2014/main" id="{FAAB949B-40DF-8F34-950F-455A101E85E9}"/>
              </a:ext>
            </a:extLst>
          </p:cNvPr>
          <p:cNvSpPr txBox="1"/>
          <p:nvPr/>
        </p:nvSpPr>
        <p:spPr>
          <a:xfrm>
            <a:off x="680378" y="4876357"/>
            <a:ext cx="1927603" cy="369332"/>
          </a:xfrm>
          <a:prstGeom prst="rect">
            <a:avLst/>
          </a:prstGeom>
          <a:noFill/>
        </p:spPr>
        <p:txBody>
          <a:bodyPr wrap="square" rtlCol="0" anchor="b">
            <a:spAutoFit/>
          </a:bodyPr>
          <a:lstStyle/>
          <a:p>
            <a:r>
              <a:rPr lang="en-GB" dirty="0" err="1">
                <a:latin typeface="Aptos" panose="020B0004020202020204" pitchFamily="34" charset="0"/>
                <a:cs typeface="Arial" panose="020B0604020202020204" pitchFamily="34" charset="0"/>
              </a:rPr>
              <a:t>Brandweer</a:t>
            </a:r>
            <a:endParaRPr lang="en-GB" dirty="0">
              <a:latin typeface="Aptos" panose="020B0004020202020204" pitchFamily="34" charset="0"/>
              <a:cs typeface="Arial" panose="020B0604020202020204" pitchFamily="34" charset="0"/>
            </a:endParaRPr>
          </a:p>
        </p:txBody>
      </p:sp>
      <p:cxnSp>
        <p:nvCxnSpPr>
          <p:cNvPr id="121" name="Rechte verbindingslijn 44">
            <a:extLst>
              <a:ext uri="{FF2B5EF4-FFF2-40B4-BE49-F238E27FC236}">
                <a16:creationId xmlns:a16="http://schemas.microsoft.com/office/drawing/2014/main" id="{666F3708-F735-A1F5-DAB6-1A3A858D9995}"/>
              </a:ext>
            </a:extLst>
          </p:cNvPr>
          <p:cNvCxnSpPr>
            <a:cxnSpLocks/>
          </p:cNvCxnSpPr>
          <p:nvPr/>
        </p:nvCxnSpPr>
        <p:spPr>
          <a:xfrm>
            <a:off x="2759866" y="3798440"/>
            <a:ext cx="0" cy="14472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kstvak 45">
            <a:extLst>
              <a:ext uri="{FF2B5EF4-FFF2-40B4-BE49-F238E27FC236}">
                <a16:creationId xmlns:a16="http://schemas.microsoft.com/office/drawing/2014/main" id="{BFEF8235-0771-1321-6052-D5EE0516267C}"/>
              </a:ext>
            </a:extLst>
          </p:cNvPr>
          <p:cNvSpPr txBox="1"/>
          <p:nvPr/>
        </p:nvSpPr>
        <p:spPr>
          <a:xfrm>
            <a:off x="2759811" y="4322360"/>
            <a:ext cx="2143116" cy="923330"/>
          </a:xfrm>
          <a:prstGeom prst="rect">
            <a:avLst/>
          </a:prstGeom>
          <a:noFill/>
        </p:spPr>
        <p:txBody>
          <a:bodyPr wrap="square" rtlCol="0" anchor="b">
            <a:spAutoFit/>
          </a:bodyPr>
          <a:lstStyle/>
          <a:p>
            <a:r>
              <a:rPr lang="en-GB" dirty="0" err="1">
                <a:latin typeface="Aptos" panose="020B0004020202020204" pitchFamily="34" charset="0"/>
                <a:cs typeface="Aparajita" panose="02020603050405020304" pitchFamily="18" charset="0"/>
              </a:rPr>
              <a:t>Medische</a:t>
            </a:r>
            <a:r>
              <a:rPr lang="en-GB" dirty="0">
                <a:latin typeface="Aptos" panose="020B0004020202020204" pitchFamily="34" charset="0"/>
                <a:cs typeface="Aparajita" panose="02020603050405020304" pitchFamily="18" charset="0"/>
              </a:rPr>
              <a:t> en </a:t>
            </a:r>
            <a:r>
              <a:rPr lang="en-GB" dirty="0" err="1">
                <a:latin typeface="Aptos" panose="020B0004020202020204" pitchFamily="34" charset="0"/>
                <a:cs typeface="Aparajita" panose="02020603050405020304" pitchFamily="18" charset="0"/>
              </a:rPr>
              <a:t>pyschosociale</a:t>
            </a:r>
            <a:endParaRPr lang="en-GB" dirty="0">
              <a:latin typeface="Aptos" panose="020B0004020202020204" pitchFamily="34" charset="0"/>
              <a:cs typeface="Aparajita" panose="02020603050405020304" pitchFamily="18" charset="0"/>
            </a:endParaRPr>
          </a:p>
          <a:p>
            <a:r>
              <a:rPr lang="en-GB" dirty="0" err="1">
                <a:latin typeface="Aptos" panose="020B0004020202020204" pitchFamily="34" charset="0"/>
                <a:cs typeface="Aparajita" panose="02020603050405020304" pitchFamily="18" charset="0"/>
              </a:rPr>
              <a:t>hulpverlening</a:t>
            </a:r>
            <a:endParaRPr lang="en-GB" dirty="0">
              <a:latin typeface="Aptos" panose="020B0004020202020204" pitchFamily="34" charset="0"/>
              <a:cs typeface="Aparajita" panose="02020603050405020304" pitchFamily="18" charset="0"/>
            </a:endParaRPr>
          </a:p>
        </p:txBody>
      </p:sp>
      <p:cxnSp>
        <p:nvCxnSpPr>
          <p:cNvPr id="123" name="Rechte verbindingslijn 49">
            <a:extLst>
              <a:ext uri="{FF2B5EF4-FFF2-40B4-BE49-F238E27FC236}">
                <a16:creationId xmlns:a16="http://schemas.microsoft.com/office/drawing/2014/main" id="{C6AFA6DA-DCD0-AF0E-5BEF-55B41193CE8A}"/>
              </a:ext>
            </a:extLst>
          </p:cNvPr>
          <p:cNvCxnSpPr>
            <a:cxnSpLocks/>
          </p:cNvCxnSpPr>
          <p:nvPr/>
        </p:nvCxnSpPr>
        <p:spPr>
          <a:xfrm>
            <a:off x="4967248" y="3798440"/>
            <a:ext cx="0" cy="14472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4" name="Tekstvak 50">
            <a:extLst>
              <a:ext uri="{FF2B5EF4-FFF2-40B4-BE49-F238E27FC236}">
                <a16:creationId xmlns:a16="http://schemas.microsoft.com/office/drawing/2014/main" id="{66128A4C-FC12-3E37-D16D-857576D35473}"/>
              </a:ext>
            </a:extLst>
          </p:cNvPr>
          <p:cNvSpPr txBox="1"/>
          <p:nvPr/>
        </p:nvSpPr>
        <p:spPr>
          <a:xfrm>
            <a:off x="5119126" y="4876357"/>
            <a:ext cx="1640537" cy="369332"/>
          </a:xfrm>
          <a:prstGeom prst="rect">
            <a:avLst/>
          </a:prstGeom>
          <a:noFill/>
        </p:spPr>
        <p:txBody>
          <a:bodyPr wrap="square" rtlCol="0" anchor="b">
            <a:spAutoFit/>
          </a:bodyPr>
          <a:lstStyle/>
          <a:p>
            <a:r>
              <a:rPr lang="en-GB" dirty="0" err="1">
                <a:latin typeface="Aptos" panose="020B0004020202020204" pitchFamily="34" charset="0"/>
                <a:cs typeface="Aparajita" panose="02020603050405020304" pitchFamily="18" charset="0"/>
              </a:rPr>
              <a:t>Politie</a:t>
            </a:r>
            <a:endParaRPr lang="en-GB" dirty="0">
              <a:latin typeface="Aptos" panose="020B0004020202020204" pitchFamily="34" charset="0"/>
              <a:cs typeface="Aparajita" panose="02020603050405020304" pitchFamily="18" charset="0"/>
            </a:endParaRPr>
          </a:p>
        </p:txBody>
      </p:sp>
      <p:cxnSp>
        <p:nvCxnSpPr>
          <p:cNvPr id="125" name="Rechte verbindingslijn 51">
            <a:extLst>
              <a:ext uri="{FF2B5EF4-FFF2-40B4-BE49-F238E27FC236}">
                <a16:creationId xmlns:a16="http://schemas.microsoft.com/office/drawing/2014/main" id="{D371F297-4A9A-7083-B2DF-05ABCB3A0A33}"/>
              </a:ext>
            </a:extLst>
          </p:cNvPr>
          <p:cNvCxnSpPr>
            <a:cxnSpLocks/>
          </p:cNvCxnSpPr>
          <p:nvPr/>
        </p:nvCxnSpPr>
        <p:spPr>
          <a:xfrm>
            <a:off x="7174630" y="3798440"/>
            <a:ext cx="0" cy="14472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6" name="Tekstvak 52">
            <a:extLst>
              <a:ext uri="{FF2B5EF4-FFF2-40B4-BE49-F238E27FC236}">
                <a16:creationId xmlns:a16="http://schemas.microsoft.com/office/drawing/2014/main" id="{75AED7C7-C65F-2800-EB52-E9E0701A00B2}"/>
              </a:ext>
            </a:extLst>
          </p:cNvPr>
          <p:cNvSpPr txBox="1"/>
          <p:nvPr/>
        </p:nvSpPr>
        <p:spPr>
          <a:xfrm>
            <a:off x="7326508" y="4599358"/>
            <a:ext cx="1640521" cy="646331"/>
          </a:xfrm>
          <a:prstGeom prst="rect">
            <a:avLst/>
          </a:prstGeom>
          <a:noFill/>
        </p:spPr>
        <p:txBody>
          <a:bodyPr wrap="square" rtlCol="0" anchor="b">
            <a:spAutoFit/>
          </a:bodyPr>
          <a:lstStyle/>
          <a:p>
            <a:r>
              <a:rPr lang="en-GB" dirty="0" err="1">
                <a:latin typeface="Aptos" panose="020B0004020202020204" pitchFamily="34" charset="0"/>
                <a:cs typeface="Aparajita" panose="02020603050405020304" pitchFamily="18" charset="0"/>
              </a:rPr>
              <a:t>Logistieke</a:t>
            </a:r>
            <a:r>
              <a:rPr lang="en-GB" dirty="0">
                <a:latin typeface="Aptos" panose="020B0004020202020204" pitchFamily="34" charset="0"/>
                <a:cs typeface="Aparajita" panose="02020603050405020304" pitchFamily="18" charset="0"/>
              </a:rPr>
              <a:t> </a:t>
            </a:r>
            <a:r>
              <a:rPr lang="en-GB" dirty="0" err="1">
                <a:latin typeface="Aptos" panose="020B0004020202020204" pitchFamily="34" charset="0"/>
                <a:cs typeface="Aparajita" panose="02020603050405020304" pitchFamily="18" charset="0"/>
              </a:rPr>
              <a:t>ondersteuning</a:t>
            </a:r>
            <a:endParaRPr lang="en-GB" dirty="0">
              <a:latin typeface="Aptos" panose="020B0004020202020204" pitchFamily="34" charset="0"/>
              <a:cs typeface="Aparajita" panose="02020603050405020304" pitchFamily="18" charset="0"/>
            </a:endParaRPr>
          </a:p>
        </p:txBody>
      </p:sp>
      <p:cxnSp>
        <p:nvCxnSpPr>
          <p:cNvPr id="127" name="Rechte verbindingslijn 53">
            <a:extLst>
              <a:ext uri="{FF2B5EF4-FFF2-40B4-BE49-F238E27FC236}">
                <a16:creationId xmlns:a16="http://schemas.microsoft.com/office/drawing/2014/main" id="{379218B0-2A8C-815B-B864-84DD10AA9DA6}"/>
              </a:ext>
            </a:extLst>
          </p:cNvPr>
          <p:cNvCxnSpPr>
            <a:cxnSpLocks/>
          </p:cNvCxnSpPr>
          <p:nvPr/>
        </p:nvCxnSpPr>
        <p:spPr>
          <a:xfrm>
            <a:off x="9382013" y="3798440"/>
            <a:ext cx="0" cy="14472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8" name="Tekstvak 54">
            <a:extLst>
              <a:ext uri="{FF2B5EF4-FFF2-40B4-BE49-F238E27FC236}">
                <a16:creationId xmlns:a16="http://schemas.microsoft.com/office/drawing/2014/main" id="{88B88B1D-8DEA-EBF8-1E70-403FBF68B14B}"/>
              </a:ext>
            </a:extLst>
          </p:cNvPr>
          <p:cNvSpPr txBox="1"/>
          <p:nvPr/>
        </p:nvSpPr>
        <p:spPr>
          <a:xfrm>
            <a:off x="9533892" y="4322359"/>
            <a:ext cx="1640514" cy="923330"/>
          </a:xfrm>
          <a:prstGeom prst="rect">
            <a:avLst/>
          </a:prstGeom>
          <a:noFill/>
        </p:spPr>
        <p:txBody>
          <a:bodyPr wrap="square" rtlCol="0" anchor="b">
            <a:spAutoFit/>
          </a:bodyPr>
          <a:lstStyle/>
          <a:p>
            <a:r>
              <a:rPr lang="en-GB" dirty="0" err="1">
                <a:latin typeface="Aptos" panose="020B0004020202020204" pitchFamily="34" charset="0"/>
                <a:cs typeface="Aparajita" panose="02020603050405020304" pitchFamily="18" charset="0"/>
              </a:rPr>
              <a:t>Alarmering</a:t>
            </a:r>
            <a:r>
              <a:rPr lang="en-GB" dirty="0">
                <a:latin typeface="Aptos" panose="020B0004020202020204" pitchFamily="34" charset="0"/>
                <a:cs typeface="Aparajita" panose="02020603050405020304" pitchFamily="18" charset="0"/>
              </a:rPr>
              <a:t> </a:t>
            </a:r>
            <a:r>
              <a:rPr lang="en-GB" dirty="0" err="1">
                <a:latin typeface="Aptos" panose="020B0004020202020204" pitchFamily="34" charset="0"/>
                <a:cs typeface="Aparajita" panose="02020603050405020304" pitchFamily="18" charset="0"/>
              </a:rPr>
              <a:t>en</a:t>
            </a:r>
            <a:r>
              <a:rPr lang="en-GB" dirty="0">
                <a:latin typeface="Aptos" panose="020B0004020202020204" pitchFamily="34" charset="0"/>
                <a:cs typeface="Aparajita" panose="02020603050405020304" pitchFamily="18" charset="0"/>
              </a:rPr>
              <a:t> </a:t>
            </a:r>
            <a:r>
              <a:rPr lang="en-GB" dirty="0" err="1">
                <a:latin typeface="Aptos" panose="020B0004020202020204" pitchFamily="34" charset="0"/>
                <a:cs typeface="Aparajita" panose="02020603050405020304" pitchFamily="18" charset="0"/>
              </a:rPr>
              <a:t>informatie</a:t>
            </a:r>
            <a:r>
              <a:rPr lang="en-GB" dirty="0">
                <a:latin typeface="Aptos" panose="020B0004020202020204" pitchFamily="34" charset="0"/>
                <a:cs typeface="Aparajita" panose="02020603050405020304" pitchFamily="18" charset="0"/>
              </a:rPr>
              <a:t> </a:t>
            </a:r>
            <a:r>
              <a:rPr lang="en-GB" dirty="0" err="1">
                <a:latin typeface="Aptos" panose="020B0004020202020204" pitchFamily="34" charset="0"/>
                <a:cs typeface="Aparajita" panose="02020603050405020304" pitchFamily="18" charset="0"/>
              </a:rPr>
              <a:t>aan</a:t>
            </a:r>
            <a:r>
              <a:rPr lang="en-GB" dirty="0">
                <a:latin typeface="Aptos" panose="020B0004020202020204" pitchFamily="34" charset="0"/>
                <a:cs typeface="Aparajita" panose="02020603050405020304" pitchFamily="18" charset="0"/>
              </a:rPr>
              <a:t> de </a:t>
            </a:r>
            <a:r>
              <a:rPr lang="en-GB" dirty="0" err="1">
                <a:latin typeface="Aptos" panose="020B0004020202020204" pitchFamily="34" charset="0"/>
                <a:cs typeface="Aparajita" panose="02020603050405020304" pitchFamily="18" charset="0"/>
              </a:rPr>
              <a:t>bevolking</a:t>
            </a:r>
            <a:endParaRPr lang="en-GB" dirty="0">
              <a:latin typeface="Aptos" panose="020B0004020202020204" pitchFamily="34" charset="0"/>
              <a:cs typeface="Aparajita" panose="02020603050405020304" pitchFamily="18" charset="0"/>
            </a:endParaRPr>
          </a:p>
        </p:txBody>
      </p:sp>
      <p:sp>
        <p:nvSpPr>
          <p:cNvPr id="129" name="Ellipse 17">
            <a:extLst>
              <a:ext uri="{FF2B5EF4-FFF2-40B4-BE49-F238E27FC236}">
                <a16:creationId xmlns:a16="http://schemas.microsoft.com/office/drawing/2014/main" id="{CA03D84D-194A-499D-4421-A89749842CF2}"/>
              </a:ext>
            </a:extLst>
          </p:cNvPr>
          <p:cNvSpPr/>
          <p:nvPr/>
        </p:nvSpPr>
        <p:spPr>
          <a:xfrm>
            <a:off x="1720657" y="3378166"/>
            <a:ext cx="508959" cy="508959"/>
          </a:xfrm>
          <a:prstGeom prst="ellipse">
            <a:avLst/>
          </a:prstGeom>
          <a:solidFill>
            <a:srgbClr val="FD1B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0" name="Ellipse 18">
            <a:extLst>
              <a:ext uri="{FF2B5EF4-FFF2-40B4-BE49-F238E27FC236}">
                <a16:creationId xmlns:a16="http://schemas.microsoft.com/office/drawing/2014/main" id="{EF8B7BF4-8EAD-DBD3-94B3-29E1CC8320E2}"/>
              </a:ext>
            </a:extLst>
          </p:cNvPr>
          <p:cNvSpPr/>
          <p:nvPr/>
        </p:nvSpPr>
        <p:spPr>
          <a:xfrm>
            <a:off x="3925157" y="3390723"/>
            <a:ext cx="508959" cy="508959"/>
          </a:xfrm>
          <a:prstGeom prst="ellipse">
            <a:avLst/>
          </a:prstGeom>
          <a:solidFill>
            <a:srgbClr val="287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1" name="Ellipse 19">
            <a:extLst>
              <a:ext uri="{FF2B5EF4-FFF2-40B4-BE49-F238E27FC236}">
                <a16:creationId xmlns:a16="http://schemas.microsoft.com/office/drawing/2014/main" id="{F9599AC7-B446-B649-0B4B-A848BEF2B92C}"/>
              </a:ext>
            </a:extLst>
          </p:cNvPr>
          <p:cNvSpPr/>
          <p:nvPr/>
        </p:nvSpPr>
        <p:spPr>
          <a:xfrm>
            <a:off x="6129657" y="3378166"/>
            <a:ext cx="508959" cy="508959"/>
          </a:xfrm>
          <a:prstGeom prst="ellipse">
            <a:avLst/>
          </a:prstGeom>
          <a:solidFill>
            <a:srgbClr val="231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Ellipse 20">
            <a:extLst>
              <a:ext uri="{FF2B5EF4-FFF2-40B4-BE49-F238E27FC236}">
                <a16:creationId xmlns:a16="http://schemas.microsoft.com/office/drawing/2014/main" id="{2B867FEB-F7C7-7072-D880-6115F22A5AE0}"/>
              </a:ext>
            </a:extLst>
          </p:cNvPr>
          <p:cNvSpPr/>
          <p:nvPr/>
        </p:nvSpPr>
        <p:spPr>
          <a:xfrm>
            <a:off x="8340827" y="3378166"/>
            <a:ext cx="508959" cy="508959"/>
          </a:xfrm>
          <a:prstGeom prst="ellipse">
            <a:avLst/>
          </a:prstGeom>
          <a:solidFill>
            <a:srgbClr val="FDA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3" name="Tekstvak 132">
            <a:extLst>
              <a:ext uri="{FF2B5EF4-FFF2-40B4-BE49-F238E27FC236}">
                <a16:creationId xmlns:a16="http://schemas.microsoft.com/office/drawing/2014/main" id="{2300687B-2945-C111-2B61-2C37A8AA82BD}"/>
              </a:ext>
            </a:extLst>
          </p:cNvPr>
          <p:cNvSpPr txBox="1"/>
          <p:nvPr/>
        </p:nvSpPr>
        <p:spPr>
          <a:xfrm>
            <a:off x="1696530" y="3443529"/>
            <a:ext cx="557212" cy="369332"/>
          </a:xfrm>
          <a:prstGeom prst="rect">
            <a:avLst/>
          </a:prstGeom>
          <a:noFill/>
        </p:spPr>
        <p:txBody>
          <a:bodyPr wrap="square" rtlCol="0" anchor="ctr">
            <a:spAutoFit/>
          </a:bodyPr>
          <a:lstStyle/>
          <a:p>
            <a:pPr algn="ctr"/>
            <a:r>
              <a:rPr lang="en-GB" b="1">
                <a:solidFill>
                  <a:schemeClr val="bg1"/>
                </a:solidFill>
                <a:latin typeface="Arial" panose="020B0604020202020204" pitchFamily="34" charset="0"/>
                <a:cs typeface="Arial" panose="020B0604020202020204" pitchFamily="34" charset="0"/>
              </a:rPr>
              <a:t>D1</a:t>
            </a:r>
          </a:p>
        </p:txBody>
      </p:sp>
      <p:sp>
        <p:nvSpPr>
          <p:cNvPr id="134" name="Tekstvak 133">
            <a:extLst>
              <a:ext uri="{FF2B5EF4-FFF2-40B4-BE49-F238E27FC236}">
                <a16:creationId xmlns:a16="http://schemas.microsoft.com/office/drawing/2014/main" id="{98D0B5B9-CD18-710E-AA77-FCBC0F7C4569}"/>
              </a:ext>
            </a:extLst>
          </p:cNvPr>
          <p:cNvSpPr txBox="1"/>
          <p:nvPr/>
        </p:nvSpPr>
        <p:spPr>
          <a:xfrm>
            <a:off x="6116497" y="3443529"/>
            <a:ext cx="557212" cy="369332"/>
          </a:xfrm>
          <a:prstGeom prst="rect">
            <a:avLst/>
          </a:prstGeom>
          <a:noFill/>
        </p:spPr>
        <p:txBody>
          <a:bodyPr wrap="square" rtlCol="0" anchor="ctr">
            <a:spAutoFit/>
          </a:bodyPr>
          <a:lstStyle/>
          <a:p>
            <a:pPr algn="ctr"/>
            <a:r>
              <a:rPr lang="en-GB" b="1">
                <a:solidFill>
                  <a:schemeClr val="bg1"/>
                </a:solidFill>
                <a:latin typeface="Arial" panose="020B0604020202020204" pitchFamily="34" charset="0"/>
                <a:cs typeface="Arial" panose="020B0604020202020204" pitchFamily="34" charset="0"/>
              </a:rPr>
              <a:t>D3</a:t>
            </a:r>
          </a:p>
        </p:txBody>
      </p:sp>
      <p:sp>
        <p:nvSpPr>
          <p:cNvPr id="135" name="Tekstvak 134">
            <a:extLst>
              <a:ext uri="{FF2B5EF4-FFF2-40B4-BE49-F238E27FC236}">
                <a16:creationId xmlns:a16="http://schemas.microsoft.com/office/drawing/2014/main" id="{BA5BC08E-983C-76ED-749E-0BA633FE3E1C}"/>
              </a:ext>
            </a:extLst>
          </p:cNvPr>
          <p:cNvSpPr txBox="1"/>
          <p:nvPr/>
        </p:nvSpPr>
        <p:spPr>
          <a:xfrm>
            <a:off x="8317363" y="3443529"/>
            <a:ext cx="557212" cy="369332"/>
          </a:xfrm>
          <a:prstGeom prst="rect">
            <a:avLst/>
          </a:prstGeom>
          <a:noFill/>
        </p:spPr>
        <p:txBody>
          <a:bodyPr wrap="square" rtlCol="0" anchor="ctr">
            <a:spAutoFit/>
          </a:bodyPr>
          <a:lstStyle/>
          <a:p>
            <a:pPr algn="ctr"/>
            <a:r>
              <a:rPr lang="en-GB" b="1">
                <a:solidFill>
                  <a:schemeClr val="bg1"/>
                </a:solidFill>
                <a:latin typeface="Arial" panose="020B0604020202020204" pitchFamily="34" charset="0"/>
                <a:cs typeface="Arial" panose="020B0604020202020204" pitchFamily="34" charset="0"/>
              </a:rPr>
              <a:t>D4</a:t>
            </a:r>
          </a:p>
        </p:txBody>
      </p:sp>
      <p:sp>
        <p:nvSpPr>
          <p:cNvPr id="136" name="Tekstvak 32">
            <a:extLst>
              <a:ext uri="{FF2B5EF4-FFF2-40B4-BE49-F238E27FC236}">
                <a16:creationId xmlns:a16="http://schemas.microsoft.com/office/drawing/2014/main" id="{C1976CD0-FEA2-9F4C-B6F6-BC79B24B0780}"/>
              </a:ext>
            </a:extLst>
          </p:cNvPr>
          <p:cNvSpPr txBox="1"/>
          <p:nvPr/>
        </p:nvSpPr>
        <p:spPr>
          <a:xfrm>
            <a:off x="3909115" y="3443529"/>
            <a:ext cx="557212" cy="369332"/>
          </a:xfrm>
          <a:prstGeom prst="rect">
            <a:avLst/>
          </a:prstGeom>
          <a:noFill/>
        </p:spPr>
        <p:txBody>
          <a:bodyPr wrap="square" rtlCol="0" anchor="ctr">
            <a:spAutoFit/>
          </a:bodyPr>
          <a:lstStyle/>
          <a:p>
            <a:pPr algn="ctr"/>
            <a:r>
              <a:rPr lang="en-GB" b="1">
                <a:solidFill>
                  <a:schemeClr val="bg1"/>
                </a:solidFill>
                <a:latin typeface="Arial" panose="020B0604020202020204" pitchFamily="34" charset="0"/>
                <a:cs typeface="Arial" panose="020B0604020202020204" pitchFamily="34" charset="0"/>
              </a:rPr>
              <a:t>D2</a:t>
            </a:r>
          </a:p>
        </p:txBody>
      </p:sp>
      <p:pic>
        <p:nvPicPr>
          <p:cNvPr id="137" name="Image 24">
            <a:extLst>
              <a:ext uri="{FF2B5EF4-FFF2-40B4-BE49-F238E27FC236}">
                <a16:creationId xmlns:a16="http://schemas.microsoft.com/office/drawing/2014/main" id="{D0910AA0-A2A4-7B6C-7DBB-7200FDE92136}"/>
              </a:ext>
            </a:extLst>
          </p:cNvPr>
          <p:cNvPicPr>
            <a:picLocks noChangeAspect="1"/>
          </p:cNvPicPr>
          <p:nvPr/>
        </p:nvPicPr>
        <p:blipFill>
          <a:blip r:embed="rId8"/>
          <a:stretch>
            <a:fillRect/>
          </a:stretch>
        </p:blipFill>
        <p:spPr>
          <a:xfrm>
            <a:off x="910794" y="2331187"/>
            <a:ext cx="1075812" cy="795165"/>
          </a:xfrm>
          <a:prstGeom prst="rect">
            <a:avLst/>
          </a:prstGeom>
        </p:spPr>
      </p:pic>
      <p:pic>
        <p:nvPicPr>
          <p:cNvPr id="138" name="Image 25">
            <a:extLst>
              <a:ext uri="{FF2B5EF4-FFF2-40B4-BE49-F238E27FC236}">
                <a16:creationId xmlns:a16="http://schemas.microsoft.com/office/drawing/2014/main" id="{CEB9A1C8-6C19-D99A-FC97-6284BD042032}"/>
              </a:ext>
            </a:extLst>
          </p:cNvPr>
          <p:cNvPicPr>
            <a:picLocks noChangeAspect="1"/>
          </p:cNvPicPr>
          <p:nvPr/>
        </p:nvPicPr>
        <p:blipFill>
          <a:blip r:embed="rId9"/>
          <a:stretch>
            <a:fillRect/>
          </a:stretch>
        </p:blipFill>
        <p:spPr>
          <a:xfrm>
            <a:off x="3084909" y="2335069"/>
            <a:ext cx="1168400" cy="787400"/>
          </a:xfrm>
          <a:prstGeom prst="rect">
            <a:avLst/>
          </a:prstGeom>
        </p:spPr>
      </p:pic>
      <p:pic>
        <p:nvPicPr>
          <p:cNvPr id="139" name="Image 38">
            <a:extLst>
              <a:ext uri="{FF2B5EF4-FFF2-40B4-BE49-F238E27FC236}">
                <a16:creationId xmlns:a16="http://schemas.microsoft.com/office/drawing/2014/main" id="{89E6B6BD-66E3-A65D-9B66-3B013AC7FF0E}"/>
              </a:ext>
            </a:extLst>
          </p:cNvPr>
          <p:cNvPicPr>
            <a:picLocks noChangeAspect="1"/>
          </p:cNvPicPr>
          <p:nvPr/>
        </p:nvPicPr>
        <p:blipFill>
          <a:blip r:embed="rId10"/>
          <a:stretch>
            <a:fillRect/>
          </a:stretch>
        </p:blipFill>
        <p:spPr>
          <a:xfrm>
            <a:off x="5359186" y="2356042"/>
            <a:ext cx="1008555" cy="745454"/>
          </a:xfrm>
          <a:prstGeom prst="rect">
            <a:avLst/>
          </a:prstGeom>
        </p:spPr>
      </p:pic>
      <p:sp>
        <p:nvSpPr>
          <p:cNvPr id="140" name="Ellipse 21">
            <a:extLst>
              <a:ext uri="{FF2B5EF4-FFF2-40B4-BE49-F238E27FC236}">
                <a16:creationId xmlns:a16="http://schemas.microsoft.com/office/drawing/2014/main" id="{964BA256-6E23-7BCA-1A72-90E59C6A03E3}"/>
              </a:ext>
            </a:extLst>
          </p:cNvPr>
          <p:cNvSpPr/>
          <p:nvPr/>
        </p:nvSpPr>
        <p:spPr>
          <a:xfrm>
            <a:off x="10551997" y="3378166"/>
            <a:ext cx="508959" cy="50895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1" name="Tekstvak 140">
            <a:extLst>
              <a:ext uri="{FF2B5EF4-FFF2-40B4-BE49-F238E27FC236}">
                <a16:creationId xmlns:a16="http://schemas.microsoft.com/office/drawing/2014/main" id="{60D9CB48-C914-7D50-046C-A58152825D70}"/>
              </a:ext>
            </a:extLst>
          </p:cNvPr>
          <p:cNvSpPr txBox="1"/>
          <p:nvPr/>
        </p:nvSpPr>
        <p:spPr>
          <a:xfrm>
            <a:off x="10527870" y="3443529"/>
            <a:ext cx="557212" cy="369332"/>
          </a:xfrm>
          <a:prstGeom prst="rect">
            <a:avLst/>
          </a:prstGeom>
          <a:noFill/>
        </p:spPr>
        <p:txBody>
          <a:bodyPr wrap="square" rtlCol="0" anchor="ctr">
            <a:spAutoFit/>
          </a:bodyPr>
          <a:lstStyle/>
          <a:p>
            <a:pPr algn="ctr"/>
            <a:r>
              <a:rPr lang="en-GB" b="1">
                <a:solidFill>
                  <a:schemeClr val="bg1"/>
                </a:solidFill>
                <a:latin typeface="Arial" panose="020B0604020202020204" pitchFamily="34" charset="0"/>
                <a:cs typeface="Arial" panose="020B0604020202020204" pitchFamily="34" charset="0"/>
              </a:rPr>
              <a:t>D5</a:t>
            </a:r>
          </a:p>
        </p:txBody>
      </p:sp>
      <p:pic>
        <p:nvPicPr>
          <p:cNvPr id="142" name="Image 42">
            <a:extLst>
              <a:ext uri="{FF2B5EF4-FFF2-40B4-BE49-F238E27FC236}">
                <a16:creationId xmlns:a16="http://schemas.microsoft.com/office/drawing/2014/main" id="{839ECC2D-00CB-C2C6-6283-493AE656A039}"/>
              </a:ext>
            </a:extLst>
          </p:cNvPr>
          <p:cNvPicPr>
            <a:picLocks noChangeAspect="1"/>
          </p:cNvPicPr>
          <p:nvPr/>
        </p:nvPicPr>
        <p:blipFill>
          <a:blip r:embed="rId11"/>
          <a:stretch>
            <a:fillRect/>
          </a:stretch>
        </p:blipFill>
        <p:spPr>
          <a:xfrm>
            <a:off x="9825497" y="2279397"/>
            <a:ext cx="925496" cy="914734"/>
          </a:xfrm>
          <a:prstGeom prst="rect">
            <a:avLst/>
          </a:prstGeom>
        </p:spPr>
      </p:pic>
      <p:pic>
        <p:nvPicPr>
          <p:cNvPr id="143" name="Image 44">
            <a:extLst>
              <a:ext uri="{FF2B5EF4-FFF2-40B4-BE49-F238E27FC236}">
                <a16:creationId xmlns:a16="http://schemas.microsoft.com/office/drawing/2014/main" id="{17DC0B1B-3E35-43CA-C50F-211E7F1826E1}"/>
              </a:ext>
            </a:extLst>
          </p:cNvPr>
          <p:cNvPicPr>
            <a:picLocks noChangeAspect="1"/>
          </p:cNvPicPr>
          <p:nvPr/>
        </p:nvPicPr>
        <p:blipFill>
          <a:blip r:embed="rId12"/>
          <a:stretch>
            <a:fillRect/>
          </a:stretch>
        </p:blipFill>
        <p:spPr>
          <a:xfrm>
            <a:off x="7508503" y="2311790"/>
            <a:ext cx="1124599" cy="817890"/>
          </a:xfrm>
          <a:prstGeom prst="rect">
            <a:avLst/>
          </a:prstGeom>
        </p:spPr>
      </p:pic>
    </p:spTree>
    <p:extLst>
      <p:ext uri="{BB962C8B-B14F-4D97-AF65-F5344CB8AC3E}">
        <p14:creationId xmlns:p14="http://schemas.microsoft.com/office/powerpoint/2010/main" val="2156769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e 20">
            <a:extLst>
              <a:ext uri="{FF2B5EF4-FFF2-40B4-BE49-F238E27FC236}">
                <a16:creationId xmlns:a16="http://schemas.microsoft.com/office/drawing/2014/main" id="{6A6A5516-E2C9-B81D-A516-8C7B698C1CCD}"/>
              </a:ext>
            </a:extLst>
          </p:cNvPr>
          <p:cNvGrpSpPr/>
          <p:nvPr/>
        </p:nvGrpSpPr>
        <p:grpSpPr>
          <a:xfrm>
            <a:off x="5974135" y="3022600"/>
            <a:ext cx="3322265" cy="1168400"/>
            <a:chOff x="5426574" y="3137272"/>
            <a:chExt cx="3365500" cy="1168400"/>
          </a:xfrm>
        </p:grpSpPr>
        <p:pic>
          <p:nvPicPr>
            <p:cNvPr id="23" name="Image 4">
              <a:extLst>
                <a:ext uri="{FF2B5EF4-FFF2-40B4-BE49-F238E27FC236}">
                  <a16:creationId xmlns:a16="http://schemas.microsoft.com/office/drawing/2014/main" id="{04B81ED4-9C55-59E2-AE6E-F9373FCFAD96}"/>
                </a:ext>
              </a:extLst>
            </p:cNvPr>
            <p:cNvPicPr>
              <a:picLocks noChangeAspect="1"/>
            </p:cNvPicPr>
            <p:nvPr/>
          </p:nvPicPr>
          <p:blipFill>
            <a:blip r:embed="rId3"/>
            <a:stretch>
              <a:fillRect/>
            </a:stretch>
          </p:blipFill>
          <p:spPr>
            <a:xfrm>
              <a:off x="5426574" y="3137272"/>
              <a:ext cx="3365500" cy="1168400"/>
            </a:xfrm>
            <a:prstGeom prst="rect">
              <a:avLst/>
            </a:prstGeom>
          </p:spPr>
        </p:pic>
        <p:sp>
          <p:nvSpPr>
            <p:cNvPr id="24" name="Tekstvak 15">
              <a:extLst>
                <a:ext uri="{FF2B5EF4-FFF2-40B4-BE49-F238E27FC236}">
                  <a16:creationId xmlns:a16="http://schemas.microsoft.com/office/drawing/2014/main" id="{E69E5883-5799-B276-E504-483675910FF1}"/>
                </a:ext>
              </a:extLst>
            </p:cNvPr>
            <p:cNvSpPr txBox="1"/>
            <p:nvPr/>
          </p:nvSpPr>
          <p:spPr>
            <a:xfrm>
              <a:off x="6053490" y="3502709"/>
              <a:ext cx="2211169" cy="584775"/>
            </a:xfrm>
            <a:prstGeom prst="rect">
              <a:avLst/>
            </a:prstGeom>
            <a:noFill/>
          </p:spPr>
          <p:txBody>
            <a:bodyPr wrap="square" rtlCol="0">
              <a:spAutoFit/>
            </a:bodyPr>
            <a:lstStyle/>
            <a:p>
              <a:pPr algn="ctr"/>
              <a:r>
                <a:rPr lang="en-GB" sz="1600" b="1" dirty="0" err="1">
                  <a:latin typeface="Aptos" panose="020B0004020202020204" pitchFamily="34" charset="0"/>
                  <a:cs typeface="Arial" panose="020B0604020202020204" pitchFamily="34" charset="0"/>
                </a:rPr>
                <a:t>Provinciale</a:t>
              </a:r>
              <a:r>
                <a:rPr lang="en-GB" sz="1600" b="1" dirty="0">
                  <a:latin typeface="Aptos" panose="020B0004020202020204" pitchFamily="34" charset="0"/>
                  <a:cs typeface="Arial" panose="020B0604020202020204" pitchFamily="34" charset="0"/>
                </a:rPr>
                <a:t> </a:t>
              </a:r>
              <a:r>
                <a:rPr lang="en-GB" sz="1600" b="1" dirty="0" err="1">
                  <a:latin typeface="Aptos" panose="020B0004020202020204" pitchFamily="34" charset="0"/>
                  <a:cs typeface="Arial" panose="020B0604020202020204" pitchFamily="34" charset="0"/>
                </a:rPr>
                <a:t>fase</a:t>
              </a:r>
              <a:endParaRPr lang="en-GB" sz="1600" b="1" dirty="0">
                <a:latin typeface="Aptos" panose="020B0004020202020204" pitchFamily="34" charset="0"/>
                <a:cs typeface="Arial" panose="020B0604020202020204" pitchFamily="34" charset="0"/>
              </a:endParaRPr>
            </a:p>
            <a:p>
              <a:pPr algn="ctr"/>
              <a:r>
                <a:rPr lang="en-GB" sz="1600" b="1" dirty="0">
                  <a:latin typeface="Aptos" panose="020B0004020202020204" pitchFamily="34" charset="0"/>
                  <a:cs typeface="Arial" panose="020B0604020202020204" pitchFamily="34" charset="0"/>
                </a:rPr>
                <a:t>Gouverneur</a:t>
              </a:r>
            </a:p>
          </p:txBody>
        </p:sp>
      </p:grpSp>
      <p:grpSp>
        <p:nvGrpSpPr>
          <p:cNvPr id="25" name="Groupe 46">
            <a:extLst>
              <a:ext uri="{FF2B5EF4-FFF2-40B4-BE49-F238E27FC236}">
                <a16:creationId xmlns:a16="http://schemas.microsoft.com/office/drawing/2014/main" id="{81F76027-00CA-B1E4-A170-7CD589810160}"/>
              </a:ext>
            </a:extLst>
          </p:cNvPr>
          <p:cNvGrpSpPr/>
          <p:nvPr/>
        </p:nvGrpSpPr>
        <p:grpSpPr>
          <a:xfrm>
            <a:off x="6705600" y="1208532"/>
            <a:ext cx="1855322" cy="1733184"/>
            <a:chOff x="6086974" y="1331982"/>
            <a:chExt cx="2044700" cy="1803400"/>
          </a:xfrm>
        </p:grpSpPr>
        <p:pic>
          <p:nvPicPr>
            <p:cNvPr id="26" name="Image 47">
              <a:extLst>
                <a:ext uri="{FF2B5EF4-FFF2-40B4-BE49-F238E27FC236}">
                  <a16:creationId xmlns:a16="http://schemas.microsoft.com/office/drawing/2014/main" id="{DE488A3A-056C-2894-23D0-BA76CE180DC6}"/>
                </a:ext>
              </a:extLst>
            </p:cNvPr>
            <p:cNvPicPr>
              <a:picLocks noChangeAspect="1"/>
            </p:cNvPicPr>
            <p:nvPr/>
          </p:nvPicPr>
          <p:blipFill>
            <a:blip r:embed="rId4"/>
            <a:stretch>
              <a:fillRect/>
            </a:stretch>
          </p:blipFill>
          <p:spPr>
            <a:xfrm>
              <a:off x="6086974" y="1331982"/>
              <a:ext cx="2044700" cy="1803400"/>
            </a:xfrm>
            <a:prstGeom prst="rect">
              <a:avLst/>
            </a:prstGeom>
          </p:spPr>
        </p:pic>
        <p:sp>
          <p:nvSpPr>
            <p:cNvPr id="27" name="Tekstvak 15">
              <a:extLst>
                <a:ext uri="{FF2B5EF4-FFF2-40B4-BE49-F238E27FC236}">
                  <a16:creationId xmlns:a16="http://schemas.microsoft.com/office/drawing/2014/main" id="{7D3A9776-3204-EC72-F40F-5C20566F44C0}"/>
                </a:ext>
              </a:extLst>
            </p:cNvPr>
            <p:cNvSpPr txBox="1"/>
            <p:nvPr/>
          </p:nvSpPr>
          <p:spPr>
            <a:xfrm>
              <a:off x="6298828" y="2337680"/>
              <a:ext cx="1684499" cy="448343"/>
            </a:xfrm>
            <a:prstGeom prst="rect">
              <a:avLst/>
            </a:prstGeom>
            <a:noFill/>
          </p:spPr>
          <p:txBody>
            <a:bodyPr wrap="square" rtlCol="0">
              <a:spAutoFit/>
            </a:bodyPr>
            <a:lstStyle/>
            <a:p>
              <a:pPr algn="ctr"/>
              <a:r>
                <a:rPr lang="en-GB" sz="1100" b="1" dirty="0" err="1">
                  <a:latin typeface="Aptos" panose="020B0004020202020204" pitchFamily="34" charset="0"/>
                  <a:cs typeface="Arial" panose="020B0604020202020204" pitchFamily="34" charset="0"/>
                </a:rPr>
                <a:t>Federale</a:t>
              </a:r>
              <a:r>
                <a:rPr lang="en-GB" sz="1100" b="1" dirty="0">
                  <a:latin typeface="Aptos" panose="020B0004020202020204" pitchFamily="34" charset="0"/>
                  <a:cs typeface="Arial" panose="020B0604020202020204" pitchFamily="34" charset="0"/>
                </a:rPr>
                <a:t> </a:t>
              </a:r>
              <a:r>
                <a:rPr lang="en-GB" sz="1100" b="1" dirty="0" err="1">
                  <a:latin typeface="Aptos" panose="020B0004020202020204" pitchFamily="34" charset="0"/>
                  <a:cs typeface="Arial" panose="020B0604020202020204" pitchFamily="34" charset="0"/>
                </a:rPr>
                <a:t>fase</a:t>
              </a:r>
              <a:r>
                <a:rPr lang="en-GB" sz="1100" b="1" dirty="0">
                  <a:latin typeface="Aptos" panose="020B0004020202020204" pitchFamily="34" charset="0"/>
                  <a:cs typeface="Arial" panose="020B0604020202020204" pitchFamily="34" charset="0"/>
                </a:rPr>
                <a:t> Minister</a:t>
              </a:r>
            </a:p>
          </p:txBody>
        </p:sp>
      </p:grpSp>
      <p:sp>
        <p:nvSpPr>
          <p:cNvPr id="28" name="Tekstvak 14">
            <a:extLst>
              <a:ext uri="{FF2B5EF4-FFF2-40B4-BE49-F238E27FC236}">
                <a16:creationId xmlns:a16="http://schemas.microsoft.com/office/drawing/2014/main" id="{5679288B-B30E-81B3-F43A-DBAB5F820DE7}"/>
              </a:ext>
            </a:extLst>
          </p:cNvPr>
          <p:cNvSpPr txBox="1"/>
          <p:nvPr/>
        </p:nvSpPr>
        <p:spPr>
          <a:xfrm>
            <a:off x="1760885" y="4819242"/>
            <a:ext cx="2549120" cy="369332"/>
          </a:xfrm>
          <a:prstGeom prst="rect">
            <a:avLst/>
          </a:prstGeom>
          <a:noFill/>
        </p:spPr>
        <p:txBody>
          <a:bodyPr wrap="square" lIns="91440" tIns="45720" rIns="91440" bIns="45720" rtlCol="0" anchor="t">
            <a:spAutoFit/>
          </a:bodyPr>
          <a:lstStyle/>
          <a:p>
            <a:pPr algn="ctr"/>
            <a:r>
              <a:rPr lang="en-GB" b="1" dirty="0">
                <a:latin typeface="Aptos" panose="020B0004020202020204" pitchFamily="34" charset="0"/>
                <a:cs typeface="Arial"/>
              </a:rPr>
              <a:t>Op het </a:t>
            </a:r>
            <a:r>
              <a:rPr lang="en-GB" b="1" dirty="0" err="1">
                <a:latin typeface="Aptos" panose="020B0004020202020204" pitchFamily="34" charset="0"/>
                <a:cs typeface="Arial"/>
              </a:rPr>
              <a:t>terrein</a:t>
            </a:r>
            <a:endParaRPr lang="en-GB" b="1" dirty="0" err="1">
              <a:latin typeface="Aptos" panose="020B0004020202020204" pitchFamily="34" charset="0"/>
              <a:cs typeface="Arial" panose="020B0604020202020204" pitchFamily="34" charset="0"/>
            </a:endParaRPr>
          </a:p>
        </p:txBody>
      </p:sp>
      <p:grpSp>
        <p:nvGrpSpPr>
          <p:cNvPr id="30" name="Groupe 21">
            <a:extLst>
              <a:ext uri="{FF2B5EF4-FFF2-40B4-BE49-F238E27FC236}">
                <a16:creationId xmlns:a16="http://schemas.microsoft.com/office/drawing/2014/main" id="{436D9BE6-4812-2183-4CB1-BDFFA80B327B}"/>
              </a:ext>
            </a:extLst>
          </p:cNvPr>
          <p:cNvGrpSpPr/>
          <p:nvPr/>
        </p:nvGrpSpPr>
        <p:grpSpPr>
          <a:xfrm>
            <a:off x="5192930" y="4267200"/>
            <a:ext cx="4838700" cy="1295400"/>
            <a:chOff x="4689974" y="4305672"/>
            <a:chExt cx="4838700" cy="1295400"/>
          </a:xfrm>
        </p:grpSpPr>
        <p:pic>
          <p:nvPicPr>
            <p:cNvPr id="31" name="Image 3">
              <a:extLst>
                <a:ext uri="{FF2B5EF4-FFF2-40B4-BE49-F238E27FC236}">
                  <a16:creationId xmlns:a16="http://schemas.microsoft.com/office/drawing/2014/main" id="{88A9FACE-2E05-4323-854F-559D49B2615B}"/>
                </a:ext>
              </a:extLst>
            </p:cNvPr>
            <p:cNvPicPr>
              <a:picLocks noChangeAspect="1"/>
            </p:cNvPicPr>
            <p:nvPr/>
          </p:nvPicPr>
          <p:blipFill>
            <a:blip r:embed="rId5"/>
            <a:stretch>
              <a:fillRect/>
            </a:stretch>
          </p:blipFill>
          <p:spPr>
            <a:xfrm>
              <a:off x="4689974" y="4305672"/>
              <a:ext cx="4838700" cy="1295400"/>
            </a:xfrm>
            <a:prstGeom prst="rect">
              <a:avLst/>
            </a:prstGeom>
          </p:spPr>
        </p:pic>
        <p:sp>
          <p:nvSpPr>
            <p:cNvPr id="32" name="Tekstvak 15">
              <a:extLst>
                <a:ext uri="{FF2B5EF4-FFF2-40B4-BE49-F238E27FC236}">
                  <a16:creationId xmlns:a16="http://schemas.microsoft.com/office/drawing/2014/main" id="{21C5BDB0-A617-DBD3-6605-38DE6292EE67}"/>
                </a:ext>
              </a:extLst>
            </p:cNvPr>
            <p:cNvSpPr txBox="1"/>
            <p:nvPr/>
          </p:nvSpPr>
          <p:spPr>
            <a:xfrm>
              <a:off x="6022189" y="4749993"/>
              <a:ext cx="2318466" cy="584775"/>
            </a:xfrm>
            <a:prstGeom prst="rect">
              <a:avLst/>
            </a:prstGeom>
            <a:noFill/>
          </p:spPr>
          <p:txBody>
            <a:bodyPr wrap="square" rtlCol="0">
              <a:spAutoFit/>
            </a:bodyPr>
            <a:lstStyle/>
            <a:p>
              <a:pPr algn="ctr"/>
              <a:r>
                <a:rPr lang="en-GB" sz="1600" b="1" dirty="0" err="1">
                  <a:solidFill>
                    <a:schemeClr val="bg1"/>
                  </a:solidFill>
                  <a:latin typeface="Aptos" panose="020B0004020202020204" pitchFamily="34" charset="0"/>
                  <a:cs typeface="Arial" panose="020B0604020202020204" pitchFamily="34" charset="0"/>
                </a:rPr>
                <a:t>Gemeentelijke</a:t>
              </a:r>
              <a:r>
                <a:rPr lang="en-GB" sz="1600" b="1" dirty="0">
                  <a:solidFill>
                    <a:schemeClr val="bg1"/>
                  </a:solidFill>
                  <a:latin typeface="Aptos" panose="020B0004020202020204" pitchFamily="34" charset="0"/>
                  <a:cs typeface="Arial" panose="020B0604020202020204" pitchFamily="34" charset="0"/>
                </a:rPr>
                <a:t> </a:t>
              </a:r>
              <a:r>
                <a:rPr lang="en-GB" sz="1600" b="1" dirty="0" err="1">
                  <a:solidFill>
                    <a:schemeClr val="bg1"/>
                  </a:solidFill>
                  <a:latin typeface="Aptos" panose="020B0004020202020204" pitchFamily="34" charset="0"/>
                  <a:cs typeface="Arial" panose="020B0604020202020204" pitchFamily="34" charset="0"/>
                </a:rPr>
                <a:t>fase</a:t>
              </a:r>
              <a:r>
                <a:rPr lang="en-GB" sz="1600" b="1" dirty="0">
                  <a:solidFill>
                    <a:schemeClr val="bg1"/>
                  </a:solidFill>
                  <a:latin typeface="Aptos" panose="020B0004020202020204" pitchFamily="34" charset="0"/>
                  <a:cs typeface="Arial" panose="020B0604020202020204" pitchFamily="34" charset="0"/>
                </a:rPr>
                <a:t> Burgemeester</a:t>
              </a:r>
            </a:p>
          </p:txBody>
        </p:sp>
      </p:grpSp>
      <p:sp>
        <p:nvSpPr>
          <p:cNvPr id="33" name="Driehoek 9">
            <a:extLst>
              <a:ext uri="{FF2B5EF4-FFF2-40B4-BE49-F238E27FC236}">
                <a16:creationId xmlns:a16="http://schemas.microsoft.com/office/drawing/2014/main" id="{0CDF87A4-702A-ED21-90C5-40E1ECEC59C1}"/>
              </a:ext>
            </a:extLst>
          </p:cNvPr>
          <p:cNvSpPr/>
          <p:nvPr/>
        </p:nvSpPr>
        <p:spPr>
          <a:xfrm>
            <a:off x="4937760" y="1126024"/>
            <a:ext cx="5409390" cy="4534547"/>
          </a:xfrm>
          <a:prstGeom prst="triangle">
            <a:avLst/>
          </a:prstGeom>
          <a:noFill/>
          <a:ln w="19050">
            <a:solidFill>
              <a:srgbClr val="00A49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E7E6E6"/>
              </a:solidFill>
              <a:latin typeface="Arial" panose="020B0604020202020204" pitchFamily="34" charset="0"/>
              <a:cs typeface="Arial" panose="020B0604020202020204" pitchFamily="34" charset="0"/>
            </a:endParaRPr>
          </a:p>
        </p:txBody>
      </p:sp>
      <p:pic>
        <p:nvPicPr>
          <p:cNvPr id="34" name="Afbeelding 9">
            <a:extLst>
              <a:ext uri="{FF2B5EF4-FFF2-40B4-BE49-F238E27FC236}">
                <a16:creationId xmlns:a16="http://schemas.microsoft.com/office/drawing/2014/main" id="{181E4442-CD1F-AE75-7E6B-8E7173C91771}"/>
              </a:ext>
            </a:extLst>
          </p:cNvPr>
          <p:cNvPicPr>
            <a:picLocks noChangeAspect="1"/>
          </p:cNvPicPr>
          <p:nvPr/>
        </p:nvPicPr>
        <p:blipFill>
          <a:blip r:embed="rId6"/>
          <a:stretch>
            <a:fillRect/>
          </a:stretch>
        </p:blipFill>
        <p:spPr>
          <a:xfrm>
            <a:off x="6130731" y="2250842"/>
            <a:ext cx="457620" cy="1786897"/>
          </a:xfrm>
          <a:prstGeom prst="rect">
            <a:avLst/>
          </a:prstGeom>
        </p:spPr>
      </p:pic>
      <p:pic>
        <p:nvPicPr>
          <p:cNvPr id="35" name="Afbeelding 11">
            <a:extLst>
              <a:ext uri="{FF2B5EF4-FFF2-40B4-BE49-F238E27FC236}">
                <a16:creationId xmlns:a16="http://schemas.microsoft.com/office/drawing/2014/main" id="{08394835-88D6-9EA1-4338-B350067E758B}"/>
              </a:ext>
            </a:extLst>
          </p:cNvPr>
          <p:cNvPicPr>
            <a:picLocks noChangeAspect="1"/>
          </p:cNvPicPr>
          <p:nvPr/>
        </p:nvPicPr>
        <p:blipFill>
          <a:blip r:embed="rId7"/>
          <a:stretch>
            <a:fillRect/>
          </a:stretch>
        </p:blipFill>
        <p:spPr>
          <a:xfrm>
            <a:off x="9226661" y="3528491"/>
            <a:ext cx="575729" cy="1796276"/>
          </a:xfrm>
          <a:prstGeom prst="rect">
            <a:avLst/>
          </a:prstGeom>
        </p:spPr>
      </p:pic>
      <p:pic>
        <p:nvPicPr>
          <p:cNvPr id="36" name="Afbeelding 13">
            <a:extLst>
              <a:ext uri="{FF2B5EF4-FFF2-40B4-BE49-F238E27FC236}">
                <a16:creationId xmlns:a16="http://schemas.microsoft.com/office/drawing/2014/main" id="{DAE083D9-53CD-4B63-8376-E2EA21377659}"/>
              </a:ext>
            </a:extLst>
          </p:cNvPr>
          <p:cNvPicPr>
            <a:picLocks noChangeAspect="1"/>
          </p:cNvPicPr>
          <p:nvPr/>
        </p:nvPicPr>
        <p:blipFill>
          <a:blip r:embed="rId8"/>
          <a:stretch>
            <a:fillRect/>
          </a:stretch>
        </p:blipFill>
        <p:spPr>
          <a:xfrm>
            <a:off x="8277385" y="1058064"/>
            <a:ext cx="855333" cy="1798716"/>
          </a:xfrm>
          <a:prstGeom prst="rect">
            <a:avLst/>
          </a:prstGeom>
        </p:spPr>
      </p:pic>
      <p:pic>
        <p:nvPicPr>
          <p:cNvPr id="37" name="Picture 36">
            <a:extLst>
              <a:ext uri="{FF2B5EF4-FFF2-40B4-BE49-F238E27FC236}">
                <a16:creationId xmlns:a16="http://schemas.microsoft.com/office/drawing/2014/main" id="{A392EA5F-A72D-5FEE-9B12-228766A7B6D1}"/>
              </a:ext>
            </a:extLst>
          </p:cNvPr>
          <p:cNvPicPr>
            <a:picLocks noChangeAspect="1"/>
          </p:cNvPicPr>
          <p:nvPr/>
        </p:nvPicPr>
        <p:blipFill>
          <a:blip r:embed="rId9"/>
          <a:stretch>
            <a:fillRect/>
          </a:stretch>
        </p:blipFill>
        <p:spPr>
          <a:xfrm>
            <a:off x="10355381" y="4271394"/>
            <a:ext cx="1478224" cy="1306348"/>
          </a:xfrm>
          <a:prstGeom prst="rect">
            <a:avLst/>
          </a:prstGeom>
        </p:spPr>
      </p:pic>
      <p:pic>
        <p:nvPicPr>
          <p:cNvPr id="29" name="Picture 28">
            <a:extLst>
              <a:ext uri="{FF2B5EF4-FFF2-40B4-BE49-F238E27FC236}">
                <a16:creationId xmlns:a16="http://schemas.microsoft.com/office/drawing/2014/main" id="{B037E4BE-B42B-2FD3-FC63-D1EDE94D23F5}"/>
              </a:ext>
            </a:extLst>
          </p:cNvPr>
          <p:cNvPicPr>
            <a:picLocks noChangeAspect="1"/>
          </p:cNvPicPr>
          <p:nvPr/>
        </p:nvPicPr>
        <p:blipFill>
          <a:blip r:embed="rId10"/>
          <a:srcRect l="36368" t="-2072" r="-2017" b="31483"/>
          <a:stretch>
            <a:fillRect/>
          </a:stretch>
        </p:blipFill>
        <p:spPr>
          <a:xfrm>
            <a:off x="1324655" y="1762462"/>
            <a:ext cx="3421580" cy="2763656"/>
          </a:xfrm>
          <a:prstGeom prst="rect">
            <a:avLst/>
          </a:prstGeom>
        </p:spPr>
      </p:pic>
    </p:spTree>
    <p:extLst>
      <p:ext uri="{BB962C8B-B14F-4D97-AF65-F5344CB8AC3E}">
        <p14:creationId xmlns:p14="http://schemas.microsoft.com/office/powerpoint/2010/main" val="1600273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buitenshuis, hemel, boom, water&#10;&#10;Door AI gegenereerde inhoud is mogelijk onjuist.">
            <a:extLst>
              <a:ext uri="{FF2B5EF4-FFF2-40B4-BE49-F238E27FC236}">
                <a16:creationId xmlns:a16="http://schemas.microsoft.com/office/drawing/2014/main" id="{2B7E4A6E-F06C-3791-AAC1-0CC87D9A05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143500" cy="6858000"/>
          </a:xfrm>
          <a:prstGeom prst="rect">
            <a:avLst/>
          </a:prstGeom>
        </p:spPr>
      </p:pic>
      <p:pic>
        <p:nvPicPr>
          <p:cNvPr id="4" name="Afbeelding 3" descr="Afbeelding met buitenshuis, water, boom, Luchtfotografie&#10;&#10;Door AI gegenereerde inhoud is mogelijk onjuist.">
            <a:extLst>
              <a:ext uri="{FF2B5EF4-FFF2-40B4-BE49-F238E27FC236}">
                <a16:creationId xmlns:a16="http://schemas.microsoft.com/office/drawing/2014/main" id="{C8E769D9-4AB9-8CD6-7888-9EB783B25E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3500" y="2893218"/>
            <a:ext cx="7048499" cy="3964781"/>
          </a:xfrm>
          <a:prstGeom prst="rect">
            <a:avLst/>
          </a:prstGeom>
        </p:spPr>
      </p:pic>
      <p:pic>
        <p:nvPicPr>
          <p:cNvPr id="6" name="Afbeelding 5" descr="Afbeelding met buitenshuis, hemel, wolk, boom&#10;&#10;Door AI gegenereerde inhoud is mogelijk onjuist.">
            <a:extLst>
              <a:ext uri="{FF2B5EF4-FFF2-40B4-BE49-F238E27FC236}">
                <a16:creationId xmlns:a16="http://schemas.microsoft.com/office/drawing/2014/main" id="{DDA6C29F-AEA4-2448-9C1E-7635C75B899A}"/>
              </a:ext>
            </a:extLst>
          </p:cNvPr>
          <p:cNvPicPr>
            <a:picLocks noChangeAspect="1"/>
          </p:cNvPicPr>
          <p:nvPr/>
        </p:nvPicPr>
        <p:blipFill>
          <a:blip r:embed="rId5" cstate="print">
            <a:extLst>
              <a:ext uri="{28A0092B-C50C-407E-A947-70E740481C1C}">
                <a14:useLocalDpi xmlns:a14="http://schemas.microsoft.com/office/drawing/2010/main" val="0"/>
              </a:ext>
            </a:extLst>
          </a:blip>
          <a:srcRect b="45270"/>
          <a:stretch/>
        </p:blipFill>
        <p:spPr>
          <a:xfrm>
            <a:off x="5143501" y="-1"/>
            <a:ext cx="7048499" cy="2893218"/>
          </a:xfrm>
          <a:prstGeom prst="rect">
            <a:avLst/>
          </a:prstGeom>
        </p:spPr>
      </p:pic>
    </p:spTree>
    <p:extLst>
      <p:ext uri="{BB962C8B-B14F-4D97-AF65-F5344CB8AC3E}">
        <p14:creationId xmlns:p14="http://schemas.microsoft.com/office/powerpoint/2010/main" val="1709493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7BDCE-4B4A-28A3-C81D-BB77F286B44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21601AC-19EE-ABFF-5B1D-49821D25F524}"/>
              </a:ext>
            </a:extLst>
          </p:cNvPr>
          <p:cNvSpPr>
            <a:spLocks noGrp="1"/>
          </p:cNvSpPr>
          <p:nvPr>
            <p:ph type="title"/>
          </p:nvPr>
        </p:nvSpPr>
        <p:spPr>
          <a:xfrm>
            <a:off x="1072560" y="2713419"/>
            <a:ext cx="10046879" cy="1431161"/>
          </a:xfrm>
        </p:spPr>
        <p:txBody>
          <a:bodyPr wrap="square" lIns="0" tIns="0" rIns="0" bIns="0" anchor="t">
            <a:spAutoFit/>
          </a:bodyPr>
          <a:lstStyle/>
          <a:p>
            <a:r>
              <a:rPr lang="nl-BE" dirty="0">
                <a:latin typeface="Aptos"/>
              </a:rPr>
              <a:t>Plaats van het vrijwilligerskorps tijdens noodsituaties</a:t>
            </a:r>
          </a:p>
        </p:txBody>
      </p:sp>
    </p:spTree>
    <p:extLst>
      <p:ext uri="{BB962C8B-B14F-4D97-AF65-F5344CB8AC3E}">
        <p14:creationId xmlns:p14="http://schemas.microsoft.com/office/powerpoint/2010/main" val="2171395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1FE95-CE26-FE59-FD63-30B7231B405C}"/>
            </a:ext>
          </a:extLst>
        </p:cNvPr>
        <p:cNvGrpSpPr/>
        <p:nvPr/>
      </p:nvGrpSpPr>
      <p:grpSpPr>
        <a:xfrm>
          <a:off x="0" y="0"/>
          <a:ext cx="0" cy="0"/>
          <a:chOff x="0" y="0"/>
          <a:chExt cx="0" cy="0"/>
        </a:xfrm>
      </p:grpSpPr>
      <p:sp>
        <p:nvSpPr>
          <p:cNvPr id="20" name="object 20">
            <a:extLst>
              <a:ext uri="{FF2B5EF4-FFF2-40B4-BE49-F238E27FC236}">
                <a16:creationId xmlns:a16="http://schemas.microsoft.com/office/drawing/2014/main" id="{AC3737DB-F770-74EA-B91F-065982B95B13}"/>
              </a:ext>
            </a:extLst>
          </p:cNvPr>
          <p:cNvSpPr txBox="1">
            <a:spLocks noGrp="1"/>
          </p:cNvSpPr>
          <p:nvPr>
            <p:ph type="title"/>
          </p:nvPr>
        </p:nvSpPr>
        <p:spPr>
          <a:xfrm>
            <a:off x="818899" y="819709"/>
            <a:ext cx="10046879" cy="944102"/>
          </a:xfrm>
          <a:prstGeom prst="rect">
            <a:avLst/>
          </a:prstGeom>
        </p:spPr>
        <p:txBody>
          <a:bodyPr vert="horz" wrap="square" lIns="0" tIns="286509" rIns="0" bIns="0" rtlCol="0" anchor="t">
            <a:spAutoFit/>
          </a:bodyPr>
          <a:lstStyle/>
          <a:p>
            <a:pPr marL="12700">
              <a:lnSpc>
                <a:spcPts val="5405"/>
              </a:lnSpc>
              <a:spcBef>
                <a:spcPts val="130"/>
              </a:spcBef>
            </a:pPr>
            <a:r>
              <a:rPr lang="nl-BE" sz="4000" dirty="0">
                <a:latin typeface="Aptos" panose="020B0004020202020204" pitchFamily="34" charset="0"/>
              </a:rPr>
              <a:t>Wie kan in het vrijwilligerskorps?</a:t>
            </a:r>
            <a:endParaRPr sz="4000" i="1" spc="-10" dirty="0">
              <a:latin typeface="Aptos" panose="020B0004020202020204" pitchFamily="34" charset="0"/>
            </a:endParaRPr>
          </a:p>
        </p:txBody>
      </p:sp>
      <p:sp>
        <p:nvSpPr>
          <p:cNvPr id="21" name="object 21">
            <a:extLst>
              <a:ext uri="{FF2B5EF4-FFF2-40B4-BE49-F238E27FC236}">
                <a16:creationId xmlns:a16="http://schemas.microsoft.com/office/drawing/2014/main" id="{0424360E-405C-DF14-59C9-E194F2814D38}"/>
              </a:ext>
            </a:extLst>
          </p:cNvPr>
          <p:cNvSpPr txBox="1">
            <a:spLocks noGrp="1"/>
          </p:cNvSpPr>
          <p:nvPr>
            <p:ph type="body" idx="1"/>
          </p:nvPr>
        </p:nvSpPr>
        <p:spPr>
          <a:xfrm>
            <a:off x="816059" y="1877293"/>
            <a:ext cx="6880141" cy="3706143"/>
          </a:xfrm>
          <a:prstGeom prst="rect">
            <a:avLst/>
          </a:prstGeom>
        </p:spPr>
        <p:txBody>
          <a:bodyPr vert="horz" wrap="square" lIns="0" tIns="12700" rIns="0" bIns="0" rtlCol="0" anchor="t">
            <a:spAutoFit/>
          </a:bodyPr>
          <a:lstStyle/>
          <a:p>
            <a:pPr>
              <a:lnSpc>
                <a:spcPct val="100000"/>
              </a:lnSpc>
              <a:spcBef>
                <a:spcPts val="30"/>
              </a:spcBef>
            </a:pPr>
            <a:endParaRPr lang="nl-BE" sz="2400" b="0" dirty="0">
              <a:latin typeface="Aptos" panose="020B0004020202020204" pitchFamily="34" charset="0"/>
            </a:endParaRPr>
          </a:p>
          <a:p>
            <a:pPr marL="342900" indent="-342900" algn="l">
              <a:spcBef>
                <a:spcPts val="30"/>
              </a:spcBef>
              <a:buFont typeface="Arial" panose="020B0604020202020204" pitchFamily="34" charset="0"/>
              <a:buChar char="•"/>
            </a:pPr>
            <a:r>
              <a:rPr lang="nl-BE" sz="2400" b="0" dirty="0">
                <a:latin typeface="Aptos" panose="020B0004020202020204" pitchFamily="34" charset="0"/>
                <a:ea typeface="Calibri"/>
              </a:rPr>
              <a:t>Inwoners van de gemeente/stad die een korps opstelt</a:t>
            </a:r>
          </a:p>
          <a:p>
            <a:pPr marL="800100" lvl="1" indent="-342900" algn="l">
              <a:spcBef>
                <a:spcPts val="30"/>
              </a:spcBef>
              <a:buFont typeface="Courier New" panose="02070309020205020404" pitchFamily="49" charset="0"/>
              <a:buChar char="o"/>
            </a:pPr>
            <a:r>
              <a:rPr lang="nl-BE" sz="2400" dirty="0">
                <a:latin typeface="Aptos" panose="020B0004020202020204" pitchFamily="34" charset="0"/>
                <a:ea typeface="Calibri"/>
              </a:rPr>
              <a:t>Minimumleeftijd: </a:t>
            </a:r>
            <a:r>
              <a:rPr lang="nl-BE" sz="2400" b="1" dirty="0">
                <a:latin typeface="Aptos" panose="020B0004020202020204" pitchFamily="34" charset="0"/>
                <a:ea typeface="Calibri"/>
              </a:rPr>
              <a:t>16 jaar</a:t>
            </a:r>
          </a:p>
          <a:p>
            <a:pPr marL="800100" lvl="1" indent="-342900" algn="l">
              <a:spcBef>
                <a:spcPts val="30"/>
              </a:spcBef>
              <a:buFont typeface="Courier New" panose="02070309020205020404" pitchFamily="49" charset="0"/>
              <a:buChar char="o"/>
            </a:pPr>
            <a:r>
              <a:rPr lang="nl-BE" sz="2400" b="1" dirty="0">
                <a:latin typeface="Aptos"/>
                <a:ea typeface="Calibri"/>
              </a:rPr>
              <a:t>(Blanco strafblad)</a:t>
            </a:r>
          </a:p>
          <a:p>
            <a:pPr marL="800100" lvl="1" indent="-342900" algn="l">
              <a:spcBef>
                <a:spcPts val="30"/>
              </a:spcBef>
              <a:buFont typeface="Arial" panose="020B0604020202020204" pitchFamily="34" charset="0"/>
              <a:buChar char="•"/>
            </a:pPr>
            <a:endParaRPr lang="nl-BE" sz="2400" b="1" dirty="0">
              <a:latin typeface="Aptos" panose="020B0004020202020204" pitchFamily="34" charset="0"/>
              <a:ea typeface="Calibri"/>
            </a:endParaRPr>
          </a:p>
          <a:p>
            <a:pPr marL="800100" lvl="1" indent="-342900" algn="l">
              <a:spcBef>
                <a:spcPts val="30"/>
              </a:spcBef>
              <a:buFont typeface="Arial" panose="020B0604020202020204" pitchFamily="34" charset="0"/>
              <a:buChar char="•"/>
            </a:pPr>
            <a:endParaRPr lang="nl-BE" sz="2400" b="1" dirty="0">
              <a:latin typeface="Aptos" panose="020B0004020202020204" pitchFamily="34" charset="0"/>
              <a:ea typeface="Calibri"/>
            </a:endParaRPr>
          </a:p>
          <a:p>
            <a:pPr marL="342900" indent="-342900" algn="l">
              <a:spcBef>
                <a:spcPts val="30"/>
              </a:spcBef>
              <a:buFont typeface="Arial" panose="020B0604020202020204" pitchFamily="34" charset="0"/>
              <a:buChar char="•"/>
            </a:pPr>
            <a:r>
              <a:rPr lang="nl-BE" sz="2400" b="0" dirty="0">
                <a:solidFill>
                  <a:srgbClr val="231F20"/>
                </a:solidFill>
                <a:latin typeface="Aptos"/>
                <a:ea typeface="Calibri"/>
                <a:cs typeface="Calibri"/>
              </a:rPr>
              <a:t>Engagement voor deelname aan </a:t>
            </a:r>
            <a:r>
              <a:rPr lang="nl-BE" sz="2400" b="0" dirty="0">
                <a:latin typeface="Aptos"/>
                <a:ea typeface="Calibri"/>
              </a:rPr>
              <a:t>opleiding(en),</a:t>
            </a:r>
            <a:r>
              <a:rPr lang="nl-BE" sz="2400" b="0" dirty="0">
                <a:solidFill>
                  <a:srgbClr val="231F20"/>
                </a:solidFill>
                <a:latin typeface="Aptos"/>
                <a:ea typeface="Calibri"/>
                <a:cs typeface="Calibri"/>
              </a:rPr>
              <a:t> terugkommomenten, oefeningen, …  </a:t>
            </a:r>
            <a:br>
              <a:rPr lang="nl-BE" sz="2400" b="0" dirty="0">
                <a:latin typeface="Aptos" panose="020B0004020202020204" pitchFamily="34" charset="0"/>
                <a:ea typeface="Calibri"/>
                <a:cs typeface="Calibri"/>
              </a:rPr>
            </a:br>
            <a:r>
              <a:rPr lang="nl-BE" sz="2400" b="0" dirty="0">
                <a:solidFill>
                  <a:srgbClr val="231F20"/>
                </a:solidFill>
                <a:latin typeface="Aptos"/>
                <a:ea typeface="Calibri"/>
                <a:cs typeface="Calibri"/>
                <a:sym typeface="Wingdings" panose="05000000000000000000" pitchFamily="2" charset="2"/>
              </a:rPr>
              <a:t> </a:t>
            </a:r>
            <a:r>
              <a:rPr lang="nl-BE" sz="2400" b="0" dirty="0">
                <a:solidFill>
                  <a:srgbClr val="231F20"/>
                </a:solidFill>
                <a:latin typeface="Aptos"/>
                <a:ea typeface="Calibri"/>
                <a:cs typeface="Calibri"/>
              </a:rPr>
              <a:t>De </a:t>
            </a:r>
            <a:r>
              <a:rPr lang="nl-BE" sz="2400" dirty="0">
                <a:solidFill>
                  <a:srgbClr val="231F20"/>
                </a:solidFill>
                <a:latin typeface="Aptos"/>
                <a:ea typeface="Calibri"/>
                <a:cs typeface="Calibri"/>
              </a:rPr>
              <a:t>motivatie</a:t>
            </a:r>
            <a:r>
              <a:rPr lang="nl-BE" sz="2400" b="0" dirty="0">
                <a:solidFill>
                  <a:srgbClr val="231F20"/>
                </a:solidFill>
                <a:latin typeface="Aptos"/>
                <a:ea typeface="Calibri"/>
                <a:cs typeface="Calibri"/>
              </a:rPr>
              <a:t> van de kandidaten staat voorop. </a:t>
            </a:r>
          </a:p>
        </p:txBody>
      </p:sp>
      <p:sp>
        <p:nvSpPr>
          <p:cNvPr id="4" name="Rol: verticaal 3">
            <a:extLst>
              <a:ext uri="{FF2B5EF4-FFF2-40B4-BE49-F238E27FC236}">
                <a16:creationId xmlns:a16="http://schemas.microsoft.com/office/drawing/2014/main" id="{66FEAFCC-0FF1-279B-8B42-AE77B9C6AC25}"/>
              </a:ext>
            </a:extLst>
          </p:cNvPr>
          <p:cNvSpPr/>
          <p:nvPr/>
        </p:nvSpPr>
        <p:spPr>
          <a:xfrm>
            <a:off x="7620000" y="2286000"/>
            <a:ext cx="3886200" cy="3752291"/>
          </a:xfrm>
          <a:prstGeom prst="verticalScroll">
            <a:avLst/>
          </a:prstGeom>
          <a:solidFill>
            <a:schemeClr val="bg2"/>
          </a:solidFill>
          <a:ln w="22225">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BE"/>
          </a:p>
        </p:txBody>
      </p:sp>
      <p:sp>
        <p:nvSpPr>
          <p:cNvPr id="5" name="Tekstvak 4">
            <a:extLst>
              <a:ext uri="{FF2B5EF4-FFF2-40B4-BE49-F238E27FC236}">
                <a16:creationId xmlns:a16="http://schemas.microsoft.com/office/drawing/2014/main" id="{2956A18B-81C4-3F88-BC37-7EA73F24D16C}"/>
              </a:ext>
            </a:extLst>
          </p:cNvPr>
          <p:cNvSpPr txBox="1"/>
          <p:nvPr/>
        </p:nvSpPr>
        <p:spPr>
          <a:xfrm>
            <a:off x="8149896" y="2926929"/>
            <a:ext cx="2826407" cy="3031599"/>
          </a:xfrm>
          <a:prstGeom prst="rect">
            <a:avLst/>
          </a:prstGeom>
          <a:noFill/>
        </p:spPr>
        <p:txBody>
          <a:bodyPr wrap="square" rtlCol="0">
            <a:spAutoFit/>
          </a:bodyPr>
          <a:lstStyle/>
          <a:p>
            <a:pPr algn="ctr">
              <a:lnSpc>
                <a:spcPct val="150000"/>
              </a:lnSpc>
            </a:pPr>
            <a:r>
              <a:rPr lang="nl-BE" sz="1800" b="1" dirty="0">
                <a:solidFill>
                  <a:schemeClr val="accent2">
                    <a:lumMod val="75000"/>
                  </a:schemeClr>
                </a:solidFill>
                <a:latin typeface="Aptos" panose="020B0004020202020204" pitchFamily="34" charset="0"/>
                <a:ea typeface="Calibri"/>
              </a:rPr>
              <a:t>Vrijwilligerswet</a:t>
            </a:r>
          </a:p>
          <a:p>
            <a:pPr algn="ctr"/>
            <a:endParaRPr lang="nl-BE" b="0" i="1" dirty="0">
              <a:latin typeface="Aptos" panose="020B0004020202020204" pitchFamily="34" charset="0"/>
            </a:endParaRPr>
          </a:p>
          <a:p>
            <a:pPr algn="ctr"/>
            <a:r>
              <a:rPr lang="nl-BE" b="0" i="1" dirty="0">
                <a:latin typeface="Aptos" panose="020B0004020202020204" pitchFamily="34" charset="0"/>
              </a:rPr>
              <a:t>onbezoldigde, onverplichte activiteiten ten behoeve van anderen, georganiseerd door een organisatie, en niet in het kader van een betaalde arbeidsovereenkomst</a:t>
            </a:r>
            <a:endParaRPr lang="nl-BE" sz="2000" b="0" i="1" dirty="0">
              <a:latin typeface="Aptos" panose="020B0004020202020204" pitchFamily="34" charset="0"/>
              <a:ea typeface="Calibri"/>
            </a:endParaRPr>
          </a:p>
          <a:p>
            <a:endParaRPr lang="nl-BE" dirty="0"/>
          </a:p>
        </p:txBody>
      </p:sp>
    </p:spTree>
    <p:extLst>
      <p:ext uri="{BB962C8B-B14F-4D97-AF65-F5344CB8AC3E}">
        <p14:creationId xmlns:p14="http://schemas.microsoft.com/office/powerpoint/2010/main" val="2547821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50770"/>
          </a:xfrm>
          <a:prstGeom prst="rect">
            <a:avLst/>
          </a:prstGeom>
        </p:spPr>
        <p:txBody>
          <a:bodyPr vert="horz" wrap="square" lIns="0" tIns="286509" rIns="0" bIns="0" rtlCol="0" anchor="t">
            <a:spAutoFit/>
          </a:bodyPr>
          <a:lstStyle/>
          <a:p>
            <a:pPr marL="12700">
              <a:lnSpc>
                <a:spcPts val="5405"/>
              </a:lnSpc>
              <a:spcBef>
                <a:spcPts val="130"/>
              </a:spcBef>
            </a:pPr>
            <a:r>
              <a:rPr lang="nl-BE" sz="4000" dirty="0">
                <a:latin typeface="Aptos" panose="020B0004020202020204" pitchFamily="34" charset="0"/>
              </a:rPr>
              <a:t>Wanneer kan het korps ingezet worden?</a:t>
            </a:r>
            <a:endParaRPr sz="4000" i="1" spc="-10" dirty="0">
              <a:latin typeface="Aptos" panose="020B0004020202020204" pitchFamily="34" charset="0"/>
            </a:endParaRPr>
          </a:p>
        </p:txBody>
      </p:sp>
      <p:sp>
        <p:nvSpPr>
          <p:cNvPr id="21" name="object 21"/>
          <p:cNvSpPr txBox="1">
            <a:spLocks noGrp="1"/>
          </p:cNvSpPr>
          <p:nvPr>
            <p:ph type="body" idx="1"/>
          </p:nvPr>
        </p:nvSpPr>
        <p:spPr>
          <a:xfrm>
            <a:off x="824962" y="2121338"/>
            <a:ext cx="8928638" cy="3336811"/>
          </a:xfrm>
          <a:prstGeom prst="rect">
            <a:avLst/>
          </a:prstGeom>
        </p:spPr>
        <p:txBody>
          <a:bodyPr vert="horz" wrap="square" lIns="0" tIns="12700" rIns="0" bIns="0" rtlCol="0" anchor="t">
            <a:spAutoFit/>
          </a:bodyPr>
          <a:lstStyle/>
          <a:p>
            <a:pPr marL="342900" indent="-342900">
              <a:spcBef>
                <a:spcPts val="30"/>
              </a:spcBef>
              <a:buFont typeface="Arial" panose="020B0604020202020204" pitchFamily="34" charset="0"/>
              <a:buChar char="•"/>
            </a:pPr>
            <a:r>
              <a:rPr lang="nl-BE" sz="2400" dirty="0">
                <a:latin typeface="Aptos" panose="020B0004020202020204" pitchFamily="34" charset="0"/>
                <a:ea typeface="Calibri"/>
              </a:rPr>
              <a:t>Voor, tijdens en/of na een ‘noodsituatie’ </a:t>
            </a:r>
            <a:r>
              <a:rPr lang="nl-BE" sz="2400" b="0" dirty="0">
                <a:latin typeface="Aptos" panose="020B0004020202020204" pitchFamily="34" charset="0"/>
                <a:ea typeface="Calibri"/>
              </a:rPr>
              <a:t>in de gemeente/stad.</a:t>
            </a:r>
          </a:p>
          <a:p>
            <a:pPr marL="800100" lvl="1" indent="-342900">
              <a:spcBef>
                <a:spcPts val="30"/>
              </a:spcBef>
              <a:buFont typeface="Courier New" panose="020B0604020202020204" pitchFamily="34" charset="0"/>
              <a:buChar char="o"/>
            </a:pPr>
            <a:r>
              <a:rPr lang="nl-BE" sz="2400" b="0" dirty="0">
                <a:solidFill>
                  <a:srgbClr val="231F20"/>
                </a:solidFill>
                <a:latin typeface="Aptos" panose="020B0004020202020204" pitchFamily="34" charset="0"/>
                <a:ea typeface="Calibri"/>
              </a:rPr>
              <a:t>Meestal onvoorspelbaar!</a:t>
            </a:r>
            <a:endParaRPr lang="nl-BE" sz="2400" b="0" dirty="0">
              <a:solidFill>
                <a:srgbClr val="231F20"/>
              </a:solidFill>
              <a:latin typeface="Aptos" panose="020B0004020202020204" pitchFamily="34" charset="0"/>
              <a:ea typeface="Calibri"/>
              <a:cs typeface="Calibri"/>
            </a:endParaRPr>
          </a:p>
          <a:p>
            <a:pPr marL="800100" lvl="1" indent="-342900">
              <a:spcBef>
                <a:spcPts val="30"/>
              </a:spcBef>
              <a:buFont typeface="Courier New" panose="020B0604020202020204" pitchFamily="34" charset="0"/>
              <a:buChar char="o"/>
            </a:pPr>
            <a:r>
              <a:rPr lang="nl-BE" sz="2400" dirty="0">
                <a:solidFill>
                  <a:srgbClr val="231F20"/>
                </a:solidFill>
                <a:latin typeface="Aptos" panose="020B0004020202020204" pitchFamily="34" charset="0"/>
                <a:ea typeface="Calibri"/>
              </a:rPr>
              <a:t>Maar... noodsituaties komen liefst zo weinig mogelijk voor.</a:t>
            </a:r>
          </a:p>
          <a:p>
            <a:pPr lvl="1">
              <a:spcBef>
                <a:spcPts val="30"/>
              </a:spcBef>
            </a:pPr>
            <a:endParaRPr lang="nl-BE" sz="2400" dirty="0">
              <a:solidFill>
                <a:srgbClr val="231F20"/>
              </a:solidFill>
              <a:latin typeface="Aptos" panose="020B0004020202020204" pitchFamily="34" charset="0"/>
              <a:ea typeface="Calibri"/>
            </a:endParaRPr>
          </a:p>
          <a:p>
            <a:pPr marL="342900" indent="-342900">
              <a:spcBef>
                <a:spcPts val="30"/>
              </a:spcBef>
              <a:buFont typeface="Arial" panose="020B0604020202020204" pitchFamily="34" charset="0"/>
              <a:buChar char="•"/>
            </a:pPr>
            <a:r>
              <a:rPr lang="nl-BE" sz="2400" b="0" u="sng" dirty="0">
                <a:latin typeface="Aptos" panose="020B0004020202020204" pitchFamily="34" charset="0"/>
                <a:ea typeface="Calibri"/>
              </a:rPr>
              <a:t>Nooit</a:t>
            </a:r>
            <a:r>
              <a:rPr lang="nl-BE" sz="2400" b="0" dirty="0">
                <a:latin typeface="Aptos" panose="020B0004020202020204" pitchFamily="34" charset="0"/>
                <a:ea typeface="Calibri"/>
              </a:rPr>
              <a:t> automatisch of op initiatief van de leden van het korps zelf.</a:t>
            </a:r>
          </a:p>
          <a:p>
            <a:pPr marL="800100" lvl="1" indent="-342900">
              <a:spcBef>
                <a:spcPts val="30"/>
              </a:spcBef>
              <a:buFont typeface="Arial" panose="020B0604020202020204" pitchFamily="34" charset="0"/>
              <a:buChar char="•"/>
            </a:pPr>
            <a:r>
              <a:rPr lang="nl-BE" sz="2400" b="1" dirty="0">
                <a:latin typeface="Aptos"/>
                <a:ea typeface="Calibri"/>
              </a:rPr>
              <a:t>Altijd </a:t>
            </a:r>
            <a:r>
              <a:rPr lang="nl-BE" sz="2400" b="1" u="sng" dirty="0">
                <a:latin typeface="Aptos"/>
                <a:ea typeface="Calibri"/>
              </a:rPr>
              <a:t>op vraag</a:t>
            </a:r>
            <a:r>
              <a:rPr lang="nl-BE" sz="2400" b="1" dirty="0">
                <a:latin typeface="Aptos"/>
                <a:ea typeface="Calibri"/>
              </a:rPr>
              <a:t> van en </a:t>
            </a:r>
            <a:r>
              <a:rPr lang="nl-BE" sz="2400" b="1" u="sng" dirty="0">
                <a:latin typeface="Aptos"/>
                <a:ea typeface="Calibri"/>
              </a:rPr>
              <a:t>onder aansturing</a:t>
            </a:r>
            <a:r>
              <a:rPr lang="nl-BE" sz="2400" b="1" dirty="0">
                <a:latin typeface="Aptos"/>
                <a:ea typeface="Calibri"/>
              </a:rPr>
              <a:t> van het lokaal bestuur.</a:t>
            </a:r>
          </a:p>
          <a:p>
            <a:pPr marL="800100" lvl="1" indent="-342900">
              <a:spcBef>
                <a:spcPts val="30"/>
              </a:spcBef>
              <a:buFont typeface="Arial" panose="020B0604020202020204" pitchFamily="34" charset="0"/>
              <a:buChar char="•"/>
            </a:pPr>
            <a:r>
              <a:rPr lang="nl-BE" sz="2400" b="1" dirty="0">
                <a:solidFill>
                  <a:srgbClr val="000000"/>
                </a:solidFill>
                <a:latin typeface="Aptos"/>
                <a:ea typeface="Calibri"/>
              </a:rPr>
              <a:t>Steeds weloverwogen.</a:t>
            </a:r>
          </a:p>
          <a:p>
            <a:pPr marL="342900" indent="-342900">
              <a:spcBef>
                <a:spcPts val="30"/>
              </a:spcBef>
              <a:buFont typeface="Arial" panose="020B0604020202020204" pitchFamily="34" charset="0"/>
              <a:buChar char="•"/>
            </a:pPr>
            <a:endParaRPr lang="nl-BE" sz="2400" b="0" dirty="0">
              <a:ea typeface="Calibri"/>
            </a:endParaRPr>
          </a:p>
        </p:txBody>
      </p:sp>
      <p:pic>
        <p:nvPicPr>
          <p:cNvPr id="22" name="Image 2" descr="Une image contenant table&#10;&#10;Description générée automatiquement">
            <a:extLst>
              <a:ext uri="{FF2B5EF4-FFF2-40B4-BE49-F238E27FC236}">
                <a16:creationId xmlns:a16="http://schemas.microsoft.com/office/drawing/2014/main" id="{743F7621-1CC3-F230-A09C-ADEFE99DF8A1}"/>
              </a:ext>
            </a:extLst>
          </p:cNvPr>
          <p:cNvPicPr>
            <a:picLocks noChangeAspect="1"/>
          </p:cNvPicPr>
          <p:nvPr/>
        </p:nvPicPr>
        <p:blipFill>
          <a:blip r:embed="rId3"/>
          <a:stretch>
            <a:fillRect/>
          </a:stretch>
        </p:blipFill>
        <p:spPr>
          <a:xfrm>
            <a:off x="8915400" y="3810894"/>
            <a:ext cx="2300271" cy="2227397"/>
          </a:xfrm>
          <a:prstGeom prst="rect">
            <a:avLst/>
          </a:prstGeom>
        </p:spPr>
      </p:pic>
      <p:sp>
        <p:nvSpPr>
          <p:cNvPr id="23" name="TextBox 20">
            <a:extLst>
              <a:ext uri="{FF2B5EF4-FFF2-40B4-BE49-F238E27FC236}">
                <a16:creationId xmlns:a16="http://schemas.microsoft.com/office/drawing/2014/main" id="{1B850EF7-65B4-FCC9-BC56-08B1D20A680E}"/>
              </a:ext>
            </a:extLst>
          </p:cNvPr>
          <p:cNvSpPr txBox="1"/>
          <p:nvPr/>
        </p:nvSpPr>
        <p:spPr>
          <a:xfrm>
            <a:off x="8305800" y="5670377"/>
            <a:ext cx="329820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dirty="0">
                <a:latin typeface="Aptos" panose="020B0004020202020204" pitchFamily="34" charset="0"/>
                <a:cs typeface="Arial"/>
              </a:rPr>
              <a:t>Burgemeester</a:t>
            </a:r>
            <a:endParaRPr lang="en-US" b="1" dirty="0">
              <a:solidFill>
                <a:srgbClr val="000000"/>
              </a:solidFill>
              <a:latin typeface="Aptos" panose="020B0004020202020204" pitchFamily="34" charset="0"/>
              <a:cs typeface="Arial"/>
            </a:endParaRPr>
          </a:p>
        </p:txBody>
      </p:sp>
    </p:spTree>
    <p:extLst>
      <p:ext uri="{BB962C8B-B14F-4D97-AF65-F5344CB8AC3E}">
        <p14:creationId xmlns:p14="http://schemas.microsoft.com/office/powerpoint/2010/main" val="996558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6059" y="304800"/>
            <a:ext cx="10046879" cy="944102"/>
          </a:xfrm>
          <a:prstGeom prst="rect">
            <a:avLst/>
          </a:prstGeom>
        </p:spPr>
        <p:txBody>
          <a:bodyPr vert="horz" wrap="square" lIns="0" tIns="286509" rIns="0" bIns="0" rtlCol="0" anchor="t">
            <a:spAutoFit/>
          </a:bodyPr>
          <a:lstStyle/>
          <a:p>
            <a:pPr marL="12700">
              <a:lnSpc>
                <a:spcPts val="5405"/>
              </a:lnSpc>
              <a:spcBef>
                <a:spcPts val="130"/>
              </a:spcBef>
            </a:pPr>
            <a:r>
              <a:rPr lang="nl-BE" sz="4000" dirty="0">
                <a:latin typeface="Aptos" panose="020B0004020202020204" pitchFamily="34" charset="0"/>
              </a:rPr>
              <a:t>Wat kan het vrijwilligerskorps doen?</a:t>
            </a:r>
            <a:endParaRPr sz="4000" i="1" spc="-10" dirty="0">
              <a:latin typeface="Aptos" panose="020B0004020202020204" pitchFamily="34" charset="0"/>
            </a:endParaRPr>
          </a:p>
        </p:txBody>
      </p:sp>
      <p:sp>
        <p:nvSpPr>
          <p:cNvPr id="21" name="object 21"/>
          <p:cNvSpPr txBox="1">
            <a:spLocks noGrp="1"/>
          </p:cNvSpPr>
          <p:nvPr>
            <p:ph type="body" idx="1"/>
          </p:nvPr>
        </p:nvSpPr>
        <p:spPr>
          <a:xfrm>
            <a:off x="804336" y="1219989"/>
            <a:ext cx="10904727" cy="5552802"/>
          </a:xfrm>
          <a:prstGeom prst="rect">
            <a:avLst/>
          </a:prstGeom>
        </p:spPr>
        <p:txBody>
          <a:bodyPr vert="horz" wrap="square" lIns="0" tIns="12700" rIns="0" bIns="0" rtlCol="0" anchor="t">
            <a:spAutoFit/>
          </a:bodyPr>
          <a:lstStyle/>
          <a:p>
            <a:pPr>
              <a:lnSpc>
                <a:spcPct val="100000"/>
              </a:lnSpc>
              <a:spcBef>
                <a:spcPts val="30"/>
              </a:spcBef>
            </a:pPr>
            <a:endParaRPr lang="nl-BE" sz="2000" b="0" dirty="0">
              <a:latin typeface="Aptos" panose="020B0004020202020204" pitchFamily="34" charset="0"/>
            </a:endParaRPr>
          </a:p>
          <a:p>
            <a:pPr marL="342900" indent="-342900" algn="l">
              <a:spcBef>
                <a:spcPts val="30"/>
              </a:spcBef>
              <a:buFont typeface="Arial" panose="020B0604020202020204" pitchFamily="34" charset="0"/>
              <a:buChar char="•"/>
            </a:pPr>
            <a:r>
              <a:rPr lang="nl-BE" sz="2000" b="0" dirty="0">
                <a:latin typeface="Aptos" panose="020B0004020202020204" pitchFamily="34" charset="0"/>
                <a:ea typeface="Calibri"/>
              </a:rPr>
              <a:t>Heel verschillende taken, afhankelijk van de nood(situatie).</a:t>
            </a:r>
          </a:p>
          <a:p>
            <a:pPr marL="342900" indent="-342900" algn="l">
              <a:spcBef>
                <a:spcPts val="30"/>
              </a:spcBef>
              <a:buFont typeface="Arial" panose="020B0604020202020204" pitchFamily="34" charset="0"/>
              <a:buChar char="•"/>
            </a:pPr>
            <a:r>
              <a:rPr lang="nl-BE" sz="2000" b="0" dirty="0">
                <a:latin typeface="Aptos" panose="020B0004020202020204" pitchFamily="34" charset="0"/>
                <a:ea typeface="Calibri"/>
              </a:rPr>
              <a:t>Steeds uitvoerend, ondersteunend en aanvullend op de taken van de disciplines en de overheden + in veilige omstandigheden. </a:t>
            </a:r>
          </a:p>
          <a:p>
            <a:pPr marL="342900" indent="-342900" algn="l">
              <a:spcBef>
                <a:spcPts val="30"/>
              </a:spcBef>
              <a:buFont typeface="Arial" panose="020B0604020202020204" pitchFamily="34" charset="0"/>
              <a:buChar char="•"/>
            </a:pPr>
            <a:r>
              <a:rPr lang="nl-BE" sz="2000" dirty="0">
                <a:latin typeface="Aptos" panose="020B0004020202020204" pitchFamily="34" charset="0"/>
                <a:ea typeface="Calibri"/>
              </a:rPr>
              <a:t>Enkele voorbeelden: helpen bij… </a:t>
            </a:r>
          </a:p>
          <a:p>
            <a:pPr marL="742950" lvl="1" indent="-285750">
              <a:buFont typeface="Courier New" panose="02070309020205020404" pitchFamily="49" charset="0"/>
              <a:buChar char="o"/>
            </a:pPr>
            <a:r>
              <a:rPr lang="nl-BE" sz="2000" b="0" dirty="0">
                <a:latin typeface="Aptos" panose="020B0004020202020204" pitchFamily="34" charset="0"/>
              </a:rPr>
              <a:t>informeren van (getroffen) inwoners (bv. bewonersbrieven/flyers uitdelen, tolken of vertalen) </a:t>
            </a:r>
          </a:p>
          <a:p>
            <a:pPr marL="742950" lvl="1" indent="-285750">
              <a:buFont typeface="Courier New" panose="02070309020205020404" pitchFamily="49" charset="0"/>
              <a:buChar char="o"/>
            </a:pPr>
            <a:r>
              <a:rPr lang="nl-BE" sz="2000" b="0" dirty="0">
                <a:latin typeface="Aptos" panose="020B0004020202020204" pitchFamily="34" charset="0"/>
              </a:rPr>
              <a:t>beeldvorming (bv. foto’s van schade) </a:t>
            </a:r>
          </a:p>
          <a:p>
            <a:pPr marL="742950" lvl="1" indent="-285750">
              <a:buFont typeface="Courier New" panose="02070309020205020404" pitchFamily="49" charset="0"/>
              <a:buChar char="o"/>
            </a:pPr>
            <a:r>
              <a:rPr lang="nl-BE" sz="2000" b="0" dirty="0">
                <a:latin typeface="Aptos" panose="020B0004020202020204" pitchFamily="34" charset="0"/>
              </a:rPr>
              <a:t>administratie </a:t>
            </a:r>
          </a:p>
          <a:p>
            <a:pPr marL="742950" lvl="1" indent="-285750">
              <a:buFont typeface="Courier New" panose="02070309020205020404" pitchFamily="49" charset="0"/>
              <a:buChar char="o"/>
            </a:pPr>
            <a:r>
              <a:rPr lang="nl-BE" sz="2000">
                <a:latin typeface="Aptos"/>
              </a:rPr>
              <a:t>ondersteunende taken in een</a:t>
            </a:r>
            <a:r>
              <a:rPr lang="nl-BE" sz="2000" b="0">
                <a:latin typeface="Aptos"/>
              </a:rPr>
              <a:t> opvangcentrum/onthaalcentrum </a:t>
            </a:r>
          </a:p>
          <a:p>
            <a:pPr marL="742950" lvl="1" indent="-285750">
              <a:buFont typeface="Courier New" panose="02070309020205020404" pitchFamily="49" charset="0"/>
              <a:buChar char="o"/>
            </a:pPr>
            <a:r>
              <a:rPr lang="nl-BE" sz="2000" b="0" dirty="0">
                <a:latin typeface="Aptos" panose="020B0004020202020204" pitchFamily="34" charset="0"/>
              </a:rPr>
              <a:t>een geplande evacuatie </a:t>
            </a:r>
          </a:p>
          <a:p>
            <a:pPr marL="742950" lvl="1" indent="-285750">
              <a:buFont typeface="Courier New" panose="02070309020205020404" pitchFamily="49" charset="0"/>
              <a:buChar char="o"/>
            </a:pPr>
            <a:r>
              <a:rPr lang="nl-BE" sz="2000" b="0" dirty="0">
                <a:latin typeface="Aptos" panose="020B0004020202020204" pitchFamily="34" charset="0"/>
              </a:rPr>
              <a:t>zandzakken vullen/leggen/uitdelen </a:t>
            </a:r>
          </a:p>
          <a:p>
            <a:pPr marL="742950" lvl="1" indent="-285750">
              <a:buFont typeface="Courier New" panose="02070309020205020404" pitchFamily="49" charset="0"/>
              <a:buChar char="o"/>
            </a:pPr>
            <a:r>
              <a:rPr lang="nl-BE" sz="2000" b="0" dirty="0">
                <a:latin typeface="Aptos" panose="020B0004020202020204" pitchFamily="34" charset="0"/>
              </a:rPr>
              <a:t>instaan voor inzamelen van voeding of (nood) goederen </a:t>
            </a:r>
          </a:p>
          <a:p>
            <a:pPr marL="742950" lvl="1" indent="-285750">
              <a:buFont typeface="Courier New" panose="02070309020205020404" pitchFamily="49" charset="0"/>
              <a:buChar char="o"/>
            </a:pPr>
            <a:r>
              <a:rPr lang="nl-BE" sz="2000" b="0" dirty="0">
                <a:latin typeface="Aptos" panose="020B0004020202020204" pitchFamily="34" charset="0"/>
              </a:rPr>
              <a:t>zoektocht naar een vermiste persoon </a:t>
            </a:r>
          </a:p>
          <a:p>
            <a:pPr marL="742950" lvl="1" indent="-285750">
              <a:buFont typeface="Courier New" panose="02070309020205020404" pitchFamily="49" charset="0"/>
              <a:buChar char="o"/>
            </a:pPr>
            <a:r>
              <a:rPr lang="nl-BE" sz="2000" b="0" dirty="0">
                <a:latin typeface="Aptos" panose="020B0004020202020204" pitchFamily="34" charset="0"/>
              </a:rPr>
              <a:t>allerhande (op)kuis- en herstelwerken </a:t>
            </a:r>
          </a:p>
          <a:p>
            <a:pPr marL="742950" lvl="1" indent="-285750">
              <a:buFont typeface="Courier New" panose="02070309020205020404" pitchFamily="49" charset="0"/>
              <a:buChar char="o"/>
            </a:pPr>
            <a:r>
              <a:rPr lang="nl-BE" sz="2000" b="0" dirty="0">
                <a:latin typeface="Aptos" panose="020B0004020202020204" pitchFamily="34" charset="0"/>
              </a:rPr>
              <a:t>bereiden/uitdelen/registreren/sorteren van voedselpakketten, water en/of (nood)goederen </a:t>
            </a:r>
          </a:p>
          <a:p>
            <a:pPr marL="742950" lvl="1" indent="-285750">
              <a:buFont typeface="Courier New" panose="02070309020205020404" pitchFamily="49" charset="0"/>
              <a:buChar char="o"/>
            </a:pPr>
            <a:r>
              <a:rPr lang="nl-BE" sz="2000" b="0" dirty="0">
                <a:latin typeface="Aptos" panose="020B0004020202020204" pitchFamily="34" charset="0"/>
              </a:rPr>
              <a:t>vervoer personen/goederen/(huis)dieren </a:t>
            </a:r>
          </a:p>
          <a:p>
            <a:endParaRPr lang="nl-BE" sz="2000" b="0" dirty="0">
              <a:latin typeface="Aptos" panose="020B0004020202020204" pitchFamily="34" charset="0"/>
              <a:ea typeface="Calibri"/>
            </a:endParaRPr>
          </a:p>
          <a:p>
            <a:pPr marL="342900" indent="-342900">
              <a:spcBef>
                <a:spcPts val="30"/>
              </a:spcBef>
              <a:buFont typeface="Arial" panose="020B0604020202020204" pitchFamily="34" charset="0"/>
              <a:buChar char="•"/>
            </a:pPr>
            <a:r>
              <a:rPr lang="nl-BE" sz="2000" dirty="0">
                <a:latin typeface="Aptos" panose="020B0004020202020204" pitchFamily="34" charset="0"/>
                <a:ea typeface="Calibri"/>
              </a:rPr>
              <a:t>= nooit 'in de plaats van', altijd 'helpen bij...'</a:t>
            </a:r>
            <a:endParaRPr lang="nl-BE" sz="2000" b="0" dirty="0">
              <a:latin typeface="Aptos" panose="020B0004020202020204" pitchFamily="34" charset="0"/>
              <a:ea typeface="Calibri"/>
            </a:endParaRPr>
          </a:p>
        </p:txBody>
      </p:sp>
    </p:spTree>
    <p:extLst>
      <p:ext uri="{BB962C8B-B14F-4D97-AF65-F5344CB8AC3E}">
        <p14:creationId xmlns:p14="http://schemas.microsoft.com/office/powerpoint/2010/main" val="1350356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50.000 zandzakjes tegen wateroverlast (Lommel) | Het Nieuwsblad Mobile">
            <a:extLst>
              <a:ext uri="{FF2B5EF4-FFF2-40B4-BE49-F238E27FC236}">
                <a16:creationId xmlns:a16="http://schemas.microsoft.com/office/drawing/2014/main" id="{FC24A4D6-69A8-BDFB-E64A-8DDFE46F96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542"/>
          <a:stretch/>
        </p:blipFill>
        <p:spPr bwMode="auto">
          <a:xfrm>
            <a:off x="163867" y="0"/>
            <a:ext cx="5577836" cy="2880357"/>
          </a:xfrm>
          <a:prstGeom prst="rect">
            <a:avLst/>
          </a:prstGeom>
          <a:noFill/>
          <a:extLst>
            <a:ext uri="{909E8E84-426E-40DD-AFC4-6F175D3DCCD1}">
              <a14:hiddenFill xmlns:a14="http://schemas.microsoft.com/office/drawing/2010/main">
                <a:solidFill>
                  <a:srgbClr val="FFFFFF"/>
                </a:solidFill>
              </a14:hiddenFill>
            </a:ext>
          </a:extLst>
        </p:spPr>
      </p:pic>
      <p:pic>
        <p:nvPicPr>
          <p:cNvPr id="2" name="Afbeelding 1">
            <a:extLst>
              <a:ext uri="{FF2B5EF4-FFF2-40B4-BE49-F238E27FC236}">
                <a16:creationId xmlns:a16="http://schemas.microsoft.com/office/drawing/2014/main" id="{D916BAF4-18A9-E7B9-05B2-7E339D555862}"/>
              </a:ext>
            </a:extLst>
          </p:cNvPr>
          <p:cNvPicPr>
            <a:picLocks noChangeAspect="1"/>
          </p:cNvPicPr>
          <p:nvPr/>
        </p:nvPicPr>
        <p:blipFill>
          <a:blip r:embed="rId4"/>
          <a:srcRect l="23904" t="13837" b="674"/>
          <a:stretch/>
        </p:blipFill>
        <p:spPr>
          <a:xfrm>
            <a:off x="5906885" y="2997201"/>
            <a:ext cx="3230276" cy="2419347"/>
          </a:xfrm>
          <a:prstGeom prst="rect">
            <a:avLst/>
          </a:prstGeom>
        </p:spPr>
      </p:pic>
      <p:pic>
        <p:nvPicPr>
          <p:cNvPr id="7" name="Afbeelding 6">
            <a:extLst>
              <a:ext uri="{FF2B5EF4-FFF2-40B4-BE49-F238E27FC236}">
                <a16:creationId xmlns:a16="http://schemas.microsoft.com/office/drawing/2014/main" id="{3E265B80-6630-3E51-A502-3D64BD1B88D5}"/>
              </a:ext>
            </a:extLst>
          </p:cNvPr>
          <p:cNvPicPr>
            <a:picLocks noChangeAspect="1"/>
          </p:cNvPicPr>
          <p:nvPr/>
        </p:nvPicPr>
        <p:blipFill>
          <a:blip r:embed="rId5"/>
          <a:srcRect l="19886" t="3588"/>
          <a:stretch/>
        </p:blipFill>
        <p:spPr>
          <a:xfrm>
            <a:off x="5906885" y="740"/>
            <a:ext cx="4257723" cy="2879617"/>
          </a:xfrm>
          <a:prstGeom prst="rect">
            <a:avLst/>
          </a:prstGeom>
        </p:spPr>
      </p:pic>
      <p:pic>
        <p:nvPicPr>
          <p:cNvPr id="2058" name="Picture 10" descr="Inzameling hulpgoederen voor Oekraïne gaat door: 'Hulp blijft onverminderd  hard nodig' - Scherpenzeelse Krant | Nieuws uit de regio Scherpenzeel">
            <a:extLst>
              <a:ext uri="{FF2B5EF4-FFF2-40B4-BE49-F238E27FC236}">
                <a16:creationId xmlns:a16="http://schemas.microsoft.com/office/drawing/2014/main" id="{D8A504CB-8629-6278-EB5A-2D99A7682A8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11" r="52501"/>
          <a:stretch/>
        </p:blipFill>
        <p:spPr bwMode="auto">
          <a:xfrm>
            <a:off x="9585318" y="741"/>
            <a:ext cx="2442815" cy="287961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ezocht: gemachtigde opzichters - Internetgazet">
            <a:extLst>
              <a:ext uri="{FF2B5EF4-FFF2-40B4-BE49-F238E27FC236}">
                <a16:creationId xmlns:a16="http://schemas.microsoft.com/office/drawing/2014/main" id="{C8FC2FA3-6A66-9022-BA35-B9CFD7BB7AA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18871"/>
          <a:stretch/>
        </p:blipFill>
        <p:spPr bwMode="auto">
          <a:xfrm>
            <a:off x="3276600" y="3003550"/>
            <a:ext cx="2465103" cy="20256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Waarom u beter niet met keukenzout strooit als het glad is - MAX Vandaag">
            <a:extLst>
              <a:ext uri="{FF2B5EF4-FFF2-40B4-BE49-F238E27FC236}">
                <a16:creationId xmlns:a16="http://schemas.microsoft.com/office/drawing/2014/main" id="{7515EC15-576F-4F93-BF4D-CE6DC84D9A4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14035"/>
          <a:stretch/>
        </p:blipFill>
        <p:spPr bwMode="auto">
          <a:xfrm>
            <a:off x="176259" y="5105400"/>
            <a:ext cx="5553052" cy="173587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Brandweer druk met omgevallen bomen na flinke windstoten | DTV Nieuws">
            <a:extLst>
              <a:ext uri="{FF2B5EF4-FFF2-40B4-BE49-F238E27FC236}">
                <a16:creationId xmlns:a16="http://schemas.microsoft.com/office/drawing/2014/main" id="{35B7FE6D-6801-2B6F-4398-28C426349509}"/>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2689" t="1" b="1257"/>
          <a:stretch/>
        </p:blipFill>
        <p:spPr bwMode="auto">
          <a:xfrm>
            <a:off x="8300795" y="2997201"/>
            <a:ext cx="3803162" cy="241934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Waterbedeling op zaterdag (Ronse) | Het Nieuwsblad Mobile">
            <a:extLst>
              <a:ext uri="{FF2B5EF4-FFF2-40B4-BE49-F238E27FC236}">
                <a16:creationId xmlns:a16="http://schemas.microsoft.com/office/drawing/2014/main" id="{25100301-0338-C034-A6BA-3790074F5991}"/>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1" b="2258"/>
          <a:stretch/>
        </p:blipFill>
        <p:spPr bwMode="auto">
          <a:xfrm>
            <a:off x="176259" y="3008985"/>
            <a:ext cx="3100341" cy="20202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Flyeren of drukwerk bedelen? Wees je bewust van alle regels | VLAIO">
            <a:extLst>
              <a:ext uri="{FF2B5EF4-FFF2-40B4-BE49-F238E27FC236}">
                <a16:creationId xmlns:a16="http://schemas.microsoft.com/office/drawing/2014/main" id="{CD1C4507-639B-87A9-CACC-1CD162D81DFF}"/>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4584" b="22062"/>
          <a:stretch/>
        </p:blipFill>
        <p:spPr bwMode="auto">
          <a:xfrm>
            <a:off x="5906885" y="5105400"/>
            <a:ext cx="6197072" cy="1735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052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50770"/>
          </a:xfrm>
          <a:prstGeom prst="rect">
            <a:avLst/>
          </a:prstGeom>
        </p:spPr>
        <p:txBody>
          <a:bodyPr vert="horz" wrap="square" lIns="0" tIns="286509" rIns="0" bIns="0" rtlCol="0" anchor="t">
            <a:spAutoFit/>
          </a:bodyPr>
          <a:lstStyle/>
          <a:p>
            <a:pPr marL="12700">
              <a:lnSpc>
                <a:spcPts val="5405"/>
              </a:lnSpc>
              <a:spcBef>
                <a:spcPts val="130"/>
              </a:spcBef>
            </a:pPr>
            <a:r>
              <a:rPr lang="nl-BE" sz="4000" dirty="0">
                <a:latin typeface="Aptos" panose="020B0004020202020204" pitchFamily="34" charset="0"/>
              </a:rPr>
              <a:t>Hoelang kan het korps ingezet worden?</a:t>
            </a:r>
            <a:endParaRPr lang="en-US" sz="4000" i="1" spc="-10" dirty="0">
              <a:latin typeface="Aptos" panose="020B0004020202020204" pitchFamily="34" charset="0"/>
              <a:ea typeface="Calibri"/>
            </a:endParaRPr>
          </a:p>
        </p:txBody>
      </p:sp>
      <p:sp>
        <p:nvSpPr>
          <p:cNvPr id="21" name="object 21"/>
          <p:cNvSpPr txBox="1">
            <a:spLocks noGrp="1"/>
          </p:cNvSpPr>
          <p:nvPr>
            <p:ph type="body" idx="1"/>
          </p:nvPr>
        </p:nvSpPr>
        <p:spPr>
          <a:xfrm>
            <a:off x="822203" y="2709362"/>
            <a:ext cx="10830736" cy="2725554"/>
          </a:xfrm>
          <a:prstGeom prst="rect">
            <a:avLst/>
          </a:prstGeom>
        </p:spPr>
        <p:txBody>
          <a:bodyPr vert="horz" wrap="square" lIns="0" tIns="12700" rIns="0" bIns="0" rtlCol="0" anchor="t">
            <a:spAutoFit/>
          </a:bodyPr>
          <a:lstStyle/>
          <a:p>
            <a:pPr marL="342900" indent="-342900">
              <a:lnSpc>
                <a:spcPct val="150000"/>
              </a:lnSpc>
              <a:spcBef>
                <a:spcPts val="30"/>
              </a:spcBef>
              <a:buFont typeface="Arial" panose="020B0604020202020204" pitchFamily="34" charset="0"/>
              <a:buChar char="•"/>
            </a:pPr>
            <a:r>
              <a:rPr lang="nl-BE" sz="2400" b="0" dirty="0">
                <a:latin typeface="Aptos"/>
              </a:rPr>
              <a:t>Nu: moeilijk te zeggen, want hangt af van de noodsituatie.</a:t>
            </a:r>
          </a:p>
          <a:p>
            <a:pPr marL="342900" indent="-342900">
              <a:lnSpc>
                <a:spcPct val="150000"/>
              </a:lnSpc>
              <a:spcBef>
                <a:spcPts val="30"/>
              </a:spcBef>
              <a:buFont typeface="Arial" panose="020B0604020202020204" pitchFamily="34" charset="0"/>
              <a:buChar char="•"/>
            </a:pPr>
            <a:r>
              <a:rPr lang="nl-BE" sz="2400" b="0" dirty="0">
                <a:latin typeface="Aptos" panose="020B0004020202020204" pitchFamily="34" charset="0"/>
              </a:rPr>
              <a:t>Op moment van inzet: vooraf duidelijk gecommuniceerd (maar kan wijzigen).</a:t>
            </a:r>
            <a:endParaRPr lang="nl-BE" sz="2400" b="0" dirty="0">
              <a:latin typeface="Aptos" panose="020B0004020202020204" pitchFamily="34" charset="0"/>
              <a:ea typeface="Calibri"/>
            </a:endParaRPr>
          </a:p>
          <a:p>
            <a:pPr marL="342900" indent="-342900">
              <a:lnSpc>
                <a:spcPct val="150000"/>
              </a:lnSpc>
              <a:spcBef>
                <a:spcPts val="30"/>
              </a:spcBef>
              <a:buFont typeface="Arial" panose="020B0604020202020204" pitchFamily="34" charset="0"/>
              <a:buChar char="•"/>
            </a:pPr>
            <a:r>
              <a:rPr lang="nl-BE" sz="2400" b="0" dirty="0">
                <a:latin typeface="Aptos" panose="020B0004020202020204" pitchFamily="34" charset="0"/>
              </a:rPr>
              <a:t>Indien nodig in shift-systeem.</a:t>
            </a:r>
          </a:p>
          <a:p>
            <a:pPr marL="342900" indent="-342900">
              <a:lnSpc>
                <a:spcPct val="150000"/>
              </a:lnSpc>
              <a:spcBef>
                <a:spcPts val="30"/>
              </a:spcBef>
              <a:buFont typeface="Arial" panose="020B0604020202020204" pitchFamily="34" charset="0"/>
              <a:buChar char="•"/>
            </a:pPr>
            <a:r>
              <a:rPr lang="nl-BE" sz="2400" b="0" dirty="0">
                <a:latin typeface="Aptos"/>
              </a:rPr>
              <a:t>Sowieso nooit langer dan écht nodig!</a:t>
            </a:r>
          </a:p>
          <a:p>
            <a:pPr>
              <a:lnSpc>
                <a:spcPct val="150000"/>
              </a:lnSpc>
              <a:spcBef>
                <a:spcPts val="30"/>
              </a:spcBef>
            </a:pPr>
            <a:endParaRPr lang="nl-BE" sz="2400" b="0" dirty="0">
              <a:ea typeface="Calibri"/>
            </a:endParaRPr>
          </a:p>
        </p:txBody>
      </p:sp>
    </p:spTree>
    <p:extLst>
      <p:ext uri="{BB962C8B-B14F-4D97-AF65-F5344CB8AC3E}">
        <p14:creationId xmlns:p14="http://schemas.microsoft.com/office/powerpoint/2010/main" val="1641244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1674301"/>
          </a:xfrm>
          <a:prstGeom prst="rect">
            <a:avLst/>
          </a:prstGeom>
        </p:spPr>
        <p:txBody>
          <a:bodyPr vert="horz" wrap="square" lIns="0" tIns="286509" rIns="0" bIns="0" rtlCol="0" anchor="t">
            <a:spAutoFit/>
          </a:bodyPr>
          <a:lstStyle/>
          <a:p>
            <a:pPr marL="12700">
              <a:lnSpc>
                <a:spcPts val="5405"/>
              </a:lnSpc>
              <a:spcBef>
                <a:spcPts val="130"/>
              </a:spcBef>
            </a:pPr>
            <a:r>
              <a:rPr lang="nl-BE" sz="4000" dirty="0">
                <a:latin typeface="Aptos" panose="020B0004020202020204" pitchFamily="34" charset="0"/>
              </a:rPr>
              <a:t>Door wie worden de leden van het korps gecontacteerd ?</a:t>
            </a:r>
            <a:endParaRPr sz="4000" i="1" spc="-10" dirty="0">
              <a:latin typeface="Aptos" panose="020B0004020202020204" pitchFamily="34" charset="0"/>
            </a:endParaRPr>
          </a:p>
        </p:txBody>
      </p:sp>
      <p:sp>
        <p:nvSpPr>
          <p:cNvPr id="21" name="object 21"/>
          <p:cNvSpPr txBox="1">
            <a:spLocks noGrp="1"/>
          </p:cNvSpPr>
          <p:nvPr>
            <p:ph type="body" idx="1"/>
          </p:nvPr>
        </p:nvSpPr>
        <p:spPr>
          <a:xfrm>
            <a:off x="1363723" y="5167312"/>
            <a:ext cx="3372101" cy="628377"/>
          </a:xfrm>
          <a:prstGeom prst="rect">
            <a:avLst/>
          </a:prstGeom>
        </p:spPr>
        <p:txBody>
          <a:bodyPr vert="horz" wrap="square" lIns="0" tIns="12700" rIns="0" bIns="0" rtlCol="0">
            <a:spAutoFit/>
          </a:bodyPr>
          <a:lstStyle/>
          <a:p>
            <a:pPr algn="ctr">
              <a:lnSpc>
                <a:spcPct val="100000"/>
              </a:lnSpc>
              <a:spcBef>
                <a:spcPts val="30"/>
              </a:spcBef>
            </a:pPr>
            <a:r>
              <a:rPr lang="nl-BE" sz="2000" i="1" dirty="0">
                <a:latin typeface="Aptos" panose="020B0004020202020204" pitchFamily="34" charset="0"/>
              </a:rPr>
              <a:t>(Naam)</a:t>
            </a:r>
          </a:p>
          <a:p>
            <a:pPr algn="ctr">
              <a:lnSpc>
                <a:spcPct val="100000"/>
              </a:lnSpc>
              <a:spcBef>
                <a:spcPts val="30"/>
              </a:spcBef>
            </a:pPr>
            <a:r>
              <a:rPr lang="nl-BE" sz="2000" dirty="0">
                <a:latin typeface="Aptos" panose="020B0004020202020204" pitchFamily="34" charset="0"/>
              </a:rPr>
              <a:t>Crisisvrijwilligerscoördinator</a:t>
            </a:r>
          </a:p>
        </p:txBody>
      </p:sp>
      <p:pic>
        <p:nvPicPr>
          <p:cNvPr id="3074" name="Picture 2" descr="42.400+ Pasfoto Stockillustraties, royalty-free vector illustraties en  clipart - iStock | Passport photo, Portrait, Profile picture">
            <a:extLst>
              <a:ext uri="{FF2B5EF4-FFF2-40B4-BE49-F238E27FC236}">
                <a16:creationId xmlns:a16="http://schemas.microsoft.com/office/drawing/2014/main" id="{DC3309F9-E696-3D71-36BC-43E82ADC189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4877" y="3249720"/>
            <a:ext cx="1569794" cy="191759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6ADB4EBB-E151-FB14-FA29-7A3192CB2247}"/>
              </a:ext>
            </a:extLst>
          </p:cNvPr>
          <p:cNvPicPr>
            <a:picLocks noChangeAspect="1"/>
          </p:cNvPicPr>
          <p:nvPr/>
        </p:nvPicPr>
        <p:blipFill>
          <a:blip r:embed="rId5"/>
          <a:stretch>
            <a:fillRect/>
          </a:stretch>
        </p:blipFill>
        <p:spPr>
          <a:xfrm>
            <a:off x="4836543" y="3249720"/>
            <a:ext cx="6037866" cy="1917592"/>
          </a:xfrm>
          <a:prstGeom prst="rect">
            <a:avLst/>
          </a:prstGeom>
        </p:spPr>
      </p:pic>
    </p:spTree>
    <p:extLst>
      <p:ext uri="{BB962C8B-B14F-4D97-AF65-F5344CB8AC3E}">
        <p14:creationId xmlns:p14="http://schemas.microsoft.com/office/powerpoint/2010/main" val="3907250621"/>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E2BAB-3416-CD27-76DA-29EE4488441D}"/>
            </a:ext>
          </a:extLst>
        </p:cNvPr>
        <p:cNvGrpSpPr/>
        <p:nvPr/>
      </p:nvGrpSpPr>
      <p:grpSpPr>
        <a:xfrm>
          <a:off x="0" y="0"/>
          <a:ext cx="0" cy="0"/>
          <a:chOff x="0" y="0"/>
          <a:chExt cx="0" cy="0"/>
        </a:xfrm>
      </p:grpSpPr>
      <p:sp>
        <p:nvSpPr>
          <p:cNvPr id="20" name="object 20">
            <a:extLst>
              <a:ext uri="{FF2B5EF4-FFF2-40B4-BE49-F238E27FC236}">
                <a16:creationId xmlns:a16="http://schemas.microsoft.com/office/drawing/2014/main" id="{FB56C5A9-8797-85A2-FC50-AD119EB41B53}"/>
              </a:ext>
            </a:extLst>
          </p:cNvPr>
          <p:cNvSpPr txBox="1">
            <a:spLocks noGrp="1"/>
          </p:cNvSpPr>
          <p:nvPr>
            <p:ph type="title"/>
          </p:nvPr>
        </p:nvSpPr>
        <p:spPr>
          <a:xfrm>
            <a:off x="818899" y="819709"/>
            <a:ext cx="10046879" cy="1674301"/>
          </a:xfrm>
          <a:prstGeom prst="rect">
            <a:avLst/>
          </a:prstGeom>
        </p:spPr>
        <p:txBody>
          <a:bodyPr vert="horz" wrap="square" lIns="0" tIns="286509" rIns="0" bIns="0" rtlCol="0" anchor="t">
            <a:spAutoFit/>
          </a:bodyPr>
          <a:lstStyle/>
          <a:p>
            <a:pPr marL="12700">
              <a:lnSpc>
                <a:spcPts val="5405"/>
              </a:lnSpc>
              <a:spcBef>
                <a:spcPts val="130"/>
              </a:spcBef>
            </a:pPr>
            <a:r>
              <a:rPr lang="nl-BE" sz="4000" dirty="0">
                <a:latin typeface="Aptos" panose="020B0004020202020204" pitchFamily="34" charset="0"/>
              </a:rPr>
              <a:t>Hoe worden de leden van het korps gecontacteerd?</a:t>
            </a:r>
            <a:endParaRPr sz="4000" i="1" spc="-10" dirty="0">
              <a:latin typeface="Aptos" panose="020B0004020202020204" pitchFamily="34" charset="0"/>
            </a:endParaRPr>
          </a:p>
        </p:txBody>
      </p:sp>
      <p:sp>
        <p:nvSpPr>
          <p:cNvPr id="23" name="object 21">
            <a:extLst>
              <a:ext uri="{FF2B5EF4-FFF2-40B4-BE49-F238E27FC236}">
                <a16:creationId xmlns:a16="http://schemas.microsoft.com/office/drawing/2014/main" id="{FCAC6495-12A0-DB2D-E888-B5059CF532C9}"/>
              </a:ext>
            </a:extLst>
          </p:cNvPr>
          <p:cNvSpPr txBox="1">
            <a:spLocks/>
          </p:cNvSpPr>
          <p:nvPr/>
        </p:nvSpPr>
        <p:spPr>
          <a:xfrm>
            <a:off x="990600" y="2895600"/>
            <a:ext cx="10901767" cy="320601"/>
          </a:xfrm>
          <a:prstGeom prst="rect">
            <a:avLst/>
          </a:prstGeom>
        </p:spPr>
        <p:txBody>
          <a:bodyPr vert="horz" wrap="square" lIns="0" tIns="12700" rIns="0" bIns="0" rtlCol="0" anchor="t">
            <a:spAutoFit/>
          </a:bodyPr>
          <a:lstStyle>
            <a:lvl1pPr marL="0">
              <a:defRPr sz="1800" b="1" i="0">
                <a:solidFill>
                  <a:srgbClr val="231F20"/>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spcBef>
                <a:spcPts val="30"/>
              </a:spcBef>
              <a:buFont typeface="Arial" panose="020B0604020202020204" pitchFamily="34" charset="0"/>
              <a:buChar char="•"/>
            </a:pPr>
            <a:r>
              <a:rPr lang="nl-BE" sz="2000" b="0" dirty="0">
                <a:latin typeface="Aptos"/>
              </a:rPr>
              <a:t>….</a:t>
            </a:r>
          </a:p>
        </p:txBody>
      </p:sp>
    </p:spTree>
    <p:extLst>
      <p:ext uri="{BB962C8B-B14F-4D97-AF65-F5344CB8AC3E}">
        <p14:creationId xmlns:p14="http://schemas.microsoft.com/office/powerpoint/2010/main" val="2214359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1674301"/>
          </a:xfrm>
          <a:prstGeom prst="rect">
            <a:avLst/>
          </a:prstGeom>
        </p:spPr>
        <p:txBody>
          <a:bodyPr vert="horz" wrap="square" lIns="0" tIns="286509" rIns="0" bIns="0" rtlCol="0" anchor="t">
            <a:spAutoFit/>
          </a:bodyPr>
          <a:lstStyle/>
          <a:p>
            <a:pPr marL="12700">
              <a:lnSpc>
                <a:spcPts val="5405"/>
              </a:lnSpc>
              <a:spcBef>
                <a:spcPts val="130"/>
              </a:spcBef>
            </a:pPr>
            <a:r>
              <a:rPr lang="nl-BE" sz="4000" spc="-10" dirty="0">
                <a:latin typeface="Aptos" panose="020B0004020202020204" pitchFamily="34" charset="0"/>
              </a:rPr>
              <a:t>Wat als je niet beschikbaar bent of de gevraagde taak niets voor jou is?</a:t>
            </a:r>
            <a:endParaRPr sz="4000" spc="-10" dirty="0">
              <a:latin typeface="Aptos" panose="020B0004020202020204" pitchFamily="34" charset="0"/>
            </a:endParaRPr>
          </a:p>
        </p:txBody>
      </p:sp>
      <p:sp>
        <p:nvSpPr>
          <p:cNvPr id="21" name="object 21"/>
          <p:cNvSpPr txBox="1">
            <a:spLocks noGrp="1"/>
          </p:cNvSpPr>
          <p:nvPr>
            <p:ph type="body" idx="1"/>
          </p:nvPr>
        </p:nvSpPr>
        <p:spPr>
          <a:xfrm>
            <a:off x="818899" y="2971800"/>
            <a:ext cx="9298940" cy="1859483"/>
          </a:xfrm>
          <a:prstGeom prst="rect">
            <a:avLst/>
          </a:prstGeom>
        </p:spPr>
        <p:txBody>
          <a:bodyPr vert="horz" wrap="square" lIns="0" tIns="12700" rIns="0" bIns="0" rtlCol="0" anchor="t">
            <a:spAutoFit/>
          </a:bodyPr>
          <a:lstStyle/>
          <a:p>
            <a:pPr marL="342900" indent="-342900">
              <a:spcBef>
                <a:spcPts val="30"/>
              </a:spcBef>
              <a:buFont typeface="Arial" panose="020B0604020202020204" pitchFamily="34" charset="0"/>
              <a:buChar char="•"/>
            </a:pPr>
            <a:r>
              <a:rPr lang="nl-BE" sz="2000" b="0" dirty="0">
                <a:latin typeface="Aptos" panose="020B0004020202020204" pitchFamily="34" charset="0"/>
              </a:rPr>
              <a:t>Geen enkel probleem, m</a:t>
            </a:r>
            <a:r>
              <a:rPr lang="nl-BE" sz="2000" b="0" dirty="0">
                <a:solidFill>
                  <a:srgbClr val="000000"/>
                </a:solidFill>
                <a:latin typeface="Aptos" panose="020B0004020202020204" pitchFamily="34" charset="0"/>
              </a:rPr>
              <a:t>aar laat het wel even weten (na oproep).</a:t>
            </a:r>
            <a:endParaRPr lang="en-US" b="0" dirty="0">
              <a:solidFill>
                <a:srgbClr val="000000"/>
              </a:solidFill>
              <a:latin typeface="Aptos" panose="020B0004020202020204" pitchFamily="34" charset="0"/>
            </a:endParaRPr>
          </a:p>
          <a:p>
            <a:pPr marL="342900" indent="-342900">
              <a:lnSpc>
                <a:spcPct val="100000"/>
              </a:lnSpc>
              <a:spcBef>
                <a:spcPts val="30"/>
              </a:spcBef>
              <a:buFont typeface="Arial" panose="020B0604020202020204" pitchFamily="34" charset="0"/>
              <a:buChar char="•"/>
            </a:pPr>
            <a:endParaRPr lang="nl-BE" sz="2000" dirty="0">
              <a:latin typeface="Aptos" panose="020B0004020202020204" pitchFamily="34" charset="0"/>
            </a:endParaRPr>
          </a:p>
          <a:p>
            <a:pPr marL="342900" indent="-342900">
              <a:lnSpc>
                <a:spcPct val="100000"/>
              </a:lnSpc>
              <a:spcBef>
                <a:spcPts val="30"/>
              </a:spcBef>
              <a:buFont typeface="Arial" panose="020B0604020202020204" pitchFamily="34" charset="0"/>
              <a:buChar char="•"/>
            </a:pPr>
            <a:r>
              <a:rPr lang="nl-BE" sz="2000" dirty="0">
                <a:latin typeface="Aptos" panose="020B0004020202020204" pitchFamily="34" charset="0"/>
              </a:rPr>
              <a:t>Vrijwillig = niet verplicht </a:t>
            </a:r>
            <a:r>
              <a:rPr lang="nl-BE" sz="2000" b="0" dirty="0">
                <a:latin typeface="Aptos" panose="020B0004020202020204" pitchFamily="34" charset="0"/>
              </a:rPr>
              <a:t>/ uit vrije wil.</a:t>
            </a:r>
          </a:p>
          <a:p>
            <a:pPr marL="342900" indent="-342900">
              <a:lnSpc>
                <a:spcPct val="100000"/>
              </a:lnSpc>
              <a:spcBef>
                <a:spcPts val="30"/>
              </a:spcBef>
              <a:buFont typeface="Arial" panose="020B0604020202020204" pitchFamily="34" charset="0"/>
              <a:buChar char="•"/>
            </a:pPr>
            <a:endParaRPr lang="nl-BE" sz="2000" b="0" dirty="0">
              <a:latin typeface="Aptos" panose="020B0004020202020204" pitchFamily="34" charset="0"/>
              <a:ea typeface="Calibri"/>
            </a:endParaRPr>
          </a:p>
          <a:p>
            <a:pPr marL="342900" indent="-342900">
              <a:lnSpc>
                <a:spcPct val="100000"/>
              </a:lnSpc>
              <a:spcBef>
                <a:spcPts val="30"/>
              </a:spcBef>
              <a:buFont typeface="Arial" panose="020B0604020202020204" pitchFamily="34" charset="0"/>
              <a:buChar char="•"/>
            </a:pPr>
            <a:r>
              <a:rPr lang="nl-BE" sz="2000" b="0" dirty="0">
                <a:latin typeface="Aptos" panose="020B0004020202020204" pitchFamily="34" charset="0"/>
                <a:ea typeface="Calibri"/>
              </a:rPr>
              <a:t>Beroepsverplichtingen gaan steeds voor.</a:t>
            </a:r>
          </a:p>
          <a:p>
            <a:pPr marL="342900" indent="-342900">
              <a:lnSpc>
                <a:spcPct val="100000"/>
              </a:lnSpc>
              <a:spcBef>
                <a:spcPts val="30"/>
              </a:spcBef>
              <a:buFont typeface="Arial" panose="020B0604020202020204" pitchFamily="34" charset="0"/>
              <a:buChar char="•"/>
            </a:pPr>
            <a:endParaRPr lang="nl-BE" sz="2000" b="0" dirty="0"/>
          </a:p>
        </p:txBody>
      </p:sp>
    </p:spTree>
    <p:extLst>
      <p:ext uri="{BB962C8B-B14F-4D97-AF65-F5344CB8AC3E}">
        <p14:creationId xmlns:p14="http://schemas.microsoft.com/office/powerpoint/2010/main" val="3332863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50770"/>
          </a:xfrm>
          <a:prstGeom prst="rect">
            <a:avLst/>
          </a:prstGeom>
        </p:spPr>
        <p:txBody>
          <a:bodyPr vert="horz" wrap="square" lIns="0" tIns="286509" rIns="0" bIns="0" rtlCol="0">
            <a:spAutoFit/>
          </a:bodyPr>
          <a:lstStyle/>
          <a:p>
            <a:pPr marL="12700">
              <a:lnSpc>
                <a:spcPts val="5405"/>
              </a:lnSpc>
              <a:spcBef>
                <a:spcPts val="130"/>
              </a:spcBef>
            </a:pPr>
            <a:r>
              <a:rPr lang="nl-BE" sz="4000" spc="-10" dirty="0">
                <a:latin typeface="Aptos" panose="020B0004020202020204" pitchFamily="34" charset="0"/>
              </a:rPr>
              <a:t>Wie is jouw aanspreekpunt ter plaatse?</a:t>
            </a:r>
            <a:endParaRPr sz="4000" spc="-10" dirty="0">
              <a:latin typeface="Aptos" panose="020B0004020202020204" pitchFamily="34" charset="0"/>
            </a:endParaRPr>
          </a:p>
        </p:txBody>
      </p:sp>
      <p:sp>
        <p:nvSpPr>
          <p:cNvPr id="22" name="object 21">
            <a:extLst>
              <a:ext uri="{FF2B5EF4-FFF2-40B4-BE49-F238E27FC236}">
                <a16:creationId xmlns:a16="http://schemas.microsoft.com/office/drawing/2014/main" id="{64A4ACB0-2D0C-74AD-842F-D518FF95E0DD}"/>
              </a:ext>
            </a:extLst>
          </p:cNvPr>
          <p:cNvSpPr txBox="1">
            <a:spLocks/>
          </p:cNvSpPr>
          <p:nvPr/>
        </p:nvSpPr>
        <p:spPr>
          <a:xfrm>
            <a:off x="1678655" y="5079875"/>
            <a:ext cx="3143501" cy="320601"/>
          </a:xfrm>
          <a:prstGeom prst="rect">
            <a:avLst/>
          </a:prstGeom>
        </p:spPr>
        <p:txBody>
          <a:bodyPr vert="horz" wrap="square" lIns="0" tIns="12700" rIns="0" bIns="0" rtlCol="0">
            <a:spAutoFit/>
          </a:bodyPr>
          <a:lstStyle>
            <a:lvl1pPr marL="0">
              <a:defRPr sz="1800" b="1" i="0">
                <a:solidFill>
                  <a:srgbClr val="231F20"/>
                </a:solidFill>
                <a:latin typeface="Calibri"/>
                <a:ea typeface="+mn-ea"/>
                <a:cs typeface="Calibri"/>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spcBef>
                <a:spcPts val="30"/>
              </a:spcBef>
            </a:pPr>
            <a:r>
              <a:rPr lang="nl-BE" sz="2000" b="0" dirty="0">
                <a:latin typeface="Aptos" panose="020B0004020202020204" pitchFamily="34" charset="0"/>
              </a:rPr>
              <a:t>Teamleider Crisisvrijwilligers</a:t>
            </a:r>
          </a:p>
        </p:txBody>
      </p:sp>
      <p:pic>
        <p:nvPicPr>
          <p:cNvPr id="23" name="Picture 2" descr="42.400+ Pasfoto Stockillustraties, royalty-free vector illustraties en  clipart - iStock | Passport photo, Portrait, Profile picture">
            <a:extLst>
              <a:ext uri="{FF2B5EF4-FFF2-40B4-BE49-F238E27FC236}">
                <a16:creationId xmlns:a16="http://schemas.microsoft.com/office/drawing/2014/main" id="{4EA53AF3-EF04-1589-A7C4-FE749607B2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209800"/>
            <a:ext cx="2233612" cy="2728484"/>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1">
            <a:extLst>
              <a:ext uri="{FF2B5EF4-FFF2-40B4-BE49-F238E27FC236}">
                <a16:creationId xmlns:a16="http://schemas.microsoft.com/office/drawing/2014/main" id="{42B65175-8710-1C20-02C3-DF3E7CC95BAE}"/>
              </a:ext>
            </a:extLst>
          </p:cNvPr>
          <p:cNvSpPr txBox="1">
            <a:spLocks noGrp="1"/>
          </p:cNvSpPr>
          <p:nvPr>
            <p:ph type="body" idx="1"/>
          </p:nvPr>
        </p:nvSpPr>
        <p:spPr>
          <a:xfrm>
            <a:off x="5854061" y="2361968"/>
            <a:ext cx="5257801" cy="2725554"/>
          </a:xfrm>
          <a:prstGeom prst="rect">
            <a:avLst/>
          </a:prstGeom>
        </p:spPr>
        <p:txBody>
          <a:bodyPr vert="horz" wrap="square" lIns="0" tIns="12700" rIns="0" bIns="0" rtlCol="0" anchor="t">
            <a:spAutoFit/>
          </a:bodyPr>
          <a:lstStyle/>
          <a:p>
            <a:pPr>
              <a:lnSpc>
                <a:spcPct val="150000"/>
              </a:lnSpc>
              <a:spcBef>
                <a:spcPts val="30"/>
              </a:spcBef>
            </a:pPr>
            <a:r>
              <a:rPr lang="nl-BE" sz="2400" dirty="0">
                <a:latin typeface="Aptos" panose="020B0004020202020204" pitchFamily="34" charset="0"/>
              </a:rPr>
              <a:t>Herinnering: </a:t>
            </a:r>
          </a:p>
          <a:p>
            <a:pPr marL="342900" indent="-342900">
              <a:lnSpc>
                <a:spcPct val="150000"/>
              </a:lnSpc>
              <a:spcBef>
                <a:spcPts val="30"/>
              </a:spcBef>
              <a:buFont typeface="Arial" panose="020B0604020202020204" pitchFamily="34" charset="0"/>
              <a:buChar char="•"/>
            </a:pPr>
            <a:r>
              <a:rPr lang="nl-BE" sz="2400" b="0" dirty="0">
                <a:latin typeface="Aptos" panose="020B0004020202020204" pitchFamily="34" charset="0"/>
              </a:rPr>
              <a:t>steeds ‘helpen bij’ (d.w.z. onder coördinatie / toezicht)</a:t>
            </a:r>
          </a:p>
          <a:p>
            <a:pPr marL="342900" indent="-342900">
              <a:lnSpc>
                <a:spcPct val="150000"/>
              </a:lnSpc>
              <a:spcBef>
                <a:spcPts val="30"/>
              </a:spcBef>
              <a:buFont typeface="Arial" panose="020B0604020202020204" pitchFamily="34" charset="0"/>
              <a:buChar char="•"/>
            </a:pPr>
            <a:r>
              <a:rPr lang="nl-BE" sz="2400" b="0" dirty="0">
                <a:latin typeface="Aptos" panose="020B0004020202020204" pitchFamily="34" charset="0"/>
                <a:ea typeface="Calibri"/>
              </a:rPr>
              <a:t>steeds minstens met 2 vrijwilligers</a:t>
            </a:r>
          </a:p>
          <a:p>
            <a:pPr marL="342900" indent="-342900">
              <a:lnSpc>
                <a:spcPct val="150000"/>
              </a:lnSpc>
              <a:spcBef>
                <a:spcPts val="30"/>
              </a:spcBef>
              <a:buFont typeface="Arial" panose="020B0604020202020204" pitchFamily="34" charset="0"/>
              <a:buChar char="•"/>
            </a:pPr>
            <a:endParaRPr lang="nl-BE" sz="2400" b="0" dirty="0"/>
          </a:p>
        </p:txBody>
      </p:sp>
    </p:spTree>
    <p:extLst>
      <p:ext uri="{BB962C8B-B14F-4D97-AF65-F5344CB8AC3E}">
        <p14:creationId xmlns:p14="http://schemas.microsoft.com/office/powerpoint/2010/main" val="1136355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81804"/>
          </a:xfrm>
          <a:prstGeom prst="rect">
            <a:avLst/>
          </a:prstGeom>
        </p:spPr>
        <p:txBody>
          <a:bodyPr vert="horz" wrap="square" lIns="0" tIns="286509" rIns="0" bIns="0" rtlCol="0">
            <a:spAutoFit/>
          </a:bodyPr>
          <a:lstStyle/>
          <a:p>
            <a:pPr marL="12700">
              <a:lnSpc>
                <a:spcPts val="5405"/>
              </a:lnSpc>
              <a:spcBef>
                <a:spcPts val="130"/>
              </a:spcBef>
            </a:pPr>
            <a:r>
              <a:rPr lang="nl-BE" sz="4000" spc="-10" dirty="0">
                <a:latin typeface="Aptos" panose="020B0004020202020204" pitchFamily="34" charset="0"/>
              </a:rPr>
              <a:t>Wat moet je meebrengen?</a:t>
            </a:r>
            <a:endParaRPr sz="4000" spc="-10" dirty="0">
              <a:latin typeface="Aptos" panose="020B0004020202020204" pitchFamily="34" charset="0"/>
            </a:endParaRPr>
          </a:p>
        </p:txBody>
      </p:sp>
      <p:sp>
        <p:nvSpPr>
          <p:cNvPr id="21" name="object 21"/>
          <p:cNvSpPr txBox="1">
            <a:spLocks noGrp="1"/>
          </p:cNvSpPr>
          <p:nvPr>
            <p:ph type="body" idx="1"/>
          </p:nvPr>
        </p:nvSpPr>
        <p:spPr>
          <a:xfrm>
            <a:off x="817658" y="2210798"/>
            <a:ext cx="10910525" cy="1551707"/>
          </a:xfrm>
          <a:prstGeom prst="rect">
            <a:avLst/>
          </a:prstGeom>
        </p:spPr>
        <p:txBody>
          <a:bodyPr vert="horz" wrap="square" lIns="0" tIns="12700" rIns="0" bIns="0" rtlCol="0" anchor="t">
            <a:spAutoFit/>
          </a:bodyPr>
          <a:lstStyle/>
          <a:p>
            <a:pPr marL="342900" indent="-342900">
              <a:spcBef>
                <a:spcPts val="30"/>
              </a:spcBef>
              <a:buFont typeface="Arial" panose="020B0604020202020204" pitchFamily="34" charset="0"/>
              <a:buChar char="•"/>
            </a:pPr>
            <a:r>
              <a:rPr lang="nl-BE" sz="2000" b="0" dirty="0">
                <a:latin typeface="Aptos"/>
              </a:rPr>
              <a:t>Gemeente/stad voorziet in principe in de nodige materialen, </a:t>
            </a:r>
            <a:r>
              <a:rPr lang="nl-BE" sz="2000" b="0" dirty="0" err="1">
                <a:latin typeface="Aptos"/>
              </a:rPr>
              <a:t>i.f.v</a:t>
            </a:r>
            <a:r>
              <a:rPr lang="nl-BE" sz="2000" b="0" dirty="0">
                <a:latin typeface="Aptos"/>
              </a:rPr>
              <a:t>. de concrete taken</a:t>
            </a:r>
          </a:p>
          <a:p>
            <a:pPr marL="342900" indent="-342900">
              <a:lnSpc>
                <a:spcPct val="100000"/>
              </a:lnSpc>
              <a:spcBef>
                <a:spcPts val="30"/>
              </a:spcBef>
              <a:buFont typeface="Arial" panose="020B0604020202020204" pitchFamily="34" charset="0"/>
              <a:buChar char="•"/>
            </a:pPr>
            <a:endParaRPr lang="nl-BE" sz="2000" b="0" dirty="0">
              <a:latin typeface="Aptos" panose="020B0004020202020204" pitchFamily="34" charset="0"/>
            </a:endParaRPr>
          </a:p>
          <a:p>
            <a:pPr marL="342900" indent="-342900">
              <a:lnSpc>
                <a:spcPct val="100000"/>
              </a:lnSpc>
              <a:spcBef>
                <a:spcPts val="30"/>
              </a:spcBef>
              <a:buFont typeface="Arial" panose="020B0604020202020204" pitchFamily="34" charset="0"/>
              <a:buChar char="•"/>
            </a:pPr>
            <a:r>
              <a:rPr lang="nl-BE" sz="2000" b="0" dirty="0">
                <a:latin typeface="Aptos" panose="020B0004020202020204" pitchFamily="34" charset="0"/>
              </a:rPr>
              <a:t>Gemeente/stad zorgt voor catering (indien van toepassing)</a:t>
            </a:r>
          </a:p>
          <a:p>
            <a:pPr marL="342900" indent="-342900">
              <a:lnSpc>
                <a:spcPct val="100000"/>
              </a:lnSpc>
              <a:spcBef>
                <a:spcPts val="30"/>
              </a:spcBef>
              <a:buFont typeface="Arial" panose="020B0604020202020204" pitchFamily="34" charset="0"/>
              <a:buChar char="•"/>
            </a:pPr>
            <a:endParaRPr lang="nl-BE" sz="2000" b="0" dirty="0"/>
          </a:p>
          <a:p>
            <a:pPr marL="342900" indent="-342900">
              <a:lnSpc>
                <a:spcPct val="100000"/>
              </a:lnSpc>
              <a:spcBef>
                <a:spcPts val="30"/>
              </a:spcBef>
              <a:buFont typeface="Arial" panose="020B0604020202020204" pitchFamily="34" charset="0"/>
              <a:buChar char="•"/>
            </a:pPr>
            <a:endParaRPr lang="nl-BE" sz="2000" b="0" dirty="0"/>
          </a:p>
        </p:txBody>
      </p:sp>
    </p:spTree>
    <p:extLst>
      <p:ext uri="{BB962C8B-B14F-4D97-AF65-F5344CB8AC3E}">
        <p14:creationId xmlns:p14="http://schemas.microsoft.com/office/powerpoint/2010/main" val="2396377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81804"/>
          </a:xfrm>
          <a:prstGeom prst="rect">
            <a:avLst/>
          </a:prstGeom>
        </p:spPr>
        <p:txBody>
          <a:bodyPr vert="horz" wrap="square" lIns="0" tIns="286509" rIns="0" bIns="0" rtlCol="0">
            <a:spAutoFit/>
          </a:bodyPr>
          <a:lstStyle/>
          <a:p>
            <a:pPr marL="12700">
              <a:lnSpc>
                <a:spcPts val="5405"/>
              </a:lnSpc>
              <a:spcBef>
                <a:spcPts val="130"/>
              </a:spcBef>
            </a:pPr>
            <a:r>
              <a:rPr lang="nl-BE" sz="4000" spc="-10" dirty="0">
                <a:latin typeface="Aptos" panose="020B0004020202020204" pitchFamily="34" charset="0"/>
              </a:rPr>
              <a:t>Wat moet je dragen?</a:t>
            </a:r>
            <a:endParaRPr sz="4000" spc="-10" dirty="0">
              <a:latin typeface="Aptos" panose="020B0004020202020204" pitchFamily="34" charset="0"/>
            </a:endParaRPr>
          </a:p>
        </p:txBody>
      </p:sp>
      <p:sp>
        <p:nvSpPr>
          <p:cNvPr id="21" name="object 21"/>
          <p:cNvSpPr txBox="1">
            <a:spLocks noGrp="1"/>
          </p:cNvSpPr>
          <p:nvPr>
            <p:ph type="body" idx="1"/>
          </p:nvPr>
        </p:nvSpPr>
        <p:spPr>
          <a:xfrm>
            <a:off x="817659" y="2210798"/>
            <a:ext cx="7716741" cy="3336811"/>
          </a:xfrm>
          <a:prstGeom prst="rect">
            <a:avLst/>
          </a:prstGeom>
        </p:spPr>
        <p:txBody>
          <a:bodyPr vert="horz" wrap="square" lIns="0" tIns="12700" rIns="0" bIns="0" rtlCol="0" anchor="t">
            <a:spAutoFit/>
          </a:bodyPr>
          <a:lstStyle/>
          <a:p>
            <a:pPr marL="342900" indent="-342900">
              <a:lnSpc>
                <a:spcPct val="100000"/>
              </a:lnSpc>
              <a:spcBef>
                <a:spcPts val="30"/>
              </a:spcBef>
              <a:buFont typeface="Arial" panose="020B0604020202020204" pitchFamily="34" charset="0"/>
              <a:buChar char="•"/>
            </a:pPr>
            <a:r>
              <a:rPr lang="nl-BE" sz="2400" b="0" dirty="0">
                <a:latin typeface="Aptos" panose="020B0004020202020204" pitchFamily="34" charset="0"/>
              </a:rPr>
              <a:t>Draag een hesje voor jouw veiligheid en herkenbaarheid</a:t>
            </a:r>
          </a:p>
          <a:p>
            <a:pPr marL="800100" lvl="1" indent="-342900">
              <a:spcBef>
                <a:spcPts val="30"/>
              </a:spcBef>
              <a:buFont typeface="Courier New" panose="02070309020205020404" pitchFamily="49" charset="0"/>
              <a:buChar char="o"/>
            </a:pPr>
            <a:r>
              <a:rPr lang="nl-BE" sz="2400" dirty="0">
                <a:latin typeface="Aptos"/>
              </a:rPr>
              <a:t>Wordt overhandigd door gemeente op moment zelf / bij intake/toetreding (= keuze gemeente)</a:t>
            </a:r>
            <a:r>
              <a:rPr lang="nl-BE" sz="2400" b="0" dirty="0">
                <a:latin typeface="Aptos"/>
                <a:ea typeface="Calibri"/>
              </a:rPr>
              <a:t> </a:t>
            </a:r>
          </a:p>
          <a:p>
            <a:pPr marL="800100" lvl="1" indent="-342900">
              <a:spcBef>
                <a:spcPts val="30"/>
              </a:spcBef>
              <a:buFont typeface="Arial" panose="020B0604020202020204" pitchFamily="34" charset="0"/>
              <a:buChar char="•"/>
            </a:pPr>
            <a:endParaRPr lang="nl-BE" sz="2400" dirty="0">
              <a:latin typeface="Aptos" panose="020B0004020202020204" pitchFamily="34" charset="0"/>
              <a:ea typeface="Calibri"/>
            </a:endParaRPr>
          </a:p>
          <a:p>
            <a:pPr marL="342900" indent="-342900">
              <a:spcBef>
                <a:spcPts val="30"/>
              </a:spcBef>
              <a:buFont typeface="Arial" panose="020B0604020202020204" pitchFamily="34" charset="0"/>
              <a:buChar char="•"/>
            </a:pPr>
            <a:r>
              <a:rPr lang="nl-BE" sz="2400" b="0" dirty="0">
                <a:latin typeface="Aptos" panose="020B0004020202020204" pitchFamily="34" charset="0"/>
              </a:rPr>
              <a:t>Afhankelijk van de taak kan gevraagd worden om specifieke bescherming/kledij te dragen (bv. regenjas, stevige schoenen, …). </a:t>
            </a:r>
            <a:endParaRPr lang="nl-BE" sz="2400" dirty="0">
              <a:latin typeface="Aptos" panose="020B0004020202020204" pitchFamily="34" charset="0"/>
            </a:endParaRPr>
          </a:p>
          <a:p>
            <a:pPr marL="800100" lvl="1" indent="-342900">
              <a:spcBef>
                <a:spcPts val="30"/>
              </a:spcBef>
              <a:buFont typeface="Courier New" panose="02070309020205020404" pitchFamily="49" charset="0"/>
              <a:buChar char="o"/>
            </a:pPr>
            <a:r>
              <a:rPr lang="nl-BE" sz="2400" dirty="0">
                <a:latin typeface="Aptos" panose="020B0004020202020204" pitchFamily="34" charset="0"/>
              </a:rPr>
              <a:t>Dit wordt duidelijk gecommuniceerd bij oproep voor een taak</a:t>
            </a:r>
            <a:endParaRPr lang="nl-BE" sz="2400" b="0" dirty="0">
              <a:latin typeface="Aptos" panose="020B0004020202020204" pitchFamily="34" charset="0"/>
            </a:endParaRPr>
          </a:p>
        </p:txBody>
      </p:sp>
      <p:pic>
        <p:nvPicPr>
          <p:cNvPr id="2" name="Afbeelding 1">
            <a:extLst>
              <a:ext uri="{FF2B5EF4-FFF2-40B4-BE49-F238E27FC236}">
                <a16:creationId xmlns:a16="http://schemas.microsoft.com/office/drawing/2014/main" id="{83C073F6-B953-8967-3C25-248E4E8BA2C1}"/>
              </a:ext>
            </a:extLst>
          </p:cNvPr>
          <p:cNvPicPr>
            <a:picLocks noChangeAspect="1"/>
          </p:cNvPicPr>
          <p:nvPr/>
        </p:nvPicPr>
        <p:blipFill>
          <a:blip r:embed="rId3"/>
          <a:stretch>
            <a:fillRect/>
          </a:stretch>
        </p:blipFill>
        <p:spPr>
          <a:xfrm>
            <a:off x="8686800" y="2590800"/>
            <a:ext cx="3054361" cy="2091109"/>
          </a:xfrm>
          <a:prstGeom prst="rect">
            <a:avLst/>
          </a:prstGeom>
        </p:spPr>
      </p:pic>
    </p:spTree>
    <p:extLst>
      <p:ext uri="{BB962C8B-B14F-4D97-AF65-F5344CB8AC3E}">
        <p14:creationId xmlns:p14="http://schemas.microsoft.com/office/powerpoint/2010/main" val="178114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81804"/>
          </a:xfrm>
          <a:prstGeom prst="rect">
            <a:avLst/>
          </a:prstGeom>
        </p:spPr>
        <p:txBody>
          <a:bodyPr vert="horz" wrap="square" lIns="0" tIns="286509" rIns="0" bIns="0" rtlCol="0">
            <a:spAutoFit/>
          </a:bodyPr>
          <a:lstStyle/>
          <a:p>
            <a:pPr marL="12700">
              <a:lnSpc>
                <a:spcPts val="5405"/>
              </a:lnSpc>
              <a:spcBef>
                <a:spcPts val="130"/>
              </a:spcBef>
            </a:pPr>
            <a:r>
              <a:rPr lang="nl-BE" sz="4000" spc="-10" dirty="0">
                <a:latin typeface="Aptos" panose="020B0004020202020204" pitchFamily="34" charset="0"/>
              </a:rPr>
              <a:t>Safety first !</a:t>
            </a:r>
            <a:endParaRPr sz="4000" spc="-10" dirty="0">
              <a:latin typeface="Aptos" panose="020B0004020202020204" pitchFamily="34" charset="0"/>
            </a:endParaRPr>
          </a:p>
        </p:txBody>
      </p:sp>
      <p:sp>
        <p:nvSpPr>
          <p:cNvPr id="21" name="object 21"/>
          <p:cNvSpPr txBox="1">
            <a:spLocks noGrp="1"/>
          </p:cNvSpPr>
          <p:nvPr>
            <p:ph type="body" idx="1"/>
          </p:nvPr>
        </p:nvSpPr>
        <p:spPr>
          <a:xfrm>
            <a:off x="818899" y="2129926"/>
            <a:ext cx="10901767" cy="3706143"/>
          </a:xfrm>
          <a:prstGeom prst="rect">
            <a:avLst/>
          </a:prstGeom>
        </p:spPr>
        <p:txBody>
          <a:bodyPr vert="horz" wrap="square" lIns="0" tIns="12700" rIns="0" bIns="0" rtlCol="0" anchor="t">
            <a:spAutoFit/>
          </a:bodyPr>
          <a:lstStyle/>
          <a:p>
            <a:pPr marL="342900" indent="-342900">
              <a:spcBef>
                <a:spcPts val="30"/>
              </a:spcBef>
              <a:buFont typeface="Arial" panose="020B0604020202020204" pitchFamily="34" charset="0"/>
              <a:buChar char="•"/>
            </a:pPr>
            <a:r>
              <a:rPr lang="nl-BE" sz="2400" b="0" dirty="0">
                <a:latin typeface="Aptos"/>
              </a:rPr>
              <a:t>Je werkt altijd in veilige omstandigheden!</a:t>
            </a:r>
          </a:p>
          <a:p>
            <a:pPr marL="342900" indent="-342900">
              <a:lnSpc>
                <a:spcPct val="100000"/>
              </a:lnSpc>
              <a:spcBef>
                <a:spcPts val="30"/>
              </a:spcBef>
              <a:buFont typeface="Arial" panose="020B0604020202020204" pitchFamily="34" charset="0"/>
              <a:buChar char="•"/>
            </a:pPr>
            <a:endParaRPr lang="nl-BE" sz="2400" b="0" dirty="0">
              <a:latin typeface="Aptos" panose="020B0004020202020204" pitchFamily="34" charset="0"/>
            </a:endParaRPr>
          </a:p>
          <a:p>
            <a:pPr marL="342900" indent="-342900">
              <a:lnSpc>
                <a:spcPct val="100000"/>
              </a:lnSpc>
              <a:spcBef>
                <a:spcPts val="30"/>
              </a:spcBef>
              <a:buFont typeface="Arial" panose="020B0604020202020204" pitchFamily="34" charset="0"/>
              <a:buChar char="•"/>
            </a:pPr>
            <a:r>
              <a:rPr lang="nl-BE" sz="2400" b="0" dirty="0">
                <a:latin typeface="Aptos" panose="020B0004020202020204" pitchFamily="34" charset="0"/>
              </a:rPr>
              <a:t>Toch een ongeval? Je bent verzekerd!</a:t>
            </a:r>
          </a:p>
          <a:p>
            <a:pPr marL="800100" lvl="1" indent="-342900">
              <a:spcBef>
                <a:spcPts val="30"/>
              </a:spcBef>
              <a:buFont typeface="Arial" panose="020B0604020202020204" pitchFamily="34" charset="0"/>
              <a:buChar char="•"/>
            </a:pPr>
            <a:r>
              <a:rPr lang="nl-BE" sz="2400" dirty="0">
                <a:latin typeface="Aptos" panose="020B0004020202020204" pitchFamily="34" charset="0"/>
              </a:rPr>
              <a:t>Lichamelijke ongevallen</a:t>
            </a:r>
          </a:p>
          <a:p>
            <a:pPr marL="800100" lvl="1" indent="-342900">
              <a:spcBef>
                <a:spcPts val="30"/>
              </a:spcBef>
              <a:buFont typeface="Arial" panose="020B0604020202020204" pitchFamily="34" charset="0"/>
              <a:buChar char="•"/>
            </a:pPr>
            <a:r>
              <a:rPr lang="nl-BE" sz="2400" b="0" dirty="0">
                <a:latin typeface="Aptos" panose="020B0004020202020204" pitchFamily="34" charset="0"/>
              </a:rPr>
              <a:t>Burgerlijke aansprakelijkheid</a:t>
            </a:r>
          </a:p>
          <a:p>
            <a:pPr marL="342900" indent="-342900">
              <a:lnSpc>
                <a:spcPct val="100000"/>
              </a:lnSpc>
              <a:spcBef>
                <a:spcPts val="30"/>
              </a:spcBef>
              <a:buFont typeface="Arial" panose="020B0604020202020204" pitchFamily="34" charset="0"/>
              <a:buChar char="•"/>
            </a:pPr>
            <a:endParaRPr lang="nl-BE" sz="2400" b="0" dirty="0">
              <a:latin typeface="Aptos" panose="020B0004020202020204" pitchFamily="34" charset="0"/>
            </a:endParaRPr>
          </a:p>
          <a:p>
            <a:pPr marL="342900" indent="-342900">
              <a:lnSpc>
                <a:spcPct val="100000"/>
              </a:lnSpc>
              <a:spcBef>
                <a:spcPts val="30"/>
              </a:spcBef>
              <a:buFont typeface="Arial" panose="020B0604020202020204" pitchFamily="34" charset="0"/>
              <a:buChar char="•"/>
            </a:pPr>
            <a:r>
              <a:rPr lang="nl-BE" sz="2400" b="0" dirty="0">
                <a:latin typeface="Aptos" panose="020B0004020202020204" pitchFamily="34" charset="0"/>
              </a:rPr>
              <a:t>Achteraf nood aan een luisterend oor? Dat kan.</a:t>
            </a:r>
          </a:p>
          <a:p>
            <a:pPr marL="342900" indent="-342900">
              <a:lnSpc>
                <a:spcPct val="100000"/>
              </a:lnSpc>
              <a:spcBef>
                <a:spcPts val="30"/>
              </a:spcBef>
              <a:buFont typeface="Arial" panose="020B0604020202020204" pitchFamily="34" charset="0"/>
              <a:buChar char="•"/>
            </a:pPr>
            <a:endParaRPr lang="nl-BE" sz="2400" b="0" dirty="0">
              <a:latin typeface="Aptos" panose="020B0004020202020204" pitchFamily="34" charset="0"/>
            </a:endParaRPr>
          </a:p>
          <a:p>
            <a:pPr marL="342900" indent="-342900">
              <a:lnSpc>
                <a:spcPct val="100000"/>
              </a:lnSpc>
              <a:spcBef>
                <a:spcPts val="30"/>
              </a:spcBef>
              <a:buFont typeface="Arial" panose="020B0604020202020204" pitchFamily="34" charset="0"/>
              <a:buChar char="•"/>
            </a:pPr>
            <a:endParaRPr lang="nl-BE" sz="2400" b="0" dirty="0">
              <a:latin typeface="Aptos" panose="020B0004020202020204" pitchFamily="34" charset="0"/>
            </a:endParaRPr>
          </a:p>
          <a:p>
            <a:pPr>
              <a:lnSpc>
                <a:spcPct val="100000"/>
              </a:lnSpc>
              <a:spcBef>
                <a:spcPts val="30"/>
              </a:spcBef>
            </a:pPr>
            <a:r>
              <a:rPr lang="nl-BE" sz="2400" b="0" dirty="0">
                <a:latin typeface="Aptos" panose="020B0004020202020204" pitchFamily="34" charset="0"/>
                <a:sym typeface="Wingdings" panose="05000000000000000000" pitchFamily="2" charset="2"/>
              </a:rPr>
              <a:t> </a:t>
            </a:r>
            <a:r>
              <a:rPr lang="nl-BE" sz="2400" b="0" dirty="0">
                <a:latin typeface="Aptos" panose="020B0004020202020204" pitchFamily="34" charset="0"/>
              </a:rPr>
              <a:t>Neem contact met de crisisvrijwilligerscoördinator</a:t>
            </a:r>
          </a:p>
        </p:txBody>
      </p:sp>
    </p:spTree>
    <p:extLst>
      <p:ext uri="{BB962C8B-B14F-4D97-AF65-F5344CB8AC3E}">
        <p14:creationId xmlns:p14="http://schemas.microsoft.com/office/powerpoint/2010/main" val="322454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32665-F8F1-F7A2-FD4D-58DA500EA947}"/>
            </a:ext>
          </a:extLst>
        </p:cNvPr>
        <p:cNvGrpSpPr/>
        <p:nvPr/>
      </p:nvGrpSpPr>
      <p:grpSpPr>
        <a:xfrm>
          <a:off x="0" y="0"/>
          <a:ext cx="0" cy="0"/>
          <a:chOff x="0" y="0"/>
          <a:chExt cx="0" cy="0"/>
        </a:xfrm>
      </p:grpSpPr>
      <p:sp>
        <p:nvSpPr>
          <p:cNvPr id="20" name="object 20">
            <a:extLst>
              <a:ext uri="{FF2B5EF4-FFF2-40B4-BE49-F238E27FC236}">
                <a16:creationId xmlns:a16="http://schemas.microsoft.com/office/drawing/2014/main" id="{422CA98C-AB7D-A338-306B-3BFA4DDF1DCE}"/>
              </a:ext>
            </a:extLst>
          </p:cNvPr>
          <p:cNvSpPr txBox="1">
            <a:spLocks noGrp="1"/>
          </p:cNvSpPr>
          <p:nvPr>
            <p:ph type="title"/>
          </p:nvPr>
        </p:nvSpPr>
        <p:spPr>
          <a:xfrm>
            <a:off x="818899" y="819709"/>
            <a:ext cx="10046879" cy="1643267"/>
          </a:xfrm>
          <a:prstGeom prst="rect">
            <a:avLst/>
          </a:prstGeom>
        </p:spPr>
        <p:txBody>
          <a:bodyPr vert="horz" wrap="square" lIns="0" tIns="286509" rIns="0" bIns="0" rtlCol="0" anchor="t">
            <a:spAutoFit/>
          </a:bodyPr>
          <a:lstStyle/>
          <a:p>
            <a:pPr marL="12700">
              <a:lnSpc>
                <a:spcPts val="5405"/>
              </a:lnSpc>
              <a:spcBef>
                <a:spcPts val="130"/>
              </a:spcBef>
            </a:pPr>
            <a:r>
              <a:rPr lang="nl-BE" sz="4000" spc="-10" dirty="0">
                <a:latin typeface="Aptos" panose="020B0004020202020204" pitchFamily="34" charset="0"/>
              </a:rPr>
              <a:t>Wat als je aangesproken wordt door derden?</a:t>
            </a:r>
            <a:endParaRPr lang="nl-BE" sz="4000" spc="-10" dirty="0">
              <a:latin typeface="Aptos" panose="020B0004020202020204" pitchFamily="34" charset="0"/>
              <a:ea typeface="Calibri"/>
            </a:endParaRPr>
          </a:p>
        </p:txBody>
      </p:sp>
      <p:sp>
        <p:nvSpPr>
          <p:cNvPr id="21" name="object 21">
            <a:extLst>
              <a:ext uri="{FF2B5EF4-FFF2-40B4-BE49-F238E27FC236}">
                <a16:creationId xmlns:a16="http://schemas.microsoft.com/office/drawing/2014/main" id="{45785249-243F-75B1-24F8-A31A511C45BB}"/>
              </a:ext>
            </a:extLst>
          </p:cNvPr>
          <p:cNvSpPr txBox="1">
            <a:spLocks noGrp="1"/>
          </p:cNvSpPr>
          <p:nvPr>
            <p:ph type="body" idx="1"/>
          </p:nvPr>
        </p:nvSpPr>
        <p:spPr>
          <a:xfrm>
            <a:off x="818899" y="2971800"/>
            <a:ext cx="10901767" cy="1490152"/>
          </a:xfrm>
          <a:prstGeom prst="rect">
            <a:avLst/>
          </a:prstGeom>
        </p:spPr>
        <p:txBody>
          <a:bodyPr vert="horz" wrap="square" lIns="0" tIns="12700" rIns="0" bIns="0" rtlCol="0" anchor="t">
            <a:spAutoFit/>
          </a:bodyPr>
          <a:lstStyle/>
          <a:p>
            <a:pPr marL="342900" indent="-342900">
              <a:spcBef>
                <a:spcPts val="30"/>
              </a:spcBef>
              <a:buFont typeface="Arial" panose="020B0604020202020204" pitchFamily="34" charset="0"/>
              <a:buChar char="•"/>
            </a:pPr>
            <a:r>
              <a:rPr lang="nl-BE" sz="2400" b="0" dirty="0">
                <a:latin typeface="Aptos" panose="020B0004020202020204" pitchFamily="34" charset="0"/>
              </a:rPr>
              <a:t>Een journalist, een (getroffen) inwoner, een burger die spontaan </a:t>
            </a:r>
            <a:r>
              <a:rPr lang="nl-BE" sz="2400" b="0">
                <a:latin typeface="Aptos" panose="020B0004020202020204" pitchFamily="34" charset="0"/>
              </a:rPr>
              <a:t>hulp aanbiedt, …</a:t>
            </a:r>
            <a:endParaRPr lang="nl-BE" sz="2400" b="0" dirty="0">
              <a:latin typeface="Aptos" panose="020B0004020202020204" pitchFamily="34" charset="0"/>
              <a:ea typeface="Calibri"/>
            </a:endParaRPr>
          </a:p>
          <a:p>
            <a:pPr marL="342900" indent="-342900">
              <a:spcBef>
                <a:spcPts val="30"/>
              </a:spcBef>
              <a:buFont typeface="Arial" panose="020B0604020202020204" pitchFamily="34" charset="0"/>
              <a:buChar char="•"/>
            </a:pPr>
            <a:endParaRPr lang="nl-BE" sz="2400" b="0" dirty="0">
              <a:latin typeface="Aptos" panose="020B0004020202020204" pitchFamily="34" charset="0"/>
              <a:ea typeface="Calibri"/>
            </a:endParaRPr>
          </a:p>
          <a:p>
            <a:pPr>
              <a:spcBef>
                <a:spcPts val="30"/>
              </a:spcBef>
            </a:pPr>
            <a:r>
              <a:rPr lang="nl-BE" sz="2400" b="0" dirty="0">
                <a:latin typeface="Aptos" panose="020B0004020202020204" pitchFamily="34" charset="0"/>
                <a:ea typeface="Calibri"/>
                <a:sym typeface="Wingdings" panose="05000000000000000000" pitchFamily="2" charset="2"/>
              </a:rPr>
              <a:t> </a:t>
            </a:r>
            <a:r>
              <a:rPr lang="nl-BE" sz="2400" b="0" dirty="0">
                <a:latin typeface="Aptos" panose="020B0004020202020204" pitchFamily="34" charset="0"/>
                <a:ea typeface="Calibri"/>
              </a:rPr>
              <a:t>Verwijs steeds door naar jouw teamleider.</a:t>
            </a:r>
          </a:p>
        </p:txBody>
      </p:sp>
    </p:spTree>
    <p:extLst>
      <p:ext uri="{BB962C8B-B14F-4D97-AF65-F5344CB8AC3E}">
        <p14:creationId xmlns:p14="http://schemas.microsoft.com/office/powerpoint/2010/main" val="1289558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81804"/>
          </a:xfrm>
          <a:prstGeom prst="rect">
            <a:avLst/>
          </a:prstGeom>
        </p:spPr>
        <p:txBody>
          <a:bodyPr vert="horz" wrap="square" lIns="0" tIns="286509" rIns="0" bIns="0" rtlCol="0">
            <a:spAutoFit/>
          </a:bodyPr>
          <a:lstStyle/>
          <a:p>
            <a:pPr marL="12700">
              <a:lnSpc>
                <a:spcPts val="5405"/>
              </a:lnSpc>
              <a:spcBef>
                <a:spcPts val="130"/>
              </a:spcBef>
            </a:pPr>
            <a:r>
              <a:rPr lang="nl-BE" sz="4000" spc="-10" dirty="0">
                <a:latin typeface="Aptos" panose="020B0004020202020204" pitchFamily="34" charset="0"/>
              </a:rPr>
              <a:t>Wat krijg ik voor mijn inzet?</a:t>
            </a:r>
            <a:endParaRPr sz="4000" spc="-10" dirty="0">
              <a:latin typeface="Aptos" panose="020B0004020202020204" pitchFamily="34" charset="0"/>
            </a:endParaRPr>
          </a:p>
        </p:txBody>
      </p:sp>
      <p:sp>
        <p:nvSpPr>
          <p:cNvPr id="21" name="object 21"/>
          <p:cNvSpPr txBox="1">
            <a:spLocks noGrp="1"/>
          </p:cNvSpPr>
          <p:nvPr>
            <p:ph type="body" idx="1"/>
          </p:nvPr>
        </p:nvSpPr>
        <p:spPr>
          <a:xfrm>
            <a:off x="835175" y="2210798"/>
            <a:ext cx="9298940" cy="1305486"/>
          </a:xfrm>
          <a:prstGeom prst="rect">
            <a:avLst/>
          </a:prstGeom>
        </p:spPr>
        <p:txBody>
          <a:bodyPr vert="horz" wrap="square" lIns="0" tIns="12700" rIns="0" bIns="0" rtlCol="0" anchor="t">
            <a:spAutoFit/>
          </a:bodyPr>
          <a:lstStyle/>
          <a:p>
            <a:pPr marL="342900" indent="-342900">
              <a:lnSpc>
                <a:spcPct val="100000"/>
              </a:lnSpc>
              <a:spcBef>
                <a:spcPts val="30"/>
              </a:spcBef>
              <a:buFont typeface="Arial" panose="020B0604020202020204" pitchFamily="34" charset="0"/>
              <a:buChar char="•"/>
            </a:pPr>
            <a:r>
              <a:rPr lang="nl-BE" sz="2000" b="0" dirty="0">
                <a:latin typeface="Aptos" panose="020B0004020202020204" pitchFamily="34" charset="0"/>
              </a:rPr>
              <a:t>Heel veel appreciatie en voldoening!</a:t>
            </a:r>
          </a:p>
          <a:p>
            <a:pPr marL="342900" indent="-342900">
              <a:spcBef>
                <a:spcPts val="30"/>
              </a:spcBef>
              <a:buFont typeface="Arial" panose="020B0604020202020204" pitchFamily="34" charset="0"/>
              <a:buChar char="•"/>
            </a:pPr>
            <a:r>
              <a:rPr lang="nl-BE" sz="2000" dirty="0">
                <a:latin typeface="Aptos" panose="020B0004020202020204" pitchFamily="34" charset="0"/>
              </a:rPr>
              <a:t>Geen vergoeding.</a:t>
            </a:r>
            <a:endParaRPr lang="nl-BE" sz="2000" dirty="0">
              <a:latin typeface="Aptos" panose="020B0004020202020204" pitchFamily="34" charset="0"/>
              <a:ea typeface="Calibri"/>
            </a:endParaRPr>
          </a:p>
          <a:p>
            <a:pPr marL="342900" indent="-342900">
              <a:spcBef>
                <a:spcPts val="30"/>
              </a:spcBef>
              <a:buFont typeface="Arial" panose="020B0604020202020204" pitchFamily="34" charset="0"/>
              <a:buChar char="•"/>
            </a:pPr>
            <a:r>
              <a:rPr lang="nl-BE" sz="2000" b="0" dirty="0">
                <a:latin typeface="Aptos"/>
                <a:ea typeface="Calibri"/>
              </a:rPr>
              <a:t>(Toevoegen door lokaal bestuur: lokale initiatieven van waardering/bedanking)</a:t>
            </a:r>
            <a:endParaRPr lang="nl-BE" sz="2000" b="0" dirty="0">
              <a:solidFill>
                <a:srgbClr val="231F20"/>
              </a:solidFill>
              <a:latin typeface="Aptos" panose="020B0004020202020204" pitchFamily="34" charset="0"/>
              <a:ea typeface="Calibri"/>
              <a:cs typeface="Calibri"/>
            </a:endParaRPr>
          </a:p>
          <a:p>
            <a:pPr marL="800100" lvl="1" indent="-342900">
              <a:spcBef>
                <a:spcPts val="30"/>
              </a:spcBef>
              <a:buFont typeface="Arial" panose="020B0604020202020204" pitchFamily="34" charset="0"/>
              <a:buChar char="•"/>
            </a:pPr>
            <a:endParaRPr lang="nl-BE" dirty="0">
              <a:solidFill>
                <a:srgbClr val="231F20"/>
              </a:solidFill>
              <a:latin typeface="Aptos" panose="020B0004020202020204" pitchFamily="34" charset="0"/>
              <a:ea typeface="Calibri"/>
            </a:endParaRPr>
          </a:p>
          <a:p>
            <a:pPr lvl="1">
              <a:spcBef>
                <a:spcPts val="30"/>
              </a:spcBef>
            </a:pPr>
            <a:endParaRPr lang="nl-BE" sz="600" dirty="0">
              <a:latin typeface="Aptos" panose="020B0004020202020204" pitchFamily="34" charset="0"/>
              <a:ea typeface="Calibri"/>
            </a:endParaRPr>
          </a:p>
        </p:txBody>
      </p:sp>
    </p:spTree>
    <p:extLst>
      <p:ext uri="{BB962C8B-B14F-4D97-AF65-F5344CB8AC3E}">
        <p14:creationId xmlns:p14="http://schemas.microsoft.com/office/powerpoint/2010/main" val="3509101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81804"/>
          </a:xfrm>
          <a:prstGeom prst="rect">
            <a:avLst/>
          </a:prstGeom>
        </p:spPr>
        <p:txBody>
          <a:bodyPr vert="horz" wrap="square" lIns="0" tIns="286509" rIns="0" bIns="0" rtlCol="0">
            <a:spAutoFit/>
          </a:bodyPr>
          <a:lstStyle/>
          <a:p>
            <a:pPr marL="12700">
              <a:lnSpc>
                <a:spcPts val="5405"/>
              </a:lnSpc>
              <a:spcBef>
                <a:spcPts val="130"/>
              </a:spcBef>
            </a:pPr>
            <a:r>
              <a:rPr lang="nl-BE" sz="4000" dirty="0">
                <a:latin typeface="Aptos" panose="020B0004020202020204" pitchFamily="34" charset="0"/>
              </a:rPr>
              <a:t>Je wilt meedoen? Wat nu?</a:t>
            </a:r>
            <a:endParaRPr sz="4000" i="1" spc="-10" dirty="0">
              <a:latin typeface="Aptos" panose="020B0004020202020204" pitchFamily="34" charset="0"/>
            </a:endParaRPr>
          </a:p>
        </p:txBody>
      </p:sp>
      <p:sp>
        <p:nvSpPr>
          <p:cNvPr id="21" name="object 21"/>
          <p:cNvSpPr txBox="1">
            <a:spLocks noGrp="1"/>
          </p:cNvSpPr>
          <p:nvPr>
            <p:ph type="body" idx="1"/>
          </p:nvPr>
        </p:nvSpPr>
        <p:spPr>
          <a:xfrm>
            <a:off x="818899" y="2471924"/>
            <a:ext cx="9298940" cy="2729530"/>
          </a:xfrm>
          <a:prstGeom prst="rect">
            <a:avLst/>
          </a:prstGeom>
        </p:spPr>
        <p:txBody>
          <a:bodyPr vert="horz" wrap="square" lIns="0" tIns="12700" rIns="0" bIns="0" rtlCol="0" anchor="t">
            <a:spAutoFit/>
          </a:bodyPr>
          <a:lstStyle/>
          <a:p>
            <a:pPr marL="457200" indent="-457200">
              <a:lnSpc>
                <a:spcPct val="150000"/>
              </a:lnSpc>
              <a:spcBef>
                <a:spcPts val="30"/>
              </a:spcBef>
              <a:buFont typeface="+mj-lt"/>
              <a:buAutoNum type="arabicPeriod"/>
            </a:pPr>
            <a:r>
              <a:rPr lang="nl-BE" sz="2400" b="0" dirty="0">
                <a:latin typeface="Aptos" panose="020B0004020202020204" pitchFamily="34" charset="0"/>
              </a:rPr>
              <a:t>Schrijf je in: </a:t>
            </a:r>
            <a:r>
              <a:rPr lang="nl-BE" sz="2400" b="0" i="1" dirty="0">
                <a:latin typeface="Aptos" panose="020B0004020202020204" pitchFamily="34" charset="0"/>
              </a:rPr>
              <a:t>(link of QR-code naar inschrijvingsformulier)</a:t>
            </a:r>
          </a:p>
          <a:p>
            <a:pPr marL="457200" indent="-457200">
              <a:lnSpc>
                <a:spcPct val="150000"/>
              </a:lnSpc>
              <a:spcBef>
                <a:spcPts val="30"/>
              </a:spcBef>
              <a:buFont typeface="Calibri"/>
              <a:buAutoNum type="arabicPeriod"/>
            </a:pPr>
            <a:r>
              <a:rPr lang="nl-BE" sz="2400" b="0" i="1" dirty="0">
                <a:latin typeface="Aptos" panose="020B0004020202020204" pitchFamily="34" charset="0"/>
                <a:ea typeface="Calibri"/>
              </a:rPr>
              <a:t>(Kom op gesprek) </a:t>
            </a:r>
            <a:r>
              <a:rPr lang="nl-BE" sz="2400" b="0" dirty="0">
                <a:latin typeface="Aptos" panose="020B0004020202020204" pitchFamily="34" charset="0"/>
                <a:ea typeface="Calibri"/>
              </a:rPr>
              <a:t>en onderteken een afsprakennota</a:t>
            </a:r>
          </a:p>
          <a:p>
            <a:pPr marL="457200" indent="-457200">
              <a:lnSpc>
                <a:spcPct val="150000"/>
              </a:lnSpc>
              <a:spcBef>
                <a:spcPts val="30"/>
              </a:spcBef>
              <a:buFont typeface="+mj-lt"/>
              <a:buAutoNum type="arabicPeriod"/>
            </a:pPr>
            <a:r>
              <a:rPr lang="nl-BE" sz="2400" b="0" dirty="0">
                <a:latin typeface="Aptos" panose="020B0004020202020204" pitchFamily="34" charset="0"/>
              </a:rPr>
              <a:t>Volg een opleiding: </a:t>
            </a:r>
            <a:r>
              <a:rPr lang="nl-BE" sz="2400" b="0" i="1" dirty="0">
                <a:latin typeface="Aptos" panose="020B0004020202020204" pitchFamily="34" charset="0"/>
              </a:rPr>
              <a:t>(praktische gegevens)</a:t>
            </a:r>
            <a:endParaRPr lang="nl-BE" sz="2400" b="0" dirty="0">
              <a:latin typeface="Aptos" panose="020B0004020202020204" pitchFamily="34" charset="0"/>
            </a:endParaRPr>
          </a:p>
          <a:p>
            <a:pPr marL="457200" indent="-457200">
              <a:lnSpc>
                <a:spcPct val="150000"/>
              </a:lnSpc>
              <a:spcBef>
                <a:spcPts val="30"/>
              </a:spcBef>
              <a:buFont typeface="+mj-lt"/>
              <a:buAutoNum type="arabicPeriod"/>
            </a:pPr>
            <a:r>
              <a:rPr lang="nl-BE" sz="2400" b="0" dirty="0">
                <a:latin typeface="Aptos"/>
              </a:rPr>
              <a:t>Je wordt ingezet: mogelijk vanaf </a:t>
            </a:r>
            <a:r>
              <a:rPr lang="nl-BE" sz="2400" b="0" i="1" dirty="0">
                <a:latin typeface="Aptos"/>
              </a:rPr>
              <a:t>(datum)</a:t>
            </a:r>
          </a:p>
          <a:p>
            <a:pPr marL="457200" indent="-457200">
              <a:lnSpc>
                <a:spcPct val="150000"/>
              </a:lnSpc>
              <a:spcBef>
                <a:spcPts val="30"/>
              </a:spcBef>
              <a:buFont typeface="+mj-lt"/>
              <a:buAutoNum type="arabicPeriod"/>
            </a:pPr>
            <a:r>
              <a:rPr lang="nl-BE" sz="2400" b="0" dirty="0">
                <a:latin typeface="Aptos" panose="020B0004020202020204" pitchFamily="34" charset="0"/>
              </a:rPr>
              <a:t>Kom naar terugkommomenten en blijf betrokken</a:t>
            </a:r>
            <a:endParaRPr lang="nl-BE" sz="2400" b="0" dirty="0">
              <a:latin typeface="Aptos" panose="020B0004020202020204" pitchFamily="34" charset="0"/>
              <a:ea typeface="Calibri"/>
            </a:endParaRPr>
          </a:p>
        </p:txBody>
      </p:sp>
    </p:spTree>
    <p:extLst>
      <p:ext uri="{BB962C8B-B14F-4D97-AF65-F5344CB8AC3E}">
        <p14:creationId xmlns:p14="http://schemas.microsoft.com/office/powerpoint/2010/main" val="3842599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81804"/>
          </a:xfrm>
          <a:prstGeom prst="rect">
            <a:avLst/>
          </a:prstGeom>
        </p:spPr>
        <p:txBody>
          <a:bodyPr vert="horz" wrap="square" lIns="0" tIns="286509" rIns="0" bIns="0" rtlCol="0">
            <a:spAutoFit/>
          </a:bodyPr>
          <a:lstStyle/>
          <a:p>
            <a:pPr marL="12700">
              <a:lnSpc>
                <a:spcPts val="5405"/>
              </a:lnSpc>
              <a:spcBef>
                <a:spcPts val="130"/>
              </a:spcBef>
            </a:pPr>
            <a:r>
              <a:rPr lang="nl-BE" sz="4000" dirty="0">
                <a:latin typeface="Aptos" panose="020B0004020202020204" pitchFamily="34" charset="0"/>
              </a:rPr>
              <a:t>Zijn er nog vragen/suggesties?</a:t>
            </a:r>
            <a:endParaRPr sz="4000" i="1" spc="-10" dirty="0">
              <a:latin typeface="Aptos" panose="020B0004020202020204" pitchFamily="34" charset="0"/>
            </a:endParaRPr>
          </a:p>
        </p:txBody>
      </p:sp>
      <p:sp>
        <p:nvSpPr>
          <p:cNvPr id="21" name="object 21"/>
          <p:cNvSpPr txBox="1">
            <a:spLocks noGrp="1"/>
          </p:cNvSpPr>
          <p:nvPr>
            <p:ph type="body" idx="1"/>
          </p:nvPr>
        </p:nvSpPr>
        <p:spPr>
          <a:xfrm>
            <a:off x="818899" y="2471924"/>
            <a:ext cx="9298940" cy="2167260"/>
          </a:xfrm>
          <a:prstGeom prst="rect">
            <a:avLst/>
          </a:prstGeom>
        </p:spPr>
        <p:txBody>
          <a:bodyPr vert="horz" wrap="square" lIns="0" tIns="12700" rIns="0" bIns="0" rtlCol="0">
            <a:spAutoFit/>
          </a:bodyPr>
          <a:lstStyle/>
          <a:p>
            <a:pPr marL="342900" indent="-342900">
              <a:lnSpc>
                <a:spcPct val="100000"/>
              </a:lnSpc>
              <a:spcBef>
                <a:spcPts val="30"/>
              </a:spcBef>
              <a:buFont typeface="Arial" panose="020B0604020202020204" pitchFamily="34" charset="0"/>
              <a:buChar char="•"/>
            </a:pPr>
            <a:r>
              <a:rPr lang="nl-BE" sz="2000" b="0" dirty="0">
                <a:latin typeface="Aptos" panose="020B0004020202020204" pitchFamily="34" charset="0"/>
              </a:rPr>
              <a:t>….</a:t>
            </a:r>
          </a:p>
          <a:p>
            <a:pPr marL="342900" indent="-342900">
              <a:lnSpc>
                <a:spcPct val="100000"/>
              </a:lnSpc>
              <a:spcBef>
                <a:spcPts val="30"/>
              </a:spcBef>
              <a:buFont typeface="Arial" panose="020B0604020202020204" pitchFamily="34" charset="0"/>
              <a:buChar char="•"/>
            </a:pPr>
            <a:endParaRPr lang="nl-BE" sz="2000" b="0" dirty="0">
              <a:latin typeface="Aptos" panose="020B0004020202020204" pitchFamily="34" charset="0"/>
            </a:endParaRPr>
          </a:p>
          <a:p>
            <a:pPr marL="342900" indent="-342900">
              <a:lnSpc>
                <a:spcPct val="100000"/>
              </a:lnSpc>
              <a:spcBef>
                <a:spcPts val="30"/>
              </a:spcBef>
              <a:buFont typeface="Arial" panose="020B0604020202020204" pitchFamily="34" charset="0"/>
              <a:buChar char="•"/>
            </a:pPr>
            <a:endParaRPr lang="nl-BE" sz="2000" b="0" dirty="0">
              <a:latin typeface="Aptos" panose="020B0004020202020204" pitchFamily="34" charset="0"/>
            </a:endParaRPr>
          </a:p>
          <a:p>
            <a:pPr marL="342900" indent="-342900">
              <a:lnSpc>
                <a:spcPct val="100000"/>
              </a:lnSpc>
              <a:spcBef>
                <a:spcPts val="30"/>
              </a:spcBef>
              <a:buFont typeface="Arial" panose="020B0604020202020204" pitchFamily="34" charset="0"/>
              <a:buChar char="•"/>
            </a:pPr>
            <a:endParaRPr lang="nl-BE" sz="2000" b="0" dirty="0">
              <a:latin typeface="Aptos" panose="020B0004020202020204" pitchFamily="34" charset="0"/>
            </a:endParaRPr>
          </a:p>
          <a:p>
            <a:pPr marL="342900" indent="-342900">
              <a:lnSpc>
                <a:spcPct val="100000"/>
              </a:lnSpc>
              <a:spcBef>
                <a:spcPts val="30"/>
              </a:spcBef>
              <a:buFont typeface="Arial" panose="020B0604020202020204" pitchFamily="34" charset="0"/>
              <a:buChar char="•"/>
            </a:pPr>
            <a:endParaRPr lang="nl-BE" sz="2000" b="0" dirty="0">
              <a:latin typeface="Aptos" panose="020B0004020202020204" pitchFamily="34" charset="0"/>
            </a:endParaRPr>
          </a:p>
          <a:p>
            <a:pPr marL="342900" indent="-342900">
              <a:lnSpc>
                <a:spcPct val="100000"/>
              </a:lnSpc>
              <a:spcBef>
                <a:spcPts val="30"/>
              </a:spcBef>
              <a:buFont typeface="Arial" panose="020B0604020202020204" pitchFamily="34" charset="0"/>
              <a:buChar char="•"/>
            </a:pPr>
            <a:endParaRPr lang="nl-BE" sz="2000" b="0" dirty="0">
              <a:latin typeface="Aptos" panose="020B0004020202020204" pitchFamily="34" charset="0"/>
            </a:endParaRPr>
          </a:p>
          <a:p>
            <a:pPr marL="342900" indent="-342900">
              <a:lnSpc>
                <a:spcPct val="100000"/>
              </a:lnSpc>
              <a:spcBef>
                <a:spcPts val="30"/>
              </a:spcBef>
              <a:buFont typeface="Arial" panose="020B0604020202020204" pitchFamily="34" charset="0"/>
              <a:buChar char="•"/>
            </a:pPr>
            <a:r>
              <a:rPr lang="nl-BE" sz="2000" b="0" dirty="0">
                <a:latin typeface="Aptos" panose="020B0004020202020204" pitchFamily="34" charset="0"/>
              </a:rPr>
              <a:t>Contactgegevens : ……</a:t>
            </a:r>
          </a:p>
        </p:txBody>
      </p:sp>
    </p:spTree>
    <p:extLst>
      <p:ext uri="{BB962C8B-B14F-4D97-AF65-F5344CB8AC3E}">
        <p14:creationId xmlns:p14="http://schemas.microsoft.com/office/powerpoint/2010/main" val="4098289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a:spLocks noGrp="1"/>
          </p:cNvSpPr>
          <p:nvPr>
            <p:ph type="title"/>
          </p:nvPr>
        </p:nvSpPr>
        <p:spPr>
          <a:xfrm>
            <a:off x="818899" y="819709"/>
            <a:ext cx="10046879" cy="981804"/>
          </a:xfrm>
          <a:prstGeom prst="rect">
            <a:avLst/>
          </a:prstGeom>
        </p:spPr>
        <p:txBody>
          <a:bodyPr vert="horz" wrap="square" lIns="0" tIns="286509" rIns="0" bIns="0" rtlCol="0">
            <a:spAutoFit/>
          </a:bodyPr>
          <a:lstStyle/>
          <a:p>
            <a:pPr marL="12700">
              <a:lnSpc>
                <a:spcPts val="5405"/>
              </a:lnSpc>
              <a:spcBef>
                <a:spcPts val="130"/>
              </a:spcBef>
            </a:pPr>
            <a:r>
              <a:rPr lang="nl-BE" sz="4000" dirty="0" err="1">
                <a:latin typeface="Aptos" panose="020B0004020202020204" pitchFamily="34" charset="0"/>
              </a:rPr>
              <a:t>Vrijwilligen</a:t>
            </a:r>
            <a:r>
              <a:rPr lang="nl-BE" sz="4000" dirty="0">
                <a:latin typeface="Aptos" panose="020B0004020202020204" pitchFamily="34" charset="0"/>
              </a:rPr>
              <a:t> in </a:t>
            </a:r>
            <a:r>
              <a:rPr lang="nl-BE" sz="4000" i="1" dirty="0">
                <a:latin typeface="Aptos" panose="020B0004020202020204" pitchFamily="34" charset="0"/>
              </a:rPr>
              <a:t>(lokaal bestuur)</a:t>
            </a:r>
            <a:endParaRPr sz="4000" i="1" spc="-10" dirty="0">
              <a:latin typeface="Aptos" panose="020B0004020202020204" pitchFamily="34" charset="0"/>
            </a:endParaRPr>
          </a:p>
        </p:txBody>
      </p:sp>
      <p:sp>
        <p:nvSpPr>
          <p:cNvPr id="21" name="object 21"/>
          <p:cNvSpPr txBox="1">
            <a:spLocks noGrp="1"/>
          </p:cNvSpPr>
          <p:nvPr>
            <p:ph type="body" idx="1"/>
          </p:nvPr>
        </p:nvSpPr>
        <p:spPr>
          <a:xfrm>
            <a:off x="818899" y="2471924"/>
            <a:ext cx="9298940" cy="320601"/>
          </a:xfrm>
          <a:prstGeom prst="rect">
            <a:avLst/>
          </a:prstGeom>
        </p:spPr>
        <p:txBody>
          <a:bodyPr vert="horz" wrap="square" lIns="0" tIns="12700" rIns="0" bIns="0" rtlCol="0">
            <a:spAutoFit/>
          </a:bodyPr>
          <a:lstStyle/>
          <a:p>
            <a:pPr marL="342900" indent="-342900">
              <a:lnSpc>
                <a:spcPct val="100000"/>
              </a:lnSpc>
              <a:spcBef>
                <a:spcPts val="30"/>
              </a:spcBef>
              <a:buFont typeface="Arial" panose="020B0604020202020204" pitchFamily="34" charset="0"/>
              <a:buChar char="•"/>
            </a:pPr>
            <a:r>
              <a:rPr lang="nl-BE" sz="2000" b="0" dirty="0">
                <a:latin typeface="Aptos" panose="020B0004020202020204" pitchFamily="34" charset="0"/>
              </a:rPr>
              <a:t>(…)</a:t>
            </a:r>
          </a:p>
        </p:txBody>
      </p:sp>
    </p:spTree>
    <p:extLst>
      <p:ext uri="{BB962C8B-B14F-4D97-AF65-F5344CB8AC3E}">
        <p14:creationId xmlns:p14="http://schemas.microsoft.com/office/powerpoint/2010/main" val="2568682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833FFC94EA32C4D8F23F2A5ED977874" ma:contentTypeVersion="4" ma:contentTypeDescription="Een nieuw document maken." ma:contentTypeScope="" ma:versionID="89331ce76a6080076c6d832fd98854db">
  <xsd:schema xmlns:xsd="http://www.w3.org/2001/XMLSchema" xmlns:xs="http://www.w3.org/2001/XMLSchema" xmlns:p="http://schemas.microsoft.com/office/2006/metadata/properties" xmlns:ns2="311bce98-3aa1-4fda-8c35-730bdabd1d8f" targetNamespace="http://schemas.microsoft.com/office/2006/metadata/properties" ma:root="true" ma:fieldsID="a8a97482562dc600a3b7a76a7862d700" ns2:_="">
    <xsd:import namespace="311bce98-3aa1-4fda-8c35-730bdabd1d8f"/>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1bce98-3aa1-4fda-8c35-730bdabd1d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E1ABBE-2A20-446E-8DD5-3C776F67A0C9}">
  <ds:schemaRefs>
    <ds:schemaRef ds:uri="http://schemas.microsoft.com/sharepoint/v3/contenttype/forms"/>
  </ds:schemaRefs>
</ds:datastoreItem>
</file>

<file path=customXml/itemProps2.xml><?xml version="1.0" encoding="utf-8"?>
<ds:datastoreItem xmlns:ds="http://schemas.openxmlformats.org/officeDocument/2006/customXml" ds:itemID="{9AE3D8D0-B286-4539-9C2C-4104516454BD}">
  <ds:schemaRef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37f9933a-702c-4663-b4ca-6af122697de6"/>
    <ds:schemaRef ds:uri="http://purl.org/dc/terms/"/>
    <ds:schemaRef ds:uri="http://schemas.microsoft.com/office/infopath/2007/PartnerControls"/>
    <ds:schemaRef ds:uri="94f9976d-d6d2-4c23-9faf-c55f4a8b78de"/>
    <ds:schemaRef ds:uri="http://www.w3.org/XML/1998/namespace"/>
    <ds:schemaRef ds:uri="ab5f15ae-b2bc-42aa-8bdd-bc93fb040f12"/>
  </ds:schemaRefs>
</ds:datastoreItem>
</file>

<file path=customXml/itemProps3.xml><?xml version="1.0" encoding="utf-8"?>
<ds:datastoreItem xmlns:ds="http://schemas.openxmlformats.org/officeDocument/2006/customXml" ds:itemID="{93377ECE-ACF3-4930-918C-3A0A310208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1bce98-3aa1-4fda-8c35-730bdabd1d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680</TotalTime>
  <Words>2171</Words>
  <Application>Microsoft Office PowerPoint</Application>
  <PresentationFormat>Breedbeeld</PresentationFormat>
  <Paragraphs>242</Paragraphs>
  <Slides>25</Slides>
  <Notes>23</Notes>
  <HiddenSlides>0</HiddenSlides>
  <MMClips>0</MMClips>
  <ScaleCrop>false</ScaleCrop>
  <HeadingPairs>
    <vt:vector size="4" baseType="variant">
      <vt:variant>
        <vt:lpstr>Thema</vt:lpstr>
      </vt:variant>
      <vt:variant>
        <vt:i4>1</vt:i4>
      </vt:variant>
      <vt:variant>
        <vt:lpstr>Diatitels</vt:lpstr>
      </vt:variant>
      <vt:variant>
        <vt:i4>25</vt:i4>
      </vt:variant>
    </vt:vector>
  </HeadingPairs>
  <TitlesOfParts>
    <vt:vector size="26" baseType="lpstr">
      <vt:lpstr>Office Theme</vt:lpstr>
      <vt:lpstr>(Locatie) – (Datum)</vt:lpstr>
      <vt:lpstr>Welkom!</vt:lpstr>
      <vt:lpstr>Aanpak van noodsituaties</vt:lpstr>
      <vt:lpstr>Wat is een noodsituatie?</vt:lpstr>
      <vt:lpstr>Wie doet wat?</vt:lpstr>
      <vt:lpstr>PowerPoint-presentatie</vt:lpstr>
      <vt:lpstr>PowerPoint-presentatie</vt:lpstr>
      <vt:lpstr>Plaats van het vrijwilligerskorps tijdens noodsituaties</vt:lpstr>
      <vt:lpstr>Wie kan in het vrijwilligerskorps?</vt:lpstr>
      <vt:lpstr>Wanneer kan het korps ingezet worden?</vt:lpstr>
      <vt:lpstr>Wat kan het vrijwilligerskorps doen?</vt:lpstr>
      <vt:lpstr>PowerPoint-presentatie</vt:lpstr>
      <vt:lpstr>Hoelang kan het korps ingezet worden?</vt:lpstr>
      <vt:lpstr>Door wie worden de leden van het korps gecontacteerd ?</vt:lpstr>
      <vt:lpstr>Hoe worden de leden van het korps gecontacteerd?</vt:lpstr>
      <vt:lpstr>Wat als je niet beschikbaar bent of de gevraagde taak niets voor jou is?</vt:lpstr>
      <vt:lpstr>Wie is jouw aanspreekpunt ter plaatse?</vt:lpstr>
      <vt:lpstr>Wat moet je meebrengen?</vt:lpstr>
      <vt:lpstr>Wat moet je dragen?</vt:lpstr>
      <vt:lpstr>Safety first !</vt:lpstr>
      <vt:lpstr>Wat als je aangesproken wordt door derden?</vt:lpstr>
      <vt:lpstr>Wat krijg ik voor mijn inzet?</vt:lpstr>
      <vt:lpstr>Je wilt meedoen? Wat nu?</vt:lpstr>
      <vt:lpstr>Zijn er nog vragen/suggesties?</vt:lpstr>
      <vt:lpstr>Vrijwilligen in (lokaal bestuur)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Subtitel</dc:title>
  <dc:creator>De Moor Sarah</dc:creator>
  <cp:lastModifiedBy>MERTENS Peter</cp:lastModifiedBy>
  <cp:revision>664</cp:revision>
  <cp:lastPrinted>2025-04-22T11:52:32Z</cp:lastPrinted>
  <dcterms:created xsi:type="dcterms:W3CDTF">2022-07-01T08:08:11Z</dcterms:created>
  <dcterms:modified xsi:type="dcterms:W3CDTF">2026-06-12T11:23:03Z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2022-07-01T00:00:00Z</vt:filetime>
  </property>
  <property fmtid="{D5CDD505-2E9C-101B-9397-08002B2CF9AE}" pid="3" name="Creator">
    <vt:lpwstr>Adobe InDesign 17.3 (Macintosh)</vt:lpwstr>
  </property>
  <property fmtid="{D5CDD505-2E9C-101B-9397-08002B2CF9AE}" pid="4" name="LastSaved">
    <vt:filetime>2022-07-01T00:00:00Z</vt:filetime>
  </property>
  <property fmtid="{D5CDD505-2E9C-101B-9397-08002B2CF9AE}" pid="5" name="Producer">
    <vt:lpwstr>Adobe PDF Library 16.0.7</vt:lpwstr>
  </property>
  <property fmtid="{D5CDD505-2E9C-101B-9397-08002B2CF9AE}" pid="6" name="ContentTypeId">
    <vt:lpwstr>0x0101007833FFC94EA32C4D8F23F2A5ED977874</vt:lpwstr>
  </property>
  <property fmtid="{D5CDD505-2E9C-101B-9397-08002B2CF9AE}" pid="7" name="MediaServiceImageTags">
    <vt:lpwstr/>
  </property>
</Properties>
</file>