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9"/>
  </p:notesMasterIdLst>
  <p:sldIdLst>
    <p:sldId id="256" r:id="rId5"/>
    <p:sldId id="257" r:id="rId6"/>
    <p:sldId id="272" r:id="rId7"/>
    <p:sldId id="276" r:id="rId8"/>
    <p:sldId id="273" r:id="rId9"/>
    <p:sldId id="277" r:id="rId10"/>
    <p:sldId id="298" r:id="rId11"/>
    <p:sldId id="279" r:id="rId12"/>
    <p:sldId id="294" r:id="rId13"/>
    <p:sldId id="278" r:id="rId14"/>
    <p:sldId id="295" r:id="rId15"/>
    <p:sldId id="286" r:id="rId16"/>
    <p:sldId id="296" r:id="rId17"/>
    <p:sldId id="293" r:id="rId18"/>
    <p:sldId id="283" r:id="rId19"/>
    <p:sldId id="291" r:id="rId20"/>
    <p:sldId id="289" r:id="rId21"/>
    <p:sldId id="287" r:id="rId22"/>
    <p:sldId id="290" r:id="rId23"/>
    <p:sldId id="297" r:id="rId24"/>
    <p:sldId id="292" r:id="rId25"/>
    <p:sldId id="275" r:id="rId26"/>
    <p:sldId id="285" r:id="rId27"/>
    <p:sldId id="274" r:id="rId28"/>
  </p:sldIdLst>
  <p:sldSz cx="12192000" cy="6858000"/>
  <p:notesSz cx="6669088" cy="9926638"/>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93" autoAdjust="0"/>
  </p:normalViewPr>
  <p:slideViewPr>
    <p:cSldViewPr>
      <p:cViewPr varScale="1">
        <p:scale>
          <a:sx n="59" d="100"/>
          <a:sy n="59" d="100"/>
        </p:scale>
        <p:origin x="1302"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938" cy="498631"/>
          </a:xfrm>
          <a:prstGeom prst="rect">
            <a:avLst/>
          </a:prstGeom>
        </p:spPr>
        <p:txBody>
          <a:bodyPr vert="horz" lIns="79653" tIns="39827" rIns="79653" bIns="39827" rtlCol="0"/>
          <a:lstStyle>
            <a:lvl1pPr algn="l">
              <a:defRPr sz="1000"/>
            </a:lvl1pPr>
          </a:lstStyle>
          <a:p>
            <a:endParaRPr lang="nl-BE"/>
          </a:p>
        </p:txBody>
      </p:sp>
      <p:sp>
        <p:nvSpPr>
          <p:cNvPr id="3" name="Tijdelijke aanduiding voor datum 2"/>
          <p:cNvSpPr>
            <a:spLocks noGrp="1"/>
          </p:cNvSpPr>
          <p:nvPr>
            <p:ph type="dt" idx="1"/>
          </p:nvPr>
        </p:nvSpPr>
        <p:spPr>
          <a:xfrm>
            <a:off x="3777414" y="1"/>
            <a:ext cx="2889938" cy="498631"/>
          </a:xfrm>
          <a:prstGeom prst="rect">
            <a:avLst/>
          </a:prstGeom>
        </p:spPr>
        <p:txBody>
          <a:bodyPr vert="horz" lIns="79653" tIns="39827" rIns="79653" bIns="39827" rtlCol="0"/>
          <a:lstStyle>
            <a:lvl1pPr algn="r">
              <a:defRPr sz="1000"/>
            </a:lvl1pPr>
          </a:lstStyle>
          <a:p>
            <a:fld id="{A21B2A2C-92F5-4E55-8E64-4E06A3938406}" type="datetimeFigureOut">
              <a:rPr lang="nl-BE" smtClean="0"/>
              <a:t>2025-11-21</a:t>
            </a:fld>
            <a:endParaRPr lang="nl-BE"/>
          </a:p>
        </p:txBody>
      </p:sp>
      <p:sp>
        <p:nvSpPr>
          <p:cNvPr id="4" name="Tijdelijke aanduiding voor dia-afbeelding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79653" tIns="39827" rIns="79653" bIns="39827" rtlCol="0" anchor="ctr"/>
          <a:lstStyle/>
          <a:p>
            <a:endParaRPr lang="nl-BE"/>
          </a:p>
        </p:txBody>
      </p:sp>
      <p:sp>
        <p:nvSpPr>
          <p:cNvPr id="5" name="Tijdelijke aanduiding voor notities 4"/>
          <p:cNvSpPr>
            <a:spLocks noGrp="1"/>
          </p:cNvSpPr>
          <p:nvPr>
            <p:ph type="body" sz="quarter" idx="3"/>
          </p:nvPr>
        </p:nvSpPr>
        <p:spPr>
          <a:xfrm>
            <a:off x="666909" y="4777197"/>
            <a:ext cx="5335270" cy="3908613"/>
          </a:xfrm>
          <a:prstGeom prst="rect">
            <a:avLst/>
          </a:prstGeom>
        </p:spPr>
        <p:txBody>
          <a:bodyPr vert="horz" lIns="79653" tIns="39827" rIns="79653" bIns="39827"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010"/>
            <a:ext cx="2889938" cy="498629"/>
          </a:xfrm>
          <a:prstGeom prst="rect">
            <a:avLst/>
          </a:prstGeom>
        </p:spPr>
        <p:txBody>
          <a:bodyPr vert="horz" lIns="79653" tIns="39827" rIns="79653" bIns="39827" rtlCol="0" anchor="b"/>
          <a:lstStyle>
            <a:lvl1pPr algn="l">
              <a:defRPr sz="1000"/>
            </a:lvl1pPr>
          </a:lstStyle>
          <a:p>
            <a:endParaRPr lang="nl-BE"/>
          </a:p>
        </p:txBody>
      </p:sp>
      <p:sp>
        <p:nvSpPr>
          <p:cNvPr id="7" name="Tijdelijke aanduiding voor dianummer 6"/>
          <p:cNvSpPr>
            <a:spLocks noGrp="1"/>
          </p:cNvSpPr>
          <p:nvPr>
            <p:ph type="sldNum" sz="quarter" idx="5"/>
          </p:nvPr>
        </p:nvSpPr>
        <p:spPr>
          <a:xfrm>
            <a:off x="3777414" y="9428010"/>
            <a:ext cx="2889938" cy="498629"/>
          </a:xfrm>
          <a:prstGeom prst="rect">
            <a:avLst/>
          </a:prstGeom>
        </p:spPr>
        <p:txBody>
          <a:bodyPr vert="horz" lIns="79653" tIns="39827" rIns="79653" bIns="39827" rtlCol="0" anchor="b"/>
          <a:lstStyle>
            <a:lvl1pPr algn="r">
              <a:defRPr sz="1000"/>
            </a:lvl1pPr>
          </a:lstStyle>
          <a:p>
            <a:fld id="{1BBA8F3A-D60C-408B-97E9-FF198C35A9E7}" type="slidenum">
              <a:rPr lang="nl-BE" smtClean="0"/>
              <a:t>‹nr.›</a:t>
            </a:fld>
            <a:endParaRPr lang="nl-BE"/>
          </a:p>
        </p:txBody>
      </p:sp>
    </p:spTree>
    <p:extLst>
      <p:ext uri="{BB962C8B-B14F-4D97-AF65-F5344CB8AC3E}">
        <p14:creationId xmlns:p14="http://schemas.microsoft.com/office/powerpoint/2010/main" val="2535292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Logo lokaal bestuur toevoegen!</a:t>
            </a:r>
          </a:p>
          <a:p>
            <a:r>
              <a:rPr lang="nl-BE" dirty="0">
                <a:ea typeface="Calibri"/>
                <a:cs typeface="Calibri"/>
              </a:rPr>
              <a:t>Belangrijk: dit is een basispresentatie en wordt aangevuld/gebruikt op basis van de lokale context en de keuzes van het lokaal bestuur in kwestie. Betrek ook de disciplines waar nodig. </a:t>
            </a:r>
          </a:p>
        </p:txBody>
      </p:sp>
      <p:sp>
        <p:nvSpPr>
          <p:cNvPr id="4" name="Tijdelijke aanduiding voor dianummer 3"/>
          <p:cNvSpPr>
            <a:spLocks noGrp="1"/>
          </p:cNvSpPr>
          <p:nvPr>
            <p:ph type="sldNum" sz="quarter" idx="5"/>
          </p:nvPr>
        </p:nvSpPr>
        <p:spPr/>
        <p:txBody>
          <a:bodyPr/>
          <a:lstStyle/>
          <a:p>
            <a:fld id="{1BBA8F3A-D60C-408B-97E9-FF198C35A9E7}" type="slidenum">
              <a:rPr lang="nl-BE" smtClean="0"/>
              <a:t>1</a:t>
            </a:fld>
            <a:endParaRPr lang="nl-BE"/>
          </a:p>
        </p:txBody>
      </p:sp>
    </p:spTree>
    <p:extLst>
      <p:ext uri="{BB962C8B-B14F-4D97-AF65-F5344CB8AC3E}">
        <p14:creationId xmlns:p14="http://schemas.microsoft.com/office/powerpoint/2010/main" val="2012188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BE" dirty="0">
                <a:ea typeface="Calibri"/>
                <a:cs typeface="Calibri"/>
              </a:rPr>
              <a:t>Noodsituaties zijn onvoorspelbaar, dus belang van goede voorbereiding.</a:t>
            </a:r>
          </a:p>
          <a:p>
            <a:pPr marL="171450" indent="-171450">
              <a:buFontTx/>
              <a:buChar char="-"/>
            </a:pPr>
            <a:r>
              <a:rPr lang="nl-BE" dirty="0">
                <a:ea typeface="Calibri"/>
                <a:cs typeface="Calibri"/>
              </a:rPr>
              <a:t>Eigenlijk: liefst zo weinig mogelijk...</a:t>
            </a:r>
          </a:p>
        </p:txBody>
      </p:sp>
      <p:sp>
        <p:nvSpPr>
          <p:cNvPr id="4" name="Tijdelijke aanduiding voor dianummer 3"/>
          <p:cNvSpPr>
            <a:spLocks noGrp="1"/>
          </p:cNvSpPr>
          <p:nvPr>
            <p:ph type="sldNum" sz="quarter" idx="5"/>
          </p:nvPr>
        </p:nvSpPr>
        <p:spPr/>
        <p:txBody>
          <a:bodyPr/>
          <a:lstStyle/>
          <a:p>
            <a:fld id="{1BBA8F3A-D60C-408B-97E9-FF198C35A9E7}" type="slidenum">
              <a:rPr lang="nl-BE" smtClean="0"/>
              <a:t>10</a:t>
            </a:fld>
            <a:endParaRPr lang="nl-BE"/>
          </a:p>
        </p:txBody>
      </p:sp>
    </p:spTree>
    <p:extLst>
      <p:ext uri="{BB962C8B-B14F-4D97-AF65-F5344CB8AC3E}">
        <p14:creationId xmlns:p14="http://schemas.microsoft.com/office/powerpoint/2010/main" val="1530001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BE" dirty="0"/>
              <a:t>Altijd: op advies/vraag van de veiligheidsdisciplines (zij weten: handen te kort of niet).</a:t>
            </a:r>
            <a:endParaRPr lang="en-US" dirty="0"/>
          </a:p>
          <a:p>
            <a:pPr marL="171450" indent="-171450">
              <a:buFontTx/>
              <a:buChar char="-"/>
            </a:pPr>
            <a:r>
              <a:rPr lang="nl-BE" dirty="0"/>
              <a:t>Misschien denken jullie: wij kunnen toch helpen, maar vertrouw erop dat er afgewogen keuze wordt gemaakt (vnl. wat betreft jullie veiligheid).</a:t>
            </a:r>
          </a:p>
        </p:txBody>
      </p:sp>
      <p:sp>
        <p:nvSpPr>
          <p:cNvPr id="4" name="Tijdelijke aanduiding voor dianummer 3"/>
          <p:cNvSpPr>
            <a:spLocks noGrp="1"/>
          </p:cNvSpPr>
          <p:nvPr>
            <p:ph type="sldNum" sz="quarter" idx="5"/>
          </p:nvPr>
        </p:nvSpPr>
        <p:spPr/>
        <p:txBody>
          <a:bodyPr/>
          <a:lstStyle/>
          <a:p>
            <a:fld id="{1BBA8F3A-D60C-408B-97E9-FF198C35A9E7}" type="slidenum">
              <a:rPr lang="nl-BE" smtClean="0"/>
              <a:t>11</a:t>
            </a:fld>
            <a:endParaRPr lang="nl-BE"/>
          </a:p>
        </p:txBody>
      </p:sp>
    </p:spTree>
    <p:extLst>
      <p:ext uri="{BB962C8B-B14F-4D97-AF65-F5344CB8AC3E}">
        <p14:creationId xmlns:p14="http://schemas.microsoft.com/office/powerpoint/2010/main" val="836861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ea typeface="Calibri" panose="020F0502020204030204"/>
              <a:cs typeface="Calibri" panose="020F0502020204030204"/>
            </a:endParaRPr>
          </a:p>
        </p:txBody>
      </p:sp>
      <p:sp>
        <p:nvSpPr>
          <p:cNvPr id="4" name="Tijdelijke aanduiding voor dianummer 3"/>
          <p:cNvSpPr>
            <a:spLocks noGrp="1"/>
          </p:cNvSpPr>
          <p:nvPr>
            <p:ph type="sldNum" sz="quarter" idx="5"/>
          </p:nvPr>
        </p:nvSpPr>
        <p:spPr/>
        <p:txBody>
          <a:bodyPr/>
          <a:lstStyle/>
          <a:p>
            <a:fld id="{1BBA8F3A-D60C-408B-97E9-FF198C35A9E7}" type="slidenum">
              <a:rPr lang="nl-BE" smtClean="0"/>
              <a:t>12</a:t>
            </a:fld>
            <a:endParaRPr lang="nl-BE"/>
          </a:p>
        </p:txBody>
      </p:sp>
    </p:spTree>
    <p:extLst>
      <p:ext uri="{BB962C8B-B14F-4D97-AF65-F5344CB8AC3E}">
        <p14:creationId xmlns:p14="http://schemas.microsoft.com/office/powerpoint/2010/main" val="2989788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Calibri"/>
              <a:buChar char="-"/>
            </a:pPr>
            <a:r>
              <a:rPr lang="nl-BE" dirty="0">
                <a:ea typeface="Calibri"/>
                <a:cs typeface="Calibri"/>
              </a:rPr>
              <a:t>Foto en naam van crisisvrijwilligerscoördinator toevoegen. Is de persoon aanwezig, dan kan hij/zij zichzelf voorstellen.</a:t>
            </a:r>
          </a:p>
          <a:p>
            <a:pPr marL="171450" indent="-171450">
              <a:buFont typeface="Calibri"/>
              <a:buChar char="-"/>
            </a:pPr>
            <a:r>
              <a:rPr lang="nl-BE" dirty="0">
                <a:ea typeface="Calibri"/>
                <a:cs typeface="Calibri"/>
              </a:rPr>
              <a:t>Staat in contact met noodplanningscoördinator en burgemeester (is dus op de hoogte van de noodsituatie en waarbij het korps kan helpen).</a:t>
            </a:r>
          </a:p>
        </p:txBody>
      </p:sp>
      <p:sp>
        <p:nvSpPr>
          <p:cNvPr id="4" name="Tijdelijke aanduiding voor dianummer 3"/>
          <p:cNvSpPr>
            <a:spLocks noGrp="1"/>
          </p:cNvSpPr>
          <p:nvPr>
            <p:ph type="sldNum" sz="quarter" idx="5"/>
          </p:nvPr>
        </p:nvSpPr>
        <p:spPr/>
        <p:txBody>
          <a:bodyPr/>
          <a:lstStyle/>
          <a:p>
            <a:fld id="{1BBA8F3A-D60C-408B-97E9-FF198C35A9E7}" type="slidenum">
              <a:rPr lang="nl-BE" smtClean="0"/>
              <a:t>13</a:t>
            </a:fld>
            <a:endParaRPr lang="nl-BE"/>
          </a:p>
        </p:txBody>
      </p:sp>
    </p:spTree>
    <p:extLst>
      <p:ext uri="{BB962C8B-B14F-4D97-AF65-F5344CB8AC3E}">
        <p14:creationId xmlns:p14="http://schemas.microsoft.com/office/powerpoint/2010/main" val="3579070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1EDCB-E783-70EB-87FF-34A0059CDF8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215991C-D8E4-01AB-F440-0372807D311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8C77186-2A80-5BC2-EDF3-27A4FF30EE63}"/>
              </a:ext>
            </a:extLst>
          </p:cNvPr>
          <p:cNvSpPr>
            <a:spLocks noGrp="1"/>
          </p:cNvSpPr>
          <p:nvPr>
            <p:ph type="body" idx="1"/>
          </p:nvPr>
        </p:nvSpPr>
        <p:spPr/>
        <p:txBody>
          <a:bodyPr/>
          <a:lstStyle/>
          <a:p>
            <a:endParaRPr lang="nl-BE" dirty="0">
              <a:ea typeface="Calibri"/>
              <a:cs typeface="Calibri"/>
            </a:endParaRPr>
          </a:p>
          <a:p>
            <a:pPr marL="171450" indent="-171450">
              <a:buFontTx/>
              <a:buChar char="-"/>
            </a:pPr>
            <a:r>
              <a:rPr lang="nl-BE" dirty="0"/>
              <a:t>Beschrijf de alarmeringsprocedure (welk kanaal, met welke info, hoe reageren).</a:t>
            </a:r>
            <a:endParaRPr lang="nl-BE" dirty="0">
              <a:ea typeface="Calibri"/>
              <a:cs typeface="Calibri"/>
            </a:endParaRPr>
          </a:p>
          <a:p>
            <a:pPr marL="171450" indent="-171450">
              <a:buFontTx/>
              <a:buChar char="-"/>
            </a:pPr>
            <a:r>
              <a:rPr lang="nl-BE" dirty="0">
                <a:ea typeface="Calibri"/>
                <a:cs typeface="Calibri"/>
              </a:rPr>
              <a:t>Ingestapt op ondersteuningsproject 'Gemeentelijke vrijwilligerskorpsen' van Rode Kruis Vlaanderen: uitleg over de crisistool.</a:t>
            </a:r>
            <a:endParaRPr lang="nl-BE" dirty="0"/>
          </a:p>
          <a:p>
            <a:pPr marL="171450" indent="-171450">
              <a:buFontTx/>
              <a:buChar char="-"/>
            </a:pPr>
            <a:r>
              <a:rPr lang="nl-BE" dirty="0">
                <a:ea typeface="Calibri"/>
                <a:cs typeface="Calibri"/>
              </a:rPr>
              <a:t>Niet ingestapt of indien er via meerdere wegen wordt gealarmeerd: uitleg over eigen alarmeringsprocedure.</a:t>
            </a:r>
            <a:endParaRPr lang="nl-BE" dirty="0"/>
          </a:p>
          <a:p>
            <a:pPr marL="1085850" lvl="1" indent="-171450">
              <a:buFont typeface="Courier New"/>
              <a:buChar char="o"/>
            </a:pPr>
            <a:r>
              <a:rPr lang="nl-BE" dirty="0">
                <a:ea typeface="Calibri" panose="020F0502020204030204"/>
                <a:cs typeface="Calibri" panose="020F0502020204030204"/>
              </a:rPr>
              <a:t>Maak het visueel.</a:t>
            </a:r>
          </a:p>
          <a:p>
            <a:pPr marL="1085850" lvl="1" indent="-171450">
              <a:buFont typeface="Courier New"/>
              <a:buChar char="o"/>
            </a:pPr>
            <a:r>
              <a:rPr lang="nl-BE" dirty="0">
                <a:ea typeface="Calibri" panose="020F0502020204030204"/>
                <a:cs typeface="Calibri" panose="020F0502020204030204"/>
              </a:rPr>
              <a:t>Beschrijf de verschillende stappen en wat er van de leden wordt verwacht.</a:t>
            </a:r>
          </a:p>
          <a:p>
            <a:pPr marL="171450" indent="-171450">
              <a:buFontTx/>
              <a:buChar char="-"/>
            </a:pPr>
            <a:r>
              <a:rPr lang="nl-BE" dirty="0"/>
              <a:t>Benadruk: niet alle info zal eventueel al voorhanden zijn wanneer je de eerste keer gecontacteerd wordt. Dan volgt dit later. Belangrijkste: beschikbaar of niet, dan kan inzet ingepland en voorbereid worden.</a:t>
            </a:r>
            <a:endParaRPr lang="nl-BE" dirty="0">
              <a:ea typeface="Calibri"/>
              <a:cs typeface="Calibri"/>
            </a:endParaRPr>
          </a:p>
          <a:p>
            <a:pPr marL="1085850" lvl="2" indent="-171450">
              <a:buChar char="-"/>
            </a:pPr>
            <a:endParaRPr lang="nl-BE" dirty="0">
              <a:ea typeface="Calibri"/>
              <a:cs typeface="Calibri"/>
            </a:endParaRPr>
          </a:p>
          <a:p>
            <a:pPr lvl="2"/>
            <a:endParaRPr lang="nl-BE" dirty="0">
              <a:ea typeface="Calibri"/>
              <a:cs typeface="Calibri"/>
            </a:endParaRPr>
          </a:p>
        </p:txBody>
      </p:sp>
      <p:sp>
        <p:nvSpPr>
          <p:cNvPr id="4" name="Tijdelijke aanduiding voor dianummer 3">
            <a:extLst>
              <a:ext uri="{FF2B5EF4-FFF2-40B4-BE49-F238E27FC236}">
                <a16:creationId xmlns:a16="http://schemas.microsoft.com/office/drawing/2014/main" id="{C30B972C-31CD-9986-9698-5EB22A667088}"/>
              </a:ext>
            </a:extLst>
          </p:cNvPr>
          <p:cNvSpPr>
            <a:spLocks noGrp="1"/>
          </p:cNvSpPr>
          <p:nvPr>
            <p:ph type="sldNum" sz="quarter" idx="5"/>
          </p:nvPr>
        </p:nvSpPr>
        <p:spPr/>
        <p:txBody>
          <a:bodyPr/>
          <a:lstStyle/>
          <a:p>
            <a:fld id="{1BBA8F3A-D60C-408B-97E9-FF198C35A9E7}" type="slidenum">
              <a:rPr lang="nl-BE" smtClean="0"/>
              <a:t>14</a:t>
            </a:fld>
            <a:endParaRPr lang="nl-BE"/>
          </a:p>
        </p:txBody>
      </p:sp>
    </p:spTree>
    <p:extLst>
      <p:ext uri="{BB962C8B-B14F-4D97-AF65-F5344CB8AC3E}">
        <p14:creationId xmlns:p14="http://schemas.microsoft.com/office/powerpoint/2010/main" val="754358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Sans-Serif"/>
              <a:buChar char="•"/>
            </a:pPr>
            <a:r>
              <a:rPr lang="nl-BE" dirty="0"/>
              <a:t>Benadruk: beroepsverplichtingen gaan steeds voor op vrijwilligheid (denk aan ziekenhuispersoneel, gevangenissen, kritieke infrastructuren, ....). Burgerhulp moet het bestaande weefsel versterken en mag er geen afbreuk aan doen.</a:t>
            </a:r>
            <a:endParaRPr lang="nl-BE" dirty="0">
              <a:solidFill>
                <a:srgbClr val="444444"/>
              </a:solidFill>
            </a:endParaRPr>
          </a:p>
          <a:p>
            <a:pPr marL="171450" indent="-171450">
              <a:buFont typeface="Arial,Sans-Serif"/>
              <a:buChar char="-"/>
            </a:pPr>
            <a:endParaRPr lang="nl-BE" dirty="0">
              <a:solidFill>
                <a:srgbClr val="444444"/>
              </a:solidFill>
            </a:endParaRPr>
          </a:p>
          <a:p>
            <a:pPr marL="171450" indent="-171450">
              <a:buFontTx/>
              <a:buChar char="-"/>
            </a:pPr>
            <a:endParaRPr lang="nl-BE" dirty="0">
              <a:ea typeface="Calibri"/>
              <a:cs typeface="Calibri"/>
            </a:endParaRPr>
          </a:p>
        </p:txBody>
      </p:sp>
      <p:sp>
        <p:nvSpPr>
          <p:cNvPr id="4" name="Tijdelijke aanduiding voor dianummer 3"/>
          <p:cNvSpPr>
            <a:spLocks noGrp="1"/>
          </p:cNvSpPr>
          <p:nvPr>
            <p:ph type="sldNum" sz="quarter" idx="5"/>
          </p:nvPr>
        </p:nvSpPr>
        <p:spPr/>
        <p:txBody>
          <a:bodyPr/>
          <a:lstStyle/>
          <a:p>
            <a:fld id="{1BBA8F3A-D60C-408B-97E9-FF198C35A9E7}" type="slidenum">
              <a:rPr lang="nl-BE" smtClean="0"/>
              <a:t>15</a:t>
            </a:fld>
            <a:endParaRPr lang="nl-BE"/>
          </a:p>
        </p:txBody>
      </p:sp>
    </p:spTree>
    <p:extLst>
      <p:ext uri="{BB962C8B-B14F-4D97-AF65-F5344CB8AC3E}">
        <p14:creationId xmlns:p14="http://schemas.microsoft.com/office/powerpoint/2010/main" val="293793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BE" dirty="0"/>
              <a:t>Niet vooraf gekend (vgl. Crisisvrijwilligerscoördinator).</a:t>
            </a:r>
          </a:p>
          <a:p>
            <a:pPr marL="171450" indent="-171450">
              <a:buFontTx/>
              <a:buChar char="-"/>
            </a:pPr>
            <a:r>
              <a:rPr lang="nl-BE" dirty="0"/>
              <a:t>Wordt op moment van inzet aangeduid door crisisvrijwilligerscoördinator (bv. lid discipline, ambtenaar gemeente/stad, iemand van het team zelf). Sowieso een persoon die affiniteit heeft met de taak/locatie.</a:t>
            </a:r>
            <a:endParaRPr lang="nl-BE" dirty="0">
              <a:ea typeface="Calibri"/>
              <a:cs typeface="Calibri"/>
            </a:endParaRPr>
          </a:p>
          <a:p>
            <a:pPr marL="171450" indent="-171450">
              <a:buFontTx/>
              <a:buChar char="-"/>
            </a:pPr>
            <a:r>
              <a:rPr lang="nl-BE" dirty="0"/>
              <a:t>Naam en contactgegevens worden gecommuniceerd bij oproep.</a:t>
            </a:r>
            <a:endParaRPr lang="nl-BE" dirty="0">
              <a:ea typeface="Calibri" panose="020F0502020204030204"/>
              <a:cs typeface="Calibri" panose="020F0502020204030204"/>
            </a:endParaRPr>
          </a:p>
          <a:p>
            <a:pPr marL="171450" indent="-171450">
              <a:buChar char="-"/>
            </a:pPr>
            <a:r>
              <a:rPr lang="nl-BE" dirty="0">
                <a:ea typeface="Calibri" panose="020F0502020204030204"/>
                <a:cs typeface="Calibri" panose="020F0502020204030204"/>
              </a:rPr>
              <a:t>Hij/zij geeft uitleg ter plaatse, kan je aanspreken bij vragen/problemen, ...</a:t>
            </a:r>
          </a:p>
          <a:p>
            <a:pPr marL="171450" indent="-171450">
              <a:buFontTx/>
              <a:buChar char="-"/>
            </a:pPr>
            <a:r>
              <a:rPr lang="nl-BE" dirty="0">
                <a:ea typeface="Calibri" panose="020F0502020204030204"/>
                <a:cs typeface="Calibri" panose="020F0502020204030204"/>
              </a:rPr>
              <a:t>Hij/zij staat in contact met crisisvrijwilligerscoördinator.</a:t>
            </a:r>
          </a:p>
          <a:p>
            <a:pPr marL="171450" indent="-171450">
              <a:buFontTx/>
              <a:buChar char="-"/>
            </a:pPr>
            <a:endParaRPr lang="nl-BE" dirty="0">
              <a:ea typeface="Calibri" panose="020F0502020204030204"/>
              <a:cs typeface="Calibri" panose="020F0502020204030204"/>
            </a:endParaRPr>
          </a:p>
          <a:p>
            <a:pPr marL="171450" indent="-171450">
              <a:buFontTx/>
              <a:buChar char="-"/>
            </a:pPr>
            <a:endParaRPr lang="nl-BE" dirty="0"/>
          </a:p>
          <a:p>
            <a:pPr marL="171450" indent="-171450">
              <a:buFontTx/>
              <a:buChar char="-"/>
            </a:pPr>
            <a:endParaRPr lang="nl-BE" dirty="0">
              <a:ea typeface="Calibri"/>
              <a:cs typeface="Calibri"/>
            </a:endParaRPr>
          </a:p>
          <a:p>
            <a:pPr marL="171450" indent="-171450">
              <a:buFontTx/>
              <a:buChar char="-"/>
            </a:pPr>
            <a:endParaRPr lang="nl-BE" dirty="0">
              <a:ea typeface="Calibri"/>
              <a:cs typeface="Calibri"/>
            </a:endParaRPr>
          </a:p>
        </p:txBody>
      </p:sp>
      <p:sp>
        <p:nvSpPr>
          <p:cNvPr id="4" name="Tijdelijke aanduiding voor dianummer 3"/>
          <p:cNvSpPr>
            <a:spLocks noGrp="1"/>
          </p:cNvSpPr>
          <p:nvPr>
            <p:ph type="sldNum" sz="quarter" idx="5"/>
          </p:nvPr>
        </p:nvSpPr>
        <p:spPr/>
        <p:txBody>
          <a:bodyPr/>
          <a:lstStyle/>
          <a:p>
            <a:fld id="{1BBA8F3A-D60C-408B-97E9-FF198C35A9E7}" type="slidenum">
              <a:rPr lang="nl-BE" smtClean="0"/>
              <a:t>16</a:t>
            </a:fld>
            <a:endParaRPr lang="nl-BE"/>
          </a:p>
        </p:txBody>
      </p:sp>
    </p:spTree>
    <p:extLst>
      <p:ext uri="{BB962C8B-B14F-4D97-AF65-F5344CB8AC3E}">
        <p14:creationId xmlns:p14="http://schemas.microsoft.com/office/powerpoint/2010/main" val="1079698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BE" dirty="0"/>
              <a:t>Benadruk: je hoeft zeker niets aan te kopen.</a:t>
            </a:r>
          </a:p>
          <a:p>
            <a:pPr marL="171450" indent="-171450">
              <a:buFontTx/>
              <a:buChar char="-"/>
            </a:pPr>
            <a:r>
              <a:rPr lang="nl-BE" dirty="0"/>
              <a:t>Altijd handig als je zelf flesje water/koekje/fruit meebrengt (wees voorbereid).</a:t>
            </a:r>
          </a:p>
          <a:p>
            <a:endParaRPr lang="nl-BE" dirty="0">
              <a:ea typeface="Calibri" panose="020F0502020204030204"/>
              <a:cs typeface="Calibri" panose="020F0502020204030204"/>
            </a:endParaRPr>
          </a:p>
        </p:txBody>
      </p:sp>
      <p:sp>
        <p:nvSpPr>
          <p:cNvPr id="4" name="Tijdelijke aanduiding voor dianummer 3"/>
          <p:cNvSpPr>
            <a:spLocks noGrp="1"/>
          </p:cNvSpPr>
          <p:nvPr>
            <p:ph type="sldNum" sz="quarter" idx="5"/>
          </p:nvPr>
        </p:nvSpPr>
        <p:spPr/>
        <p:txBody>
          <a:bodyPr/>
          <a:lstStyle/>
          <a:p>
            <a:fld id="{1BBA8F3A-D60C-408B-97E9-FF198C35A9E7}" type="slidenum">
              <a:rPr lang="nl-BE" smtClean="0"/>
              <a:t>17</a:t>
            </a:fld>
            <a:endParaRPr lang="nl-BE"/>
          </a:p>
        </p:txBody>
      </p:sp>
    </p:spTree>
    <p:extLst>
      <p:ext uri="{BB962C8B-B14F-4D97-AF65-F5344CB8AC3E}">
        <p14:creationId xmlns:p14="http://schemas.microsoft.com/office/powerpoint/2010/main" val="2193646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BE" dirty="0"/>
              <a:t>Benadruk: je hoeft zeker niets aan te kopen.</a:t>
            </a:r>
          </a:p>
        </p:txBody>
      </p:sp>
      <p:sp>
        <p:nvSpPr>
          <p:cNvPr id="4" name="Tijdelijke aanduiding voor dianummer 3"/>
          <p:cNvSpPr>
            <a:spLocks noGrp="1"/>
          </p:cNvSpPr>
          <p:nvPr>
            <p:ph type="sldNum" sz="quarter" idx="5"/>
          </p:nvPr>
        </p:nvSpPr>
        <p:spPr/>
        <p:txBody>
          <a:bodyPr/>
          <a:lstStyle/>
          <a:p>
            <a:fld id="{1BBA8F3A-D60C-408B-97E9-FF198C35A9E7}" type="slidenum">
              <a:rPr lang="nl-BE" smtClean="0"/>
              <a:t>18</a:t>
            </a:fld>
            <a:endParaRPr lang="nl-BE"/>
          </a:p>
        </p:txBody>
      </p:sp>
    </p:spTree>
    <p:extLst>
      <p:ext uri="{BB962C8B-B14F-4D97-AF65-F5344CB8AC3E}">
        <p14:creationId xmlns:p14="http://schemas.microsoft.com/office/powerpoint/2010/main" val="1264271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BE" dirty="0"/>
              <a:t>Korte uitleg over verzekering (welke, voor wat, voorbeelden).</a:t>
            </a:r>
          </a:p>
          <a:p>
            <a:pPr marL="171450" indent="-171450">
              <a:buChar char="-"/>
            </a:pPr>
            <a:endParaRPr lang="nl-BE" dirty="0">
              <a:ea typeface="Calibri"/>
              <a:cs typeface="Calibri"/>
            </a:endParaRPr>
          </a:p>
        </p:txBody>
      </p:sp>
      <p:sp>
        <p:nvSpPr>
          <p:cNvPr id="4" name="Tijdelijke aanduiding voor dianummer 3"/>
          <p:cNvSpPr>
            <a:spLocks noGrp="1"/>
          </p:cNvSpPr>
          <p:nvPr>
            <p:ph type="sldNum" sz="quarter" idx="5"/>
          </p:nvPr>
        </p:nvSpPr>
        <p:spPr/>
        <p:txBody>
          <a:bodyPr/>
          <a:lstStyle/>
          <a:p>
            <a:fld id="{1BBA8F3A-D60C-408B-97E9-FF198C35A9E7}" type="slidenum">
              <a:rPr lang="nl-BE" smtClean="0"/>
              <a:t>19</a:t>
            </a:fld>
            <a:endParaRPr lang="nl-BE"/>
          </a:p>
        </p:txBody>
      </p:sp>
    </p:spTree>
    <p:extLst>
      <p:ext uri="{BB962C8B-B14F-4D97-AF65-F5344CB8AC3E}">
        <p14:creationId xmlns:p14="http://schemas.microsoft.com/office/powerpoint/2010/main" val="327398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BE" dirty="0"/>
              <a:t>Verwelkoming door de burgemeester.</a:t>
            </a:r>
          </a:p>
          <a:p>
            <a:pPr marL="171450" indent="-171450">
              <a:buFontTx/>
              <a:buChar char="-"/>
            </a:pPr>
            <a:r>
              <a:rPr lang="nl-BE" dirty="0"/>
              <a:t>Bedankt voor interesse.</a:t>
            </a:r>
          </a:p>
          <a:p>
            <a:pPr marL="171450" indent="-171450">
              <a:buFontTx/>
              <a:buChar char="-"/>
            </a:pPr>
            <a:r>
              <a:rPr lang="nl-BE" dirty="0"/>
              <a:t>Waarom starten we een vrijwilligerskorps?</a:t>
            </a:r>
            <a:endParaRPr lang="nl-BE" dirty="0">
              <a:ea typeface="Calibri"/>
              <a:cs typeface="Calibri"/>
            </a:endParaRPr>
          </a:p>
          <a:p>
            <a:pPr marL="1085850" lvl="1" indent="-171450">
              <a:buFontTx/>
              <a:buChar char="-"/>
            </a:pPr>
            <a:r>
              <a:rPr lang="nl-BE" dirty="0"/>
              <a:t>Vgl. recente noodsituaties en hulpacties van vrijwilligers (bv. corona, waterbom Wallonië, overstromingen Valencia, eventueel iets lokaal).</a:t>
            </a:r>
            <a:endParaRPr lang="nl-BE" dirty="0">
              <a:ea typeface="Calibri" panose="020F0502020204030204"/>
              <a:cs typeface="Calibri" panose="020F0502020204030204"/>
            </a:endParaRPr>
          </a:p>
          <a:p>
            <a:pPr marL="1085850" lvl="1" indent="-171450">
              <a:buFontTx/>
              <a:buChar char="-"/>
            </a:pPr>
            <a:r>
              <a:rPr lang="nl-BE" dirty="0"/>
              <a:t>Vaststelling: veel mensen willen getroffenen helpen, maar… niet veilig, niet de juiste taken, …</a:t>
            </a:r>
            <a:endParaRPr lang="nl-BE" dirty="0">
              <a:ea typeface="Calibri" panose="020F0502020204030204"/>
              <a:cs typeface="Calibri" panose="020F0502020204030204"/>
            </a:endParaRPr>
          </a:p>
          <a:p>
            <a:pPr marL="1085850" lvl="1" indent="-171450">
              <a:buFontTx/>
              <a:buChar char="-"/>
            </a:pPr>
            <a:r>
              <a:rPr lang="nl-BE" dirty="0"/>
              <a:t>Team = voorbereiden.</a:t>
            </a:r>
            <a:endParaRPr lang="nl-BE" dirty="0">
              <a:ea typeface="Calibri"/>
              <a:cs typeface="Calibri"/>
            </a:endParaRPr>
          </a:p>
          <a:p>
            <a:pPr marL="1085850" lvl="1" indent="-171450">
              <a:buFontTx/>
              <a:buChar char="-"/>
            </a:pPr>
            <a:r>
              <a:rPr lang="nl-BE" dirty="0">
                <a:ea typeface="Calibri"/>
                <a:cs typeface="Calibri"/>
              </a:rPr>
              <a:t>Team = samen een meer weerbare/parate samenleving. </a:t>
            </a:r>
            <a:r>
              <a:rPr lang="nl-BE" dirty="0"/>
              <a:t>Rol burgemeester/lokaal bestuur in het kader van een noodsituatie en belang van voorbereiden op een noodsituatie in de eigen gemeente/stad.</a:t>
            </a:r>
            <a:endParaRPr lang="nl-BE" dirty="0">
              <a:ea typeface="Calibri" panose="020F0502020204030204"/>
              <a:cs typeface="Calibri" panose="020F0502020204030204"/>
            </a:endParaRPr>
          </a:p>
          <a:p>
            <a:pPr marL="171450" indent="-171450">
              <a:buFontTx/>
              <a:buChar char="-"/>
            </a:pPr>
            <a:r>
              <a:rPr lang="nl-BE" dirty="0"/>
              <a:t>Ondersteuning van de gouverneur (en de Vlaamse Regering via het Rode Kruis Vlaanderen – indien ingestapt op ondersteuningsproject 'Gemeentelijke Vrijwilligerskorpsen').</a:t>
            </a:r>
            <a:endParaRPr lang="nl-BE" dirty="0">
              <a:ea typeface="Calibri"/>
              <a:cs typeface="Calibri"/>
            </a:endParaRPr>
          </a:p>
        </p:txBody>
      </p:sp>
      <p:sp>
        <p:nvSpPr>
          <p:cNvPr id="4" name="Tijdelijke aanduiding voor dianummer 3"/>
          <p:cNvSpPr>
            <a:spLocks noGrp="1"/>
          </p:cNvSpPr>
          <p:nvPr>
            <p:ph type="sldNum" sz="quarter" idx="5"/>
          </p:nvPr>
        </p:nvSpPr>
        <p:spPr/>
        <p:txBody>
          <a:bodyPr/>
          <a:lstStyle/>
          <a:p>
            <a:fld id="{1BBA8F3A-D60C-408B-97E9-FF198C35A9E7}" type="slidenum">
              <a:rPr lang="nl-BE" smtClean="0"/>
              <a:t>2</a:t>
            </a:fld>
            <a:endParaRPr lang="nl-BE"/>
          </a:p>
        </p:txBody>
      </p:sp>
    </p:spTree>
    <p:extLst>
      <p:ext uri="{BB962C8B-B14F-4D97-AF65-F5344CB8AC3E}">
        <p14:creationId xmlns:p14="http://schemas.microsoft.com/office/powerpoint/2010/main" val="3382475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5ECB1-0FD4-897C-C316-F93B98228E9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1210028-12AA-1849-2F2F-BDDA573874D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E756801-4FD0-2295-11A2-399313339231}"/>
              </a:ext>
            </a:extLst>
          </p:cNvPr>
          <p:cNvSpPr>
            <a:spLocks noGrp="1"/>
          </p:cNvSpPr>
          <p:nvPr>
            <p:ph type="body" idx="1"/>
          </p:nvPr>
        </p:nvSpPr>
        <p:spPr/>
        <p:txBody>
          <a:bodyPr/>
          <a:lstStyle/>
          <a:p>
            <a:endParaRPr lang="nl-BE" dirty="0">
              <a:ea typeface="Calibri"/>
              <a:cs typeface="Calibri"/>
            </a:endParaRPr>
          </a:p>
          <a:p>
            <a:pPr marL="171450" indent="-171450">
              <a:buChar char="-"/>
            </a:pPr>
            <a:r>
              <a:rPr lang="nl-BE" dirty="0">
                <a:ea typeface="Calibri"/>
                <a:cs typeface="Calibri"/>
              </a:rPr>
              <a:t>Tijdens een noodsituatie wordt er gecommuniceerd via officiële kanalen. Crisisvrijwilligersteamleider zal hiernaar doorverwijzen.</a:t>
            </a:r>
          </a:p>
        </p:txBody>
      </p:sp>
      <p:sp>
        <p:nvSpPr>
          <p:cNvPr id="4" name="Tijdelijke aanduiding voor dianummer 3">
            <a:extLst>
              <a:ext uri="{FF2B5EF4-FFF2-40B4-BE49-F238E27FC236}">
                <a16:creationId xmlns:a16="http://schemas.microsoft.com/office/drawing/2014/main" id="{5EF5AE48-E63E-2E9D-F10B-F4B694B3E8E9}"/>
              </a:ext>
            </a:extLst>
          </p:cNvPr>
          <p:cNvSpPr>
            <a:spLocks noGrp="1"/>
          </p:cNvSpPr>
          <p:nvPr>
            <p:ph type="sldNum" sz="quarter" idx="5"/>
          </p:nvPr>
        </p:nvSpPr>
        <p:spPr/>
        <p:txBody>
          <a:bodyPr/>
          <a:lstStyle/>
          <a:p>
            <a:fld id="{1BBA8F3A-D60C-408B-97E9-FF198C35A9E7}" type="slidenum">
              <a:rPr lang="nl-BE" smtClean="0"/>
              <a:t>20</a:t>
            </a:fld>
            <a:endParaRPr lang="nl-BE"/>
          </a:p>
        </p:txBody>
      </p:sp>
    </p:spTree>
    <p:extLst>
      <p:ext uri="{BB962C8B-B14F-4D97-AF65-F5344CB8AC3E}">
        <p14:creationId xmlns:p14="http://schemas.microsoft.com/office/powerpoint/2010/main" val="3259121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BE" dirty="0">
                <a:ea typeface="Calibri"/>
                <a:cs typeface="Calibri"/>
              </a:rPr>
              <a:t>Geef voorbeelden van initiatieven die er genomen worden (bv. Bedankingsfeest voor vrijwilligers).</a:t>
            </a:r>
          </a:p>
          <a:p>
            <a:pPr marL="171450" indent="-171450">
              <a:buFontTx/>
              <a:buChar char="-"/>
            </a:pPr>
            <a:r>
              <a:rPr lang="nl-BE" dirty="0">
                <a:ea typeface="Calibri"/>
                <a:cs typeface="Calibri"/>
              </a:rPr>
              <a:t>Indien vergoeding: leg goed uit hoe het systeem werkt.</a:t>
            </a:r>
          </a:p>
          <a:p>
            <a:pPr marL="171450" indent="-171450">
              <a:buFontTx/>
              <a:buChar char="-"/>
            </a:pPr>
            <a:r>
              <a:rPr lang="nl-BE" dirty="0"/>
              <a:t>Indien geen vergoeding: leg uit waarom.</a:t>
            </a:r>
            <a:endParaRPr lang="nl-BE" dirty="0">
              <a:ea typeface="Calibri"/>
              <a:cs typeface="Calibri"/>
            </a:endParaRPr>
          </a:p>
        </p:txBody>
      </p:sp>
      <p:sp>
        <p:nvSpPr>
          <p:cNvPr id="4" name="Tijdelijke aanduiding voor dianummer 3"/>
          <p:cNvSpPr>
            <a:spLocks noGrp="1"/>
          </p:cNvSpPr>
          <p:nvPr>
            <p:ph type="sldNum" sz="quarter" idx="5"/>
          </p:nvPr>
        </p:nvSpPr>
        <p:spPr/>
        <p:txBody>
          <a:bodyPr/>
          <a:lstStyle/>
          <a:p>
            <a:fld id="{1BBA8F3A-D60C-408B-97E9-FF198C35A9E7}" type="slidenum">
              <a:rPr lang="nl-BE" smtClean="0"/>
              <a:t>21</a:t>
            </a:fld>
            <a:endParaRPr lang="nl-BE"/>
          </a:p>
        </p:txBody>
      </p:sp>
    </p:spTree>
    <p:extLst>
      <p:ext uri="{BB962C8B-B14F-4D97-AF65-F5344CB8AC3E}">
        <p14:creationId xmlns:p14="http://schemas.microsoft.com/office/powerpoint/2010/main" val="3651795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a:buChar char="•"/>
            </a:pPr>
            <a:r>
              <a:rPr lang="nl-BE" dirty="0">
                <a:ea typeface="Calibri"/>
                <a:cs typeface="Calibri"/>
              </a:rPr>
              <a:t>Pas de stappen aan naar gelang de keuzes die er gemaakt werden.</a:t>
            </a:r>
            <a:endParaRPr lang="nl-BE" dirty="0"/>
          </a:p>
          <a:p>
            <a:pPr marL="1085850" lvl="1" indent="-171450">
              <a:buFont typeface="Courier New"/>
              <a:buChar char="o"/>
            </a:pPr>
            <a:r>
              <a:rPr lang="nl-BE" dirty="0">
                <a:ea typeface="Calibri"/>
                <a:cs typeface="Calibri"/>
              </a:rPr>
              <a:t>Kennismakingsgesprek of niet?</a:t>
            </a:r>
          </a:p>
          <a:p>
            <a:pPr marL="1085850" lvl="1" indent="-171450">
              <a:buFont typeface="Courier New"/>
              <a:buChar char="o"/>
            </a:pPr>
            <a:r>
              <a:rPr lang="nl-BE" dirty="0">
                <a:ea typeface="Calibri"/>
                <a:cs typeface="Calibri"/>
              </a:rPr>
              <a:t>Volgt er nog een specifieke opleiding?</a:t>
            </a:r>
          </a:p>
          <a:p>
            <a:pPr marL="1085850" lvl="1" indent="-171450">
              <a:buFont typeface="Courier New"/>
              <a:buChar char="o"/>
            </a:pPr>
            <a:r>
              <a:rPr lang="nl-BE" dirty="0">
                <a:ea typeface="Calibri"/>
                <a:cs typeface="Calibri"/>
              </a:rPr>
              <a:t>Welke terugkommomenten worden eventueel al ingepland?</a:t>
            </a:r>
            <a:endParaRPr lang="nl-BE" dirty="0"/>
          </a:p>
          <a:p>
            <a:pPr marL="171450" indent="-171450">
              <a:buFont typeface="Arial"/>
              <a:buChar char="•"/>
            </a:pPr>
            <a:r>
              <a:rPr lang="nl-BE" dirty="0">
                <a:ea typeface="Calibri"/>
                <a:cs typeface="Calibri"/>
              </a:rPr>
              <a:t>Geef uitleg over wat er in de afsprakennota staat. Je kan deze ter info al meegeven aan de kandidaten.</a:t>
            </a:r>
            <a:endParaRPr lang="nl-BE" dirty="0"/>
          </a:p>
          <a:p>
            <a:pPr marL="171450" indent="-171450">
              <a:buFont typeface="Arial"/>
              <a:buChar char="•"/>
            </a:pPr>
            <a:r>
              <a:rPr lang="nl-BE" dirty="0"/>
              <a:t>Ingestapt op ondersteuningsproject 'Gemeentelijke vrijwilligerskorpsen' van Rode Kruis Vlaanderen: EHBO-opleiding vermelden.</a:t>
            </a:r>
            <a:endParaRPr lang="nl-BE" dirty="0">
              <a:ea typeface="Calibri" panose="020F0502020204030204"/>
              <a:cs typeface="Calibri" panose="020F0502020204030204"/>
            </a:endParaRPr>
          </a:p>
        </p:txBody>
      </p:sp>
      <p:sp>
        <p:nvSpPr>
          <p:cNvPr id="4" name="Tijdelijke aanduiding voor dianummer 3"/>
          <p:cNvSpPr>
            <a:spLocks noGrp="1"/>
          </p:cNvSpPr>
          <p:nvPr>
            <p:ph type="sldNum" sz="quarter" idx="5"/>
          </p:nvPr>
        </p:nvSpPr>
        <p:spPr/>
        <p:txBody>
          <a:bodyPr/>
          <a:lstStyle/>
          <a:p>
            <a:fld id="{1BBA8F3A-D60C-408B-97E9-FF198C35A9E7}" type="slidenum">
              <a:rPr lang="nl-BE" smtClean="0"/>
              <a:t>22</a:t>
            </a:fld>
            <a:endParaRPr lang="nl-BE"/>
          </a:p>
        </p:txBody>
      </p:sp>
    </p:spTree>
    <p:extLst>
      <p:ext uri="{BB962C8B-B14F-4D97-AF65-F5344CB8AC3E}">
        <p14:creationId xmlns:p14="http://schemas.microsoft.com/office/powerpoint/2010/main" val="1744119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BE" dirty="0"/>
          </a:p>
        </p:txBody>
      </p:sp>
      <p:sp>
        <p:nvSpPr>
          <p:cNvPr id="4" name="Tijdelijke aanduiding voor dianummer 3"/>
          <p:cNvSpPr>
            <a:spLocks noGrp="1"/>
          </p:cNvSpPr>
          <p:nvPr>
            <p:ph type="sldNum" sz="quarter" idx="5"/>
          </p:nvPr>
        </p:nvSpPr>
        <p:spPr/>
        <p:txBody>
          <a:bodyPr/>
          <a:lstStyle/>
          <a:p>
            <a:fld id="{1BBA8F3A-D60C-408B-97E9-FF198C35A9E7}" type="slidenum">
              <a:rPr lang="nl-BE" smtClean="0"/>
              <a:t>23</a:t>
            </a:fld>
            <a:endParaRPr lang="nl-BE"/>
          </a:p>
        </p:txBody>
      </p:sp>
    </p:spTree>
    <p:extLst>
      <p:ext uri="{BB962C8B-B14F-4D97-AF65-F5344CB8AC3E}">
        <p14:creationId xmlns:p14="http://schemas.microsoft.com/office/powerpoint/2010/main" val="3152028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BE" dirty="0"/>
              <a:t>Optioneel.</a:t>
            </a:r>
          </a:p>
          <a:p>
            <a:pPr marL="171450" indent="-171450">
              <a:buFontTx/>
              <a:buChar char="-"/>
            </a:pPr>
            <a:r>
              <a:rPr lang="nl-BE" dirty="0"/>
              <a:t>Overzicht van aanbod voor vrijwilligers door het lokaal bestuur:</a:t>
            </a:r>
          </a:p>
          <a:p>
            <a:pPr marL="628650" lvl="1" indent="-171450">
              <a:buFontTx/>
              <a:buChar char="-"/>
            </a:pPr>
            <a:r>
              <a:rPr lang="nl-BE" dirty="0"/>
              <a:t>Breed (over alle beleidsdomeinen heen, bv. bibliotheek, sociale dienst, …).</a:t>
            </a:r>
          </a:p>
          <a:p>
            <a:pPr marL="628650" lvl="1" indent="-171450">
              <a:buFontTx/>
              <a:buChar char="-"/>
            </a:pPr>
            <a:r>
              <a:rPr lang="nl-BE" dirty="0"/>
              <a:t>Smal (enkel gerelateerd aan veiligheid, bv. burenbemiddeling, gemachtigd opzichter, …).</a:t>
            </a:r>
          </a:p>
          <a:p>
            <a:pPr marL="171450" indent="-171450">
              <a:buFontTx/>
              <a:buChar char="-"/>
            </a:pPr>
            <a:r>
              <a:rPr lang="nl-BE" dirty="0"/>
              <a:t>Doorverwijzen naar contactpersoon/dienst indien interesse.</a:t>
            </a:r>
          </a:p>
        </p:txBody>
      </p:sp>
      <p:sp>
        <p:nvSpPr>
          <p:cNvPr id="4" name="Tijdelijke aanduiding voor dianummer 3"/>
          <p:cNvSpPr>
            <a:spLocks noGrp="1"/>
          </p:cNvSpPr>
          <p:nvPr>
            <p:ph type="sldNum" sz="quarter" idx="5"/>
          </p:nvPr>
        </p:nvSpPr>
        <p:spPr/>
        <p:txBody>
          <a:bodyPr/>
          <a:lstStyle/>
          <a:p>
            <a:fld id="{1BBA8F3A-D60C-408B-97E9-FF198C35A9E7}" type="slidenum">
              <a:rPr lang="nl-BE" smtClean="0"/>
              <a:t>24</a:t>
            </a:fld>
            <a:endParaRPr lang="nl-BE"/>
          </a:p>
        </p:txBody>
      </p:sp>
    </p:spTree>
    <p:extLst>
      <p:ext uri="{BB962C8B-B14F-4D97-AF65-F5344CB8AC3E}">
        <p14:creationId xmlns:p14="http://schemas.microsoft.com/office/powerpoint/2010/main" val="745561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BE" dirty="0">
                <a:ea typeface="Calibri"/>
                <a:cs typeface="Calibri"/>
              </a:rPr>
              <a:t>Uitleg door noodplanningscoördinator.</a:t>
            </a:r>
          </a:p>
          <a:p>
            <a:pPr marL="171450" indent="-171450">
              <a:buFontTx/>
              <a:buChar char="-"/>
            </a:pPr>
            <a:r>
              <a:rPr lang="nl-BE" dirty="0">
                <a:ea typeface="Calibri"/>
                <a:cs typeface="Calibri"/>
              </a:rPr>
              <a:t>Wat is een noodsituatie?</a:t>
            </a:r>
          </a:p>
          <a:p>
            <a:pPr marL="171450" indent="-171450">
              <a:buFontTx/>
              <a:buChar char="-"/>
            </a:pPr>
            <a:r>
              <a:rPr lang="nl-BE" dirty="0"/>
              <a:t>Crisis, ramp, noodsituatie (verschillende termen – vnl. uit de media - voor hetzelfde).</a:t>
            </a:r>
            <a:endParaRPr lang="nl-BE" dirty="0">
              <a:ea typeface="Calibri"/>
              <a:cs typeface="Calibri"/>
            </a:endParaRPr>
          </a:p>
          <a:p>
            <a:pPr marL="171450" indent="-171450">
              <a:buFontTx/>
              <a:buChar char="-"/>
            </a:pPr>
            <a:r>
              <a:rPr lang="nl-BE" dirty="0"/>
              <a:t>Definitie in de wet: </a:t>
            </a:r>
            <a:r>
              <a:rPr lang="nl-BE" b="0" i="1" dirty="0">
                <a:solidFill>
                  <a:srgbClr val="000000"/>
                </a:solidFill>
                <a:effectLst/>
                <a:latin typeface="Arial" panose="020B0604020202020204" pitchFamily="34" charset="0"/>
              </a:rPr>
              <a:t>Elke gebeurtenis die schadelijke gevolgen voor het maatschappelijke leven veroorzaakt of kan veroorzaken, zoals een ernstige verstoring van de openbare veiligheid, een ernstige bedreiging ten opzichte van het leven of de gezondheid van personen en/of ten opzichte van belangrijke materiële belangen, en waarbij de coördinatie van de bevoegde actoren, inclusief de disciplines, is vereist om de dreiging weg te nemen of om de nefaste gevolgen van de gebeurtenis te beperken.</a:t>
            </a:r>
            <a:endParaRPr lang="nl-BE" dirty="0"/>
          </a:p>
          <a:p>
            <a:pPr marL="628650" lvl="1" indent="-171450">
              <a:buFontTx/>
              <a:buChar char="-"/>
            </a:pPr>
            <a:r>
              <a:rPr lang="nl-BE" dirty="0"/>
              <a:t>Basis: samenwerken!</a:t>
            </a:r>
          </a:p>
          <a:p>
            <a:pPr marL="171450" indent="-171450">
              <a:buFont typeface="Arial"/>
              <a:buChar char="•"/>
            </a:pPr>
            <a:r>
              <a:rPr lang="nl-BE" dirty="0"/>
              <a:t>Lokale voorbeelden van (recente) noodsituaties: foto’s + korte uitleg.</a:t>
            </a:r>
            <a:endParaRPr lang="nl-BE" dirty="0">
              <a:ea typeface="Calibri"/>
              <a:cs typeface="Calibri"/>
            </a:endParaRPr>
          </a:p>
          <a:p>
            <a:pPr marL="171450" indent="-171450">
              <a:buFontTx/>
              <a:buChar char="-"/>
            </a:pPr>
            <a:r>
              <a:rPr lang="nl-BE" dirty="0">
                <a:ea typeface="Calibri"/>
                <a:cs typeface="Calibri"/>
              </a:rPr>
              <a:t>MAAR: incidenten die de wet niet als noodsituatie omschrijft (waar er geen samenwerking tussen verschillende veiligheidsdiensten is) kan ook als een noodsituatie aangevoeld worden, bv. er worden heel warme temperaturen voorspelt en er is een groot evenement op het grondgebied, er is iemand van de gemeente vermist, de liften in het woonzorgcentrum vallen uit waardoor de werking niet optimaal kan verlopen, ...</a:t>
            </a:r>
          </a:p>
        </p:txBody>
      </p:sp>
      <p:sp>
        <p:nvSpPr>
          <p:cNvPr id="4" name="Tijdelijke aanduiding voor dianummer 3"/>
          <p:cNvSpPr>
            <a:spLocks noGrp="1"/>
          </p:cNvSpPr>
          <p:nvPr>
            <p:ph type="sldNum" sz="quarter" idx="5"/>
          </p:nvPr>
        </p:nvSpPr>
        <p:spPr/>
        <p:txBody>
          <a:bodyPr/>
          <a:lstStyle/>
          <a:p>
            <a:fld id="{1BBA8F3A-D60C-408B-97E9-FF198C35A9E7}" type="slidenum">
              <a:rPr lang="nl-BE" smtClean="0"/>
              <a:t>3</a:t>
            </a:fld>
            <a:endParaRPr lang="nl-BE"/>
          </a:p>
        </p:txBody>
      </p:sp>
    </p:spTree>
    <p:extLst>
      <p:ext uri="{BB962C8B-B14F-4D97-AF65-F5344CB8AC3E}">
        <p14:creationId xmlns:p14="http://schemas.microsoft.com/office/powerpoint/2010/main" val="110436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Enkele voorbeelden van recente noodsituaties </a:t>
            </a:r>
            <a:r>
              <a:rPr lang="nl-BE"/>
              <a:t>in Limburg:</a:t>
            </a:r>
            <a:endParaRPr lang="nl-B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a:t>Natuurbrand As - Maasmechelen in 2025 (foto BWOL)</a:t>
            </a:r>
          </a:p>
          <a:p>
            <a:pPr marL="171450" indent="-171450">
              <a:buFont typeface="Arial" panose="020B0604020202020204" pitchFamily="34" charset="0"/>
              <a:buChar char="•"/>
            </a:pPr>
            <a:r>
              <a:rPr lang="nl-BE" dirty="0"/>
              <a:t>Overstroming in Voeren in 2024 (foto DNC)</a:t>
            </a:r>
          </a:p>
          <a:p>
            <a:pPr marL="171450" indent="-171450">
              <a:buFont typeface="Arial" panose="020B0604020202020204" pitchFamily="34" charset="0"/>
              <a:buChar char="•"/>
            </a:pPr>
            <a:r>
              <a:rPr lang="nl-BE" dirty="0"/>
              <a:t>Covid met vaccinatiecentrum in 2021 (foto Stad Hasselt)</a:t>
            </a:r>
          </a:p>
        </p:txBody>
      </p:sp>
      <p:sp>
        <p:nvSpPr>
          <p:cNvPr id="4" name="Tijdelijke aanduiding voor dianummer 3"/>
          <p:cNvSpPr>
            <a:spLocks noGrp="1"/>
          </p:cNvSpPr>
          <p:nvPr>
            <p:ph type="sldNum" sz="quarter" idx="5"/>
          </p:nvPr>
        </p:nvSpPr>
        <p:spPr/>
        <p:txBody>
          <a:bodyPr/>
          <a:lstStyle/>
          <a:p>
            <a:fld id="{1BBA8F3A-D60C-408B-97E9-FF198C35A9E7}" type="slidenum">
              <a:rPr lang="nl-BE" smtClean="0"/>
              <a:t>4</a:t>
            </a:fld>
            <a:endParaRPr lang="nl-BE"/>
          </a:p>
        </p:txBody>
      </p:sp>
    </p:spTree>
    <p:extLst>
      <p:ext uri="{BB962C8B-B14F-4D97-AF65-F5344CB8AC3E}">
        <p14:creationId xmlns:p14="http://schemas.microsoft.com/office/powerpoint/2010/main" val="799015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BE" dirty="0"/>
              <a:t>Vijf disciplines: vijf </a:t>
            </a:r>
            <a:r>
              <a:rPr lang="nl-BE" dirty="0" err="1"/>
              <a:t>veiligheids</a:t>
            </a:r>
            <a:r>
              <a:rPr lang="nl-BE" dirty="0"/>
              <a:t>/hulpdiensten met een geheel aan taken tijdens een noodsituatie. </a:t>
            </a:r>
            <a:endParaRPr lang="en-US" dirty="0">
              <a:ea typeface="Calibri" panose="020F0502020204030204"/>
              <a:cs typeface="Calibri" panose="020F0502020204030204"/>
            </a:endParaRPr>
          </a:p>
          <a:p>
            <a:pPr marL="171450" indent="-171450">
              <a:buFontTx/>
              <a:buChar char="-"/>
            </a:pPr>
            <a:r>
              <a:rPr lang="nl-BE" dirty="0"/>
              <a:t>Maak het concreet: toepassen op voorbeelden (recente) noodsituatie: welke taken werden door welke discipline uitgevoerd.</a:t>
            </a:r>
            <a:endParaRPr lang="nl-BE" dirty="0">
              <a:ea typeface="Calibri"/>
              <a:cs typeface="Calibri"/>
            </a:endParaRPr>
          </a:p>
          <a:p>
            <a:pPr marL="171450" indent="-171450">
              <a:buFontTx/>
              <a:buChar char="-"/>
            </a:pPr>
            <a:r>
              <a:rPr lang="nl-BE" dirty="0">
                <a:ea typeface="Calibri"/>
                <a:cs typeface="Calibri"/>
              </a:rPr>
              <a:t>Indien er lokale vertegenwoordigers van de vijf disciplines in de zaal zitten: vraag hen om zich voor te stellen en laat hen deze uitleg doen.</a:t>
            </a:r>
          </a:p>
        </p:txBody>
      </p:sp>
      <p:sp>
        <p:nvSpPr>
          <p:cNvPr id="4" name="Tijdelijke aanduiding voor dianummer 3"/>
          <p:cNvSpPr>
            <a:spLocks noGrp="1"/>
          </p:cNvSpPr>
          <p:nvPr>
            <p:ph type="sldNum" sz="quarter" idx="5"/>
          </p:nvPr>
        </p:nvSpPr>
        <p:spPr/>
        <p:txBody>
          <a:bodyPr/>
          <a:lstStyle/>
          <a:p>
            <a:fld id="{1BBA8F3A-D60C-408B-97E9-FF198C35A9E7}" type="slidenum">
              <a:rPr lang="nl-BE" smtClean="0"/>
              <a:t>5</a:t>
            </a:fld>
            <a:endParaRPr lang="nl-BE"/>
          </a:p>
        </p:txBody>
      </p:sp>
    </p:spTree>
    <p:extLst>
      <p:ext uri="{BB962C8B-B14F-4D97-AF65-F5344CB8AC3E}">
        <p14:creationId xmlns:p14="http://schemas.microsoft.com/office/powerpoint/2010/main" val="4192928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Calibri"/>
              <a:buChar char="-"/>
            </a:pPr>
            <a:r>
              <a:rPr lang="nl-BE" dirty="0">
                <a:ea typeface="Calibri" panose="020F0502020204030204"/>
                <a:cs typeface="Calibri" panose="020F0502020204030204"/>
              </a:rPr>
              <a:t>Basis = samenwerken. </a:t>
            </a:r>
          </a:p>
          <a:p>
            <a:pPr marL="171450" indent="-171450">
              <a:buFont typeface="Calibri"/>
              <a:buChar char="-"/>
            </a:pPr>
            <a:r>
              <a:rPr lang="nl-BE" dirty="0"/>
              <a:t>In de pers: "Het gemeentelijk rampenplan werd afgekondigd" = gemeentelijke fase: burgemeester coördineert en beslist.</a:t>
            </a:r>
            <a:endParaRPr lang="en-US" dirty="0">
              <a:ea typeface="Calibri"/>
              <a:cs typeface="Calibri"/>
            </a:endParaRPr>
          </a:p>
          <a:p>
            <a:pPr marL="171450" indent="-171450">
              <a:buFont typeface="Calibri"/>
              <a:buChar char="-"/>
            </a:pPr>
            <a:r>
              <a:rPr lang="nl-BE" dirty="0">
                <a:ea typeface="Calibri"/>
                <a:cs typeface="Calibri"/>
              </a:rPr>
              <a:t>Wordt ondersteund door de noodplanningscoördinator (rechterhand, ambtenaar van de gemeente).</a:t>
            </a:r>
          </a:p>
          <a:p>
            <a:pPr marL="171450" indent="-171450">
              <a:buFont typeface="Calibri"/>
              <a:buChar char="-"/>
            </a:pPr>
            <a:r>
              <a:rPr lang="nl-BE" dirty="0">
                <a:ea typeface="Calibri"/>
                <a:cs typeface="Calibri"/>
              </a:rPr>
              <a:t>Ook mogelijk: provinciale fase (provinciaal rampenplan): gouverneur coördineert en beslist (burgemeester ondersteunt).</a:t>
            </a:r>
          </a:p>
          <a:p>
            <a:pPr marL="171450" indent="-171450">
              <a:buFont typeface="Calibri"/>
              <a:buChar char="-"/>
            </a:pPr>
            <a:r>
              <a:rPr lang="nl-BE" dirty="0">
                <a:ea typeface="Calibri"/>
                <a:cs typeface="Calibri"/>
              </a:rPr>
              <a:t>Ook mogelijk: federale fase: minister coördineert en beslist (gouverneur en burgemeester ondersteunen).</a:t>
            </a:r>
          </a:p>
          <a:p>
            <a:pPr marL="171450" indent="-171450">
              <a:buFont typeface="Calibri"/>
              <a:buChar char="-"/>
            </a:pPr>
            <a:r>
              <a:rPr lang="nl-BE" dirty="0">
                <a:ea typeface="Calibri"/>
                <a:cs typeface="Calibri"/>
              </a:rPr>
              <a:t>Hangt af van: grondgebied (bv. verschillende gemeenten betrokken), middelen die nodig zijn (bv. heel veel brandweermannen nodig), ...</a:t>
            </a:r>
          </a:p>
          <a:p>
            <a:pPr marL="171450" indent="-171450">
              <a:buFont typeface="Calibri"/>
              <a:buChar char="-"/>
            </a:pPr>
            <a:r>
              <a:rPr lang="nl-BE" dirty="0">
                <a:ea typeface="Calibri"/>
                <a:cs typeface="Calibri"/>
              </a:rPr>
              <a:t>Burgemeester/gouverneur zijn niet op het rampterrein! Zij zitten in een vergaderzaal, overleggen met de verantwoordelijken van alle disciplines en hebben contact met de veiligheidsdiensten op het terrein.</a:t>
            </a:r>
          </a:p>
          <a:p>
            <a:pPr marL="171450" indent="-171450">
              <a:buFont typeface="Calibri"/>
              <a:buChar char="-"/>
            </a:pPr>
            <a:r>
              <a:rPr lang="nl-BE" dirty="0">
                <a:ea typeface="Calibri"/>
                <a:cs typeface="Calibri"/>
              </a:rPr>
              <a:t>Veiligheidsdiensten op het terrein vergaderen ook om goed te kunnen samenwerken.</a:t>
            </a:r>
            <a:endParaRPr lang="nl-BE" dirty="0"/>
          </a:p>
        </p:txBody>
      </p:sp>
      <p:sp>
        <p:nvSpPr>
          <p:cNvPr id="4" name="Tijdelijke aanduiding voor dianummer 3"/>
          <p:cNvSpPr>
            <a:spLocks noGrp="1"/>
          </p:cNvSpPr>
          <p:nvPr>
            <p:ph type="sldNum" sz="quarter" idx="5"/>
          </p:nvPr>
        </p:nvSpPr>
        <p:spPr/>
        <p:txBody>
          <a:bodyPr/>
          <a:lstStyle/>
          <a:p>
            <a:fld id="{1BBA8F3A-D60C-408B-97E9-FF198C35A9E7}" type="slidenum">
              <a:rPr lang="nl-BE" smtClean="0"/>
              <a:t>6</a:t>
            </a:fld>
            <a:endParaRPr lang="nl-BE"/>
          </a:p>
        </p:txBody>
      </p:sp>
    </p:spTree>
    <p:extLst>
      <p:ext uri="{BB962C8B-B14F-4D97-AF65-F5344CB8AC3E}">
        <p14:creationId xmlns:p14="http://schemas.microsoft.com/office/powerpoint/2010/main" val="1498623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5D386-D89E-A1F4-C20C-B8B0B435311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02A32A3-ECC5-1BD1-A399-DEBFD236848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0319FEE-9230-25C9-285B-D5EA0BE06250}"/>
              </a:ext>
            </a:extLst>
          </p:cNvPr>
          <p:cNvSpPr>
            <a:spLocks noGrp="1"/>
          </p:cNvSpPr>
          <p:nvPr>
            <p:ph type="body" idx="1"/>
          </p:nvPr>
        </p:nvSpPr>
        <p:spPr/>
        <p:txBody>
          <a:bodyPr/>
          <a:lstStyle/>
          <a:p>
            <a:pPr marL="171450" indent="-171450">
              <a:buFontTx/>
              <a:buChar char="-"/>
            </a:pPr>
            <a:r>
              <a:rPr lang="nl-BE" dirty="0">
                <a:ea typeface="Calibri"/>
                <a:cs typeface="Calibri"/>
              </a:rPr>
              <a:t>Van groot belang: alarmeren (waarschuwen) en informeren bevolking + de pers. </a:t>
            </a:r>
          </a:p>
          <a:p>
            <a:pPr marL="171450" indent="-171450">
              <a:buFontTx/>
              <a:buChar char="-"/>
            </a:pPr>
            <a:r>
              <a:rPr lang="nl-BE" dirty="0">
                <a:ea typeface="Calibri"/>
                <a:cs typeface="Calibri"/>
              </a:rPr>
              <a:t>Bevoegdheid van de burgemeester (of de gouverneur/minister). Rechterhand: informatieambtenaar.</a:t>
            </a:r>
          </a:p>
          <a:p>
            <a:pPr marL="171450" indent="-171450">
              <a:buChar char="-"/>
            </a:pPr>
            <a:r>
              <a:rPr lang="nl-BE" dirty="0">
                <a:ea typeface="Calibri"/>
                <a:cs typeface="Calibri"/>
              </a:rPr>
              <a:t>Officiële communicatiekanalen zijn: (lijst hier de officiële kanalen op die jullie gebruiken ingeval van een noodsituatie, geef voorbeelden (</a:t>
            </a:r>
            <a:r>
              <a:rPr lang="nl-BE" dirty="0" err="1">
                <a:ea typeface="Calibri"/>
                <a:cs typeface="Calibri"/>
              </a:rPr>
              <a:t>printscreens</a:t>
            </a:r>
            <a:r>
              <a:rPr lang="nl-BE" dirty="0">
                <a:ea typeface="Calibri"/>
                <a:cs typeface="Calibri"/>
              </a:rPr>
              <a:t>).</a:t>
            </a:r>
          </a:p>
          <a:p>
            <a:pPr marL="171450" indent="-171450">
              <a:buChar char="-"/>
            </a:pPr>
            <a:endParaRPr lang="nl-BE" dirty="0">
              <a:ea typeface="Calibri"/>
              <a:cs typeface="Calibri"/>
            </a:endParaRPr>
          </a:p>
          <a:p>
            <a:pPr marL="171450" indent="-171450">
              <a:buChar char="-"/>
            </a:pPr>
            <a:endParaRPr lang="nl-BE" dirty="0">
              <a:ea typeface="Calibri"/>
              <a:cs typeface="Calibri"/>
            </a:endParaRPr>
          </a:p>
          <a:p>
            <a:pPr marL="171450" indent="-171450">
              <a:buChar char="-"/>
            </a:pPr>
            <a:endParaRPr lang="nl-BE" dirty="0">
              <a:ea typeface="Calibri"/>
              <a:cs typeface="Calibri"/>
            </a:endParaRPr>
          </a:p>
        </p:txBody>
      </p:sp>
      <p:sp>
        <p:nvSpPr>
          <p:cNvPr id="4" name="Tijdelijke aanduiding voor dianummer 3">
            <a:extLst>
              <a:ext uri="{FF2B5EF4-FFF2-40B4-BE49-F238E27FC236}">
                <a16:creationId xmlns:a16="http://schemas.microsoft.com/office/drawing/2014/main" id="{38C543E9-2757-724D-209B-7896C3DEB87D}"/>
              </a:ext>
            </a:extLst>
          </p:cNvPr>
          <p:cNvSpPr>
            <a:spLocks noGrp="1"/>
          </p:cNvSpPr>
          <p:nvPr>
            <p:ph type="sldNum" sz="quarter" idx="5"/>
          </p:nvPr>
        </p:nvSpPr>
        <p:spPr/>
        <p:txBody>
          <a:bodyPr/>
          <a:lstStyle/>
          <a:p>
            <a:fld id="{1BBA8F3A-D60C-408B-97E9-FF198C35A9E7}" type="slidenum">
              <a:rPr lang="nl-BE" smtClean="0"/>
              <a:t>7</a:t>
            </a:fld>
            <a:endParaRPr lang="nl-BE"/>
          </a:p>
        </p:txBody>
      </p:sp>
    </p:spTree>
    <p:extLst>
      <p:ext uri="{BB962C8B-B14F-4D97-AF65-F5344CB8AC3E}">
        <p14:creationId xmlns:p14="http://schemas.microsoft.com/office/powerpoint/2010/main" val="794998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Calibri"/>
              <a:buChar char="-"/>
            </a:pPr>
            <a:r>
              <a:rPr lang="nl-BE" dirty="0">
                <a:ea typeface="Calibri"/>
                <a:cs typeface="Calibri"/>
              </a:rPr>
              <a:t>Nooit op het rampterrein (waar hulpdiensten zich extra moeten beschermen).</a:t>
            </a:r>
            <a:endParaRPr lang="en-US" dirty="0"/>
          </a:p>
        </p:txBody>
      </p:sp>
      <p:sp>
        <p:nvSpPr>
          <p:cNvPr id="4" name="Tijdelijke aanduiding voor dianummer 3"/>
          <p:cNvSpPr>
            <a:spLocks noGrp="1"/>
          </p:cNvSpPr>
          <p:nvPr>
            <p:ph type="sldNum" sz="quarter" idx="5"/>
          </p:nvPr>
        </p:nvSpPr>
        <p:spPr/>
        <p:txBody>
          <a:bodyPr/>
          <a:lstStyle/>
          <a:p>
            <a:fld id="{1BBA8F3A-D60C-408B-97E9-FF198C35A9E7}" type="slidenum">
              <a:rPr lang="nl-BE" smtClean="0"/>
              <a:t>8</a:t>
            </a:fld>
            <a:endParaRPr lang="nl-BE"/>
          </a:p>
        </p:txBody>
      </p:sp>
    </p:spTree>
    <p:extLst>
      <p:ext uri="{BB962C8B-B14F-4D97-AF65-F5344CB8AC3E}">
        <p14:creationId xmlns:p14="http://schemas.microsoft.com/office/powerpoint/2010/main" val="2565316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BE" dirty="0"/>
              <a:t>Voorbeelden: foto’s + uitleg geven. Dit zijn indicatieve foto's: vul/pas gerust aan.</a:t>
            </a:r>
          </a:p>
          <a:p>
            <a:pPr marL="628650" lvl="1" indent="-171450">
              <a:buFontTx/>
              <a:buChar char="-"/>
            </a:pPr>
            <a:r>
              <a:rPr lang="nl-BE" dirty="0"/>
              <a:t>Hier: zandzakken, opruimwerken, sorteren hulpgoederen, uitdelen water, zout strooien, folder-/informatiebedeling</a:t>
            </a:r>
          </a:p>
          <a:p>
            <a:pPr marL="171450" indent="-171450">
              <a:buFontTx/>
              <a:buChar char="-"/>
            </a:pPr>
            <a:r>
              <a:rPr lang="nl-BE" dirty="0"/>
              <a:t>Nadruk leggen op: uitvoerend, ondersteunend (nooit alleen), geen taken van de disciplines overnemen + opnieuw erop wijzen dat het enkel voor veilige taken is</a:t>
            </a:r>
            <a:endParaRPr lang="nl-BE" dirty="0">
              <a:ea typeface="Calibri"/>
              <a:cs typeface="Calibri"/>
            </a:endParaRPr>
          </a:p>
          <a:p>
            <a:pPr marL="171450" indent="-171450">
              <a:buFontTx/>
              <a:buChar char="-"/>
            </a:pPr>
            <a:r>
              <a:rPr lang="nl-BE" dirty="0"/>
              <a:t>Toepassen op voorbeelden (recente) noodsituaties: wat had het vrijwilligerskorps kunnen doen?</a:t>
            </a:r>
            <a:endParaRPr lang="nl-BE" dirty="0">
              <a:ea typeface="Calibri"/>
              <a:cs typeface="Calibri"/>
            </a:endParaRPr>
          </a:p>
        </p:txBody>
      </p:sp>
      <p:sp>
        <p:nvSpPr>
          <p:cNvPr id="4" name="Tijdelijke aanduiding voor dianummer 3"/>
          <p:cNvSpPr>
            <a:spLocks noGrp="1"/>
          </p:cNvSpPr>
          <p:nvPr>
            <p:ph type="sldNum" sz="quarter" idx="5"/>
          </p:nvPr>
        </p:nvSpPr>
        <p:spPr/>
        <p:txBody>
          <a:bodyPr/>
          <a:lstStyle/>
          <a:p>
            <a:fld id="{1BBA8F3A-D60C-408B-97E9-FF198C35A9E7}" type="slidenum">
              <a:rPr lang="nl-BE" smtClean="0"/>
              <a:t>9</a:t>
            </a:fld>
            <a:endParaRPr lang="nl-BE"/>
          </a:p>
        </p:txBody>
      </p:sp>
    </p:spTree>
    <p:extLst>
      <p:ext uri="{BB962C8B-B14F-4D97-AF65-F5344CB8AC3E}">
        <p14:creationId xmlns:p14="http://schemas.microsoft.com/office/powerpoint/2010/main" val="169119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50" b="1" i="0">
                <a:solidFill>
                  <a:srgbClr val="C02F42"/>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1" i="0">
                <a:solidFill>
                  <a:srgbClr val="231F2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50" b="1" i="0">
                <a:solidFill>
                  <a:srgbClr val="C02F42"/>
                </a:solidFill>
                <a:latin typeface="Calibri"/>
                <a:cs typeface="Calibri"/>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50" b="1" i="0">
                <a:solidFill>
                  <a:srgbClr val="C02F42"/>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18899" y="819709"/>
            <a:ext cx="10046879" cy="1486955"/>
          </a:xfrm>
          <a:prstGeom prst="rect">
            <a:avLst/>
          </a:prstGeom>
        </p:spPr>
        <p:txBody>
          <a:bodyPr wrap="square" lIns="0" tIns="0" rIns="0" bIns="0">
            <a:spAutoFit/>
          </a:bodyPr>
          <a:lstStyle>
            <a:lvl1pPr>
              <a:defRPr sz="4650" b="1" i="0">
                <a:solidFill>
                  <a:srgbClr val="C02F42"/>
                </a:solidFill>
                <a:latin typeface="Calibri"/>
                <a:cs typeface="Calibri"/>
              </a:defRPr>
            </a:lvl1pPr>
          </a:lstStyle>
          <a:p>
            <a:endParaRPr/>
          </a:p>
        </p:txBody>
      </p:sp>
      <p:sp>
        <p:nvSpPr>
          <p:cNvPr id="3" name="Holder 3"/>
          <p:cNvSpPr>
            <a:spLocks noGrp="1"/>
          </p:cNvSpPr>
          <p:nvPr>
            <p:ph type="body" idx="1"/>
          </p:nvPr>
        </p:nvSpPr>
        <p:spPr>
          <a:xfrm>
            <a:off x="818899" y="2471924"/>
            <a:ext cx="9298940" cy="3301365"/>
          </a:xfrm>
          <a:prstGeom prst="rect">
            <a:avLst/>
          </a:prstGeom>
        </p:spPr>
        <p:txBody>
          <a:bodyPr wrap="square" lIns="0" tIns="0" rIns="0" bIns="0">
            <a:spAutoFit/>
          </a:bodyPr>
          <a:lstStyle>
            <a:lvl1pPr>
              <a:defRPr sz="1800" b="1" i="0">
                <a:solidFill>
                  <a:srgbClr val="231F20"/>
                </a:solidFill>
                <a:latin typeface="Calibri"/>
                <a:cs typeface="Calibri"/>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11/21/2025</a:t>
            </a:fld>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image" Target="../media/image15.emf"/><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object 21"/>
          <p:cNvSpPr txBox="1">
            <a:spLocks noGrp="1"/>
          </p:cNvSpPr>
          <p:nvPr>
            <p:ph type="title"/>
          </p:nvPr>
        </p:nvSpPr>
        <p:spPr>
          <a:xfrm>
            <a:off x="1735002" y="4419600"/>
            <a:ext cx="9595297" cy="372987"/>
          </a:xfrm>
          <a:prstGeom prst="rect">
            <a:avLst/>
          </a:prstGeom>
        </p:spPr>
        <p:txBody>
          <a:bodyPr vert="horz" wrap="square" lIns="0" tIns="12700" rIns="0" bIns="0" rtlCol="0">
            <a:spAutoFit/>
          </a:bodyPr>
          <a:lstStyle/>
          <a:p>
            <a:pPr algn="ctr">
              <a:lnSpc>
                <a:spcPts val="2880"/>
              </a:lnSpc>
            </a:pPr>
            <a:r>
              <a:rPr lang="nl-BE" sz="2400" i="1" spc="-10" dirty="0">
                <a:solidFill>
                  <a:schemeClr val="accent2"/>
                </a:solidFill>
              </a:rPr>
              <a:t>(Locatie) – (Datum)</a:t>
            </a:r>
            <a:endParaRPr sz="2400" i="1" dirty="0">
              <a:solidFill>
                <a:schemeClr val="accent2"/>
              </a:solidFill>
            </a:endParaRPr>
          </a:p>
        </p:txBody>
      </p:sp>
      <p:sp>
        <p:nvSpPr>
          <p:cNvPr id="23" name="Rectangle 3">
            <a:extLst>
              <a:ext uri="{FF2B5EF4-FFF2-40B4-BE49-F238E27FC236}">
                <a16:creationId xmlns:a16="http://schemas.microsoft.com/office/drawing/2014/main" id="{BDC684D5-DB57-7E9D-F5ED-3D852675C46C}"/>
              </a:ext>
            </a:extLst>
          </p:cNvPr>
          <p:cNvSpPr/>
          <p:nvPr/>
        </p:nvSpPr>
        <p:spPr>
          <a:xfrm>
            <a:off x="1562098" y="2990103"/>
            <a:ext cx="10009899" cy="9897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2800" b="1" i="0" u="none" strike="noStrike" kern="1200" cap="none" spc="0" normalizeH="0" baseline="0" noProof="0" dirty="0" err="1">
                <a:ln>
                  <a:noFill/>
                </a:ln>
                <a:solidFill>
                  <a:schemeClr val="accent2"/>
                </a:solidFill>
                <a:effectLst/>
                <a:uLnTx/>
                <a:uFillTx/>
                <a:latin typeface="Arial" panose="020B0604020202020204" pitchFamily="34" charset="0"/>
                <a:ea typeface="+mn-ea"/>
                <a:cs typeface="Arial" panose="020B0604020202020204" pitchFamily="34" charset="0"/>
              </a:rPr>
              <a:t>Infomoment</a:t>
            </a:r>
            <a:endParaRPr kumimoji="0" lang="fr-BE" sz="28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BE" sz="4000" b="1" kern="1200" dirty="0" err="1">
                <a:solidFill>
                  <a:schemeClr val="accent2"/>
                </a:solidFill>
                <a:latin typeface="Arial"/>
                <a:cs typeface="Arial"/>
              </a:rPr>
              <a:t>Vrijwilligerskorps</a:t>
            </a:r>
            <a:r>
              <a:rPr kumimoji="0" lang="fr-BE" sz="4000" b="1" i="0" u="none" strike="noStrike" kern="1200" cap="none" spc="0" normalizeH="0" baseline="0" noProof="0" dirty="0">
                <a:ln>
                  <a:noFill/>
                </a:ln>
                <a:solidFill>
                  <a:schemeClr val="accent2"/>
                </a:solidFill>
                <a:effectLst/>
                <a:uLnTx/>
                <a:uFillTx/>
                <a:latin typeface="Arial"/>
                <a:cs typeface="Arial"/>
              </a:rPr>
              <a:t> </a:t>
            </a:r>
            <a:br>
              <a:rPr lang="fr-BE" sz="4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fr-BE" sz="4000" b="1" i="1" u="none" strike="noStrike" kern="1200" cap="none" spc="0" normalizeH="0" baseline="0" noProof="0" dirty="0">
                <a:ln>
                  <a:noFill/>
                </a:ln>
                <a:solidFill>
                  <a:schemeClr val="accent2"/>
                </a:solidFill>
                <a:effectLst/>
                <a:uLnTx/>
                <a:uFillTx/>
                <a:latin typeface="Arial"/>
                <a:cs typeface="Arial"/>
              </a:rPr>
              <a:t>(</a:t>
            </a:r>
            <a:r>
              <a:rPr kumimoji="0" lang="fr-BE" sz="4000" b="1" i="1" u="none" strike="noStrike" kern="1200" cap="none" spc="0" normalizeH="0" baseline="0" noProof="0" dirty="0" err="1">
                <a:ln>
                  <a:noFill/>
                </a:ln>
                <a:solidFill>
                  <a:schemeClr val="accent2"/>
                </a:solidFill>
                <a:effectLst/>
                <a:uLnTx/>
                <a:uFillTx/>
                <a:latin typeface="Arial"/>
                <a:cs typeface="Arial"/>
              </a:rPr>
              <a:t>lokaal</a:t>
            </a:r>
            <a:r>
              <a:rPr kumimoji="0" lang="fr-BE" sz="4000" b="1" i="1" u="none" strike="noStrike" kern="1200" cap="none" spc="0" normalizeH="0" baseline="0" noProof="0" dirty="0">
                <a:ln>
                  <a:noFill/>
                </a:ln>
                <a:solidFill>
                  <a:schemeClr val="accent2"/>
                </a:solidFill>
                <a:effectLst/>
                <a:uLnTx/>
                <a:uFillTx/>
                <a:latin typeface="Arial"/>
                <a:cs typeface="Arial"/>
              </a:rPr>
              <a:t> </a:t>
            </a:r>
            <a:r>
              <a:rPr kumimoji="0" lang="fr-BE" sz="4000" b="1" i="1" u="none" strike="noStrike" kern="1200" cap="none" spc="0" normalizeH="0" baseline="0" noProof="0" dirty="0" err="1">
                <a:ln>
                  <a:noFill/>
                </a:ln>
                <a:solidFill>
                  <a:schemeClr val="accent2"/>
                </a:solidFill>
                <a:effectLst/>
                <a:uLnTx/>
                <a:uFillTx/>
                <a:latin typeface="Arial"/>
                <a:cs typeface="Arial"/>
              </a:rPr>
              <a:t>bestuur</a:t>
            </a:r>
            <a:r>
              <a:rPr kumimoji="0" lang="fr-BE" sz="4000" b="1" i="1" u="none" strike="noStrike" kern="1200" cap="none" spc="0" normalizeH="0" baseline="0" noProof="0" dirty="0">
                <a:ln>
                  <a:noFill/>
                </a:ln>
                <a:solidFill>
                  <a:schemeClr val="accent2"/>
                </a:solidFill>
                <a:effectLst/>
                <a:uLnTx/>
                <a:uFillTx/>
                <a:latin typeface="Arial"/>
                <a:cs typeface="Arial"/>
              </a:rPr>
              <a:t>)</a:t>
            </a:r>
            <a:endParaRPr lang="fr-BE" sz="4000" b="1" i="1" u="none" strike="noStrike" kern="1200" cap="none" spc="0" normalizeH="0" baseline="0" noProof="0" dirty="0">
              <a:ln>
                <a:noFill/>
              </a:ln>
              <a:solidFill>
                <a:schemeClr val="accent2"/>
              </a:solidFill>
              <a:effectLst/>
              <a:uLnTx/>
              <a:uFillTx/>
              <a:latin typeface="Arial"/>
              <a:cs typeface="Arial"/>
            </a:endParaRPr>
          </a:p>
        </p:txBody>
      </p:sp>
      <p:sp>
        <p:nvSpPr>
          <p:cNvPr id="3" name="Rectangle 3">
            <a:extLst>
              <a:ext uri="{FF2B5EF4-FFF2-40B4-BE49-F238E27FC236}">
                <a16:creationId xmlns:a16="http://schemas.microsoft.com/office/drawing/2014/main" id="{424777FB-C491-8274-0CC8-E0C7EEBD9562}"/>
              </a:ext>
            </a:extLst>
          </p:cNvPr>
          <p:cNvSpPr/>
          <p:nvPr/>
        </p:nvSpPr>
        <p:spPr>
          <a:xfrm>
            <a:off x="9601200" y="304800"/>
            <a:ext cx="2362200" cy="9897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2800" b="1" kern="1200" dirty="0">
                <a:solidFill>
                  <a:schemeClr val="accent2"/>
                </a:solidFill>
                <a:latin typeface="Arial" panose="020B0604020202020204" pitchFamily="34" charset="0"/>
                <a:cs typeface="Arial" panose="020B0604020202020204" pitchFamily="34" charset="0"/>
              </a:rPr>
              <a:t>Logo </a:t>
            </a:r>
          </a:p>
          <a:p>
            <a:pPr marL="0" marR="0" lvl="0" indent="0" algn="ctr" defTabSz="914400" rtl="0" eaLnBrk="1" fontAlgn="auto" latinLnBrk="0" hangingPunct="1">
              <a:lnSpc>
                <a:spcPct val="100000"/>
              </a:lnSpc>
              <a:spcBef>
                <a:spcPts val="0"/>
              </a:spcBef>
              <a:spcAft>
                <a:spcPts val="0"/>
              </a:spcAft>
              <a:buClrTx/>
              <a:buSzTx/>
              <a:buFontTx/>
              <a:buNone/>
              <a:tabLst/>
              <a:defRPr/>
            </a:pPr>
            <a:r>
              <a:rPr lang="fr-BE" sz="2800" b="1" kern="1200" dirty="0" err="1">
                <a:solidFill>
                  <a:schemeClr val="accent2"/>
                </a:solidFill>
                <a:latin typeface="Arial" panose="020B0604020202020204" pitchFamily="34" charset="0"/>
                <a:cs typeface="Arial" panose="020B0604020202020204" pitchFamily="34" charset="0"/>
              </a:rPr>
              <a:t>gemeente</a:t>
            </a:r>
            <a:endParaRPr lang="fr-BE" sz="4000" b="1" i="1" u="none" strike="noStrike" kern="1200" cap="none" spc="0" normalizeH="0" baseline="0" noProof="0" dirty="0">
              <a:ln>
                <a:noFill/>
              </a:ln>
              <a:solidFill>
                <a:schemeClr val="accent2"/>
              </a:solidFill>
              <a:effectLst/>
              <a:uLnTx/>
              <a:uFillTx/>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title"/>
          </p:nvPr>
        </p:nvSpPr>
        <p:spPr>
          <a:xfrm>
            <a:off x="818899" y="819709"/>
            <a:ext cx="10046879" cy="981804"/>
          </a:xfrm>
          <a:prstGeom prst="rect">
            <a:avLst/>
          </a:prstGeom>
        </p:spPr>
        <p:txBody>
          <a:bodyPr vert="horz" wrap="square" lIns="0" tIns="286509" rIns="0" bIns="0" rtlCol="0" anchor="t">
            <a:spAutoFit/>
          </a:bodyPr>
          <a:lstStyle/>
          <a:p>
            <a:pPr marL="12700">
              <a:lnSpc>
                <a:spcPts val="5405"/>
              </a:lnSpc>
              <a:spcBef>
                <a:spcPts val="130"/>
              </a:spcBef>
            </a:pPr>
            <a:r>
              <a:rPr lang="nl-BE" dirty="0"/>
              <a:t>Wanneer kan het korps ingezet worden?</a:t>
            </a:r>
            <a:endParaRPr i="1" spc="-10" dirty="0"/>
          </a:p>
        </p:txBody>
      </p:sp>
      <p:sp>
        <p:nvSpPr>
          <p:cNvPr id="21" name="object 21"/>
          <p:cNvSpPr txBox="1">
            <a:spLocks noGrp="1"/>
          </p:cNvSpPr>
          <p:nvPr>
            <p:ph type="body" idx="1"/>
          </p:nvPr>
        </p:nvSpPr>
        <p:spPr>
          <a:xfrm>
            <a:off x="824962" y="2121338"/>
            <a:ext cx="10901768" cy="1551707"/>
          </a:xfrm>
          <a:prstGeom prst="rect">
            <a:avLst/>
          </a:prstGeom>
        </p:spPr>
        <p:txBody>
          <a:bodyPr vert="horz" wrap="square" lIns="0" tIns="12700" rIns="0" bIns="0" rtlCol="0" anchor="t">
            <a:spAutoFit/>
          </a:bodyPr>
          <a:lstStyle/>
          <a:p>
            <a:pPr marL="342900" indent="-342900">
              <a:spcBef>
                <a:spcPts val="30"/>
              </a:spcBef>
              <a:buFont typeface="Arial" panose="020B0604020202020204" pitchFamily="34" charset="0"/>
              <a:buChar char="•"/>
            </a:pPr>
            <a:r>
              <a:rPr lang="nl-BE" sz="2000" dirty="0">
                <a:ea typeface="Calibri"/>
              </a:rPr>
              <a:t>Voor, tijdens en/of na een ‘noodsituatie’ </a:t>
            </a:r>
            <a:r>
              <a:rPr lang="nl-BE" sz="2000" b="0" dirty="0">
                <a:ea typeface="Calibri"/>
              </a:rPr>
              <a:t>in de gemeente/stad.</a:t>
            </a:r>
          </a:p>
          <a:p>
            <a:pPr marL="800100" lvl="1" indent="-342900">
              <a:spcBef>
                <a:spcPts val="30"/>
              </a:spcBef>
              <a:buFont typeface="Courier New" panose="020B0604020202020204" pitchFamily="34" charset="0"/>
              <a:buChar char="o"/>
            </a:pPr>
            <a:r>
              <a:rPr lang="nl-BE" sz="2000" b="0" dirty="0">
                <a:solidFill>
                  <a:srgbClr val="231F20"/>
                </a:solidFill>
                <a:ea typeface="Calibri"/>
              </a:rPr>
              <a:t>Meestal onvoorspelbaar!</a:t>
            </a:r>
            <a:endParaRPr lang="nl-BE" sz="2000" b="0" dirty="0">
              <a:solidFill>
                <a:srgbClr val="231F20"/>
              </a:solidFill>
              <a:ea typeface="Calibri"/>
              <a:cs typeface="Calibri"/>
            </a:endParaRPr>
          </a:p>
          <a:p>
            <a:pPr marL="800100" lvl="1" indent="-342900">
              <a:spcBef>
                <a:spcPts val="30"/>
              </a:spcBef>
              <a:buFont typeface="Courier New" panose="020B0604020202020204" pitchFamily="34" charset="0"/>
              <a:buChar char="o"/>
            </a:pPr>
            <a:r>
              <a:rPr lang="nl-BE" sz="2000" dirty="0">
                <a:solidFill>
                  <a:srgbClr val="231F20"/>
                </a:solidFill>
                <a:ea typeface="Calibri"/>
              </a:rPr>
              <a:t>Maar... komen liefst zo weinig mogelijk voor.</a:t>
            </a:r>
          </a:p>
          <a:p>
            <a:pPr marL="342900" indent="-342900">
              <a:spcBef>
                <a:spcPts val="30"/>
              </a:spcBef>
              <a:buFont typeface="Arial" panose="020B0604020202020204" pitchFamily="34" charset="0"/>
              <a:buChar char="•"/>
            </a:pPr>
            <a:r>
              <a:rPr lang="nl-BE" sz="2000" b="0" u="sng" dirty="0">
                <a:ea typeface="Calibri"/>
              </a:rPr>
              <a:t>Nooit</a:t>
            </a:r>
            <a:r>
              <a:rPr lang="nl-BE" sz="2000" b="0" dirty="0">
                <a:ea typeface="Calibri"/>
              </a:rPr>
              <a:t> automatisch of op initiatief van de leden van het korps zelf.</a:t>
            </a:r>
          </a:p>
          <a:p>
            <a:pPr marL="342900" indent="-342900">
              <a:spcBef>
                <a:spcPts val="30"/>
              </a:spcBef>
              <a:buFont typeface="Arial" panose="020B0604020202020204" pitchFamily="34" charset="0"/>
              <a:buChar char="•"/>
            </a:pPr>
            <a:endParaRPr lang="nl-BE" sz="2000" b="0" dirty="0">
              <a:ea typeface="Calibri"/>
            </a:endParaRPr>
          </a:p>
        </p:txBody>
      </p:sp>
    </p:spTree>
    <p:extLst>
      <p:ext uri="{BB962C8B-B14F-4D97-AF65-F5344CB8AC3E}">
        <p14:creationId xmlns:p14="http://schemas.microsoft.com/office/powerpoint/2010/main" val="996558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title"/>
          </p:nvPr>
        </p:nvSpPr>
        <p:spPr>
          <a:xfrm>
            <a:off x="820899" y="905600"/>
            <a:ext cx="10046879" cy="981804"/>
          </a:xfrm>
          <a:prstGeom prst="rect">
            <a:avLst/>
          </a:prstGeom>
        </p:spPr>
        <p:txBody>
          <a:bodyPr vert="horz" wrap="square" lIns="0" tIns="286509" rIns="0" bIns="0" rtlCol="0" anchor="t">
            <a:spAutoFit/>
          </a:bodyPr>
          <a:lstStyle/>
          <a:p>
            <a:pPr marL="12700">
              <a:lnSpc>
                <a:spcPts val="5405"/>
              </a:lnSpc>
              <a:spcBef>
                <a:spcPts val="130"/>
              </a:spcBef>
            </a:pPr>
            <a:r>
              <a:rPr lang="nl-BE" dirty="0"/>
              <a:t>Wie beslist of het korps wordt ingezet?</a:t>
            </a:r>
            <a:endParaRPr i="1" spc="-10" dirty="0"/>
          </a:p>
        </p:txBody>
      </p:sp>
      <p:sp>
        <p:nvSpPr>
          <p:cNvPr id="21" name="TextBox 20">
            <a:extLst>
              <a:ext uri="{FF2B5EF4-FFF2-40B4-BE49-F238E27FC236}">
                <a16:creationId xmlns:a16="http://schemas.microsoft.com/office/drawing/2014/main" id="{24AF9BC6-FCF7-49CE-AE31-9C52951FD565}"/>
              </a:ext>
            </a:extLst>
          </p:cNvPr>
          <p:cNvSpPr txBox="1"/>
          <p:nvPr/>
        </p:nvSpPr>
        <p:spPr>
          <a:xfrm>
            <a:off x="914400" y="5410200"/>
            <a:ext cx="32982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latin typeface="Arial"/>
                <a:cs typeface="Arial"/>
              </a:rPr>
              <a:t>Burgemeester</a:t>
            </a:r>
            <a:endParaRPr lang="en-US" b="1" dirty="0">
              <a:solidFill>
                <a:srgbClr val="000000"/>
              </a:solidFill>
              <a:latin typeface="Arial"/>
              <a:cs typeface="Arial"/>
            </a:endParaRPr>
          </a:p>
        </p:txBody>
      </p:sp>
      <p:pic>
        <p:nvPicPr>
          <p:cNvPr id="26" name="Image 2" descr="Une image contenant table&#10;&#10;Description générée automatiquement">
            <a:extLst>
              <a:ext uri="{FF2B5EF4-FFF2-40B4-BE49-F238E27FC236}">
                <a16:creationId xmlns:a16="http://schemas.microsoft.com/office/drawing/2014/main" id="{CB532B4D-17DB-D0DA-CD08-ED1551C8D3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2717276"/>
            <a:ext cx="2300271" cy="2227397"/>
          </a:xfrm>
          <a:prstGeom prst="rect">
            <a:avLst/>
          </a:prstGeom>
        </p:spPr>
      </p:pic>
    </p:spTree>
    <p:extLst>
      <p:ext uri="{BB962C8B-B14F-4D97-AF65-F5344CB8AC3E}">
        <p14:creationId xmlns:p14="http://schemas.microsoft.com/office/powerpoint/2010/main" val="2190837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title"/>
          </p:nvPr>
        </p:nvSpPr>
        <p:spPr>
          <a:xfrm>
            <a:off x="818899" y="819709"/>
            <a:ext cx="10046879" cy="1674301"/>
          </a:xfrm>
          <a:prstGeom prst="rect">
            <a:avLst/>
          </a:prstGeom>
        </p:spPr>
        <p:txBody>
          <a:bodyPr vert="horz" wrap="square" lIns="0" tIns="286509" rIns="0" bIns="0" rtlCol="0" anchor="t">
            <a:spAutoFit/>
          </a:bodyPr>
          <a:lstStyle/>
          <a:p>
            <a:pPr marL="12700">
              <a:lnSpc>
                <a:spcPts val="5405"/>
              </a:lnSpc>
              <a:spcBef>
                <a:spcPts val="130"/>
              </a:spcBef>
            </a:pPr>
            <a:r>
              <a:rPr lang="nl-BE" dirty="0"/>
              <a:t>Voor hoelang kan het korps ingezet worden?</a:t>
            </a:r>
            <a:endParaRPr lang="en-US" i="1" spc="-10" dirty="0">
              <a:ea typeface="Calibri"/>
            </a:endParaRPr>
          </a:p>
        </p:txBody>
      </p:sp>
      <p:sp>
        <p:nvSpPr>
          <p:cNvPr id="21" name="object 21"/>
          <p:cNvSpPr txBox="1">
            <a:spLocks noGrp="1"/>
          </p:cNvSpPr>
          <p:nvPr>
            <p:ph type="body" idx="1"/>
          </p:nvPr>
        </p:nvSpPr>
        <p:spPr>
          <a:xfrm>
            <a:off x="822203" y="2709362"/>
            <a:ext cx="10830736" cy="1551707"/>
          </a:xfrm>
          <a:prstGeom prst="rect">
            <a:avLst/>
          </a:prstGeom>
        </p:spPr>
        <p:txBody>
          <a:bodyPr vert="horz" wrap="square" lIns="0" tIns="12700" rIns="0" bIns="0" rtlCol="0" anchor="t">
            <a:spAutoFit/>
          </a:bodyPr>
          <a:lstStyle/>
          <a:p>
            <a:pPr marL="342900" indent="-342900">
              <a:lnSpc>
                <a:spcPct val="100000"/>
              </a:lnSpc>
              <a:spcBef>
                <a:spcPts val="30"/>
              </a:spcBef>
              <a:buFont typeface="Arial" panose="020B0604020202020204" pitchFamily="34" charset="0"/>
              <a:buChar char="•"/>
            </a:pPr>
            <a:r>
              <a:rPr lang="nl-BE" sz="2000" b="0" dirty="0"/>
              <a:t>Nu: moeilijk te zeggen.</a:t>
            </a:r>
          </a:p>
          <a:p>
            <a:pPr marL="342900" indent="-342900">
              <a:spcBef>
                <a:spcPts val="30"/>
              </a:spcBef>
              <a:buFont typeface="Arial" panose="020B0604020202020204" pitchFamily="34" charset="0"/>
              <a:buChar char="•"/>
            </a:pPr>
            <a:r>
              <a:rPr lang="nl-BE" sz="2000" b="0" dirty="0"/>
              <a:t>Op moment van inzet: vooraf duidelijk gecommuniceerd (maar kan wijzigen).</a:t>
            </a:r>
            <a:endParaRPr lang="nl-BE" sz="2000" b="0" dirty="0">
              <a:ea typeface="Calibri"/>
            </a:endParaRPr>
          </a:p>
          <a:p>
            <a:pPr marL="342900" indent="-342900">
              <a:spcBef>
                <a:spcPts val="30"/>
              </a:spcBef>
              <a:buFont typeface="Arial" panose="020B0604020202020204" pitchFamily="34" charset="0"/>
              <a:buChar char="•"/>
            </a:pPr>
            <a:r>
              <a:rPr lang="nl-BE" sz="2000" b="0" dirty="0"/>
              <a:t>Sowieso nooit langer dan écht nodig!</a:t>
            </a:r>
          </a:p>
          <a:p>
            <a:pPr marL="342900" indent="-342900">
              <a:spcBef>
                <a:spcPts val="30"/>
              </a:spcBef>
              <a:buFont typeface="Arial" panose="020B0604020202020204" pitchFamily="34" charset="0"/>
              <a:buChar char="•"/>
            </a:pPr>
            <a:r>
              <a:rPr lang="nl-BE" sz="2000" b="0" dirty="0"/>
              <a:t>Elke inzet is waardevol.</a:t>
            </a:r>
            <a:endParaRPr lang="nl-BE" sz="2000" b="0" dirty="0">
              <a:ea typeface="Calibri"/>
            </a:endParaRPr>
          </a:p>
          <a:p>
            <a:pPr>
              <a:lnSpc>
                <a:spcPct val="100000"/>
              </a:lnSpc>
              <a:spcBef>
                <a:spcPts val="30"/>
              </a:spcBef>
            </a:pPr>
            <a:endParaRPr lang="nl-BE" sz="2000" b="0" dirty="0"/>
          </a:p>
        </p:txBody>
      </p:sp>
    </p:spTree>
    <p:extLst>
      <p:ext uri="{BB962C8B-B14F-4D97-AF65-F5344CB8AC3E}">
        <p14:creationId xmlns:p14="http://schemas.microsoft.com/office/powerpoint/2010/main" val="1641244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title"/>
          </p:nvPr>
        </p:nvSpPr>
        <p:spPr>
          <a:xfrm>
            <a:off x="818899" y="819709"/>
            <a:ext cx="10046879" cy="1674301"/>
          </a:xfrm>
          <a:prstGeom prst="rect">
            <a:avLst/>
          </a:prstGeom>
        </p:spPr>
        <p:txBody>
          <a:bodyPr vert="horz" wrap="square" lIns="0" tIns="286509" rIns="0" bIns="0" rtlCol="0" anchor="t">
            <a:spAutoFit/>
          </a:bodyPr>
          <a:lstStyle/>
          <a:p>
            <a:pPr marL="12700">
              <a:lnSpc>
                <a:spcPts val="5405"/>
              </a:lnSpc>
              <a:spcBef>
                <a:spcPts val="130"/>
              </a:spcBef>
            </a:pPr>
            <a:r>
              <a:rPr lang="nl-BE" dirty="0"/>
              <a:t>Door wie zullen de leden van het korps gecontacteerd worden?</a:t>
            </a:r>
            <a:endParaRPr i="1" spc="-10" dirty="0"/>
          </a:p>
        </p:txBody>
      </p:sp>
      <p:sp>
        <p:nvSpPr>
          <p:cNvPr id="21" name="object 21"/>
          <p:cNvSpPr txBox="1">
            <a:spLocks noGrp="1"/>
          </p:cNvSpPr>
          <p:nvPr>
            <p:ph type="body" idx="1"/>
          </p:nvPr>
        </p:nvSpPr>
        <p:spPr>
          <a:xfrm>
            <a:off x="818899" y="5486400"/>
            <a:ext cx="3028831" cy="628377"/>
          </a:xfrm>
          <a:prstGeom prst="rect">
            <a:avLst/>
          </a:prstGeom>
        </p:spPr>
        <p:txBody>
          <a:bodyPr vert="horz" wrap="square" lIns="0" tIns="12700" rIns="0" bIns="0" rtlCol="0">
            <a:spAutoFit/>
          </a:bodyPr>
          <a:lstStyle/>
          <a:p>
            <a:pPr>
              <a:lnSpc>
                <a:spcPct val="100000"/>
              </a:lnSpc>
              <a:spcBef>
                <a:spcPts val="30"/>
              </a:spcBef>
            </a:pPr>
            <a:r>
              <a:rPr lang="nl-BE" sz="2000" i="1" dirty="0"/>
              <a:t>(Naam)</a:t>
            </a:r>
          </a:p>
          <a:p>
            <a:pPr>
              <a:lnSpc>
                <a:spcPct val="100000"/>
              </a:lnSpc>
              <a:spcBef>
                <a:spcPts val="30"/>
              </a:spcBef>
            </a:pPr>
            <a:r>
              <a:rPr lang="nl-BE" sz="2000" dirty="0"/>
              <a:t>Crisisvrijwilligerscoördinator</a:t>
            </a:r>
          </a:p>
        </p:txBody>
      </p:sp>
      <p:pic>
        <p:nvPicPr>
          <p:cNvPr id="3074" name="Picture 2" descr="42.400+ Pasfoto Stockillustraties, royalty-free vector illustraties en  clipart - iStock | Passport photo, Portrait, Profile picture">
            <a:extLst>
              <a:ext uri="{FF2B5EF4-FFF2-40B4-BE49-F238E27FC236}">
                <a16:creationId xmlns:a16="http://schemas.microsoft.com/office/drawing/2014/main" id="{DC3309F9-E696-3D71-36BC-43E82ADC1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548" y="2667000"/>
            <a:ext cx="2233612" cy="27284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6ADB4EBB-E151-FB14-FA29-7A3192CB2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0722" y="3249721"/>
            <a:ext cx="6037866" cy="1917592"/>
          </a:xfrm>
          <a:prstGeom prst="rect">
            <a:avLst/>
          </a:prstGeom>
        </p:spPr>
      </p:pic>
    </p:spTree>
    <p:extLst>
      <p:ext uri="{BB962C8B-B14F-4D97-AF65-F5344CB8AC3E}">
        <p14:creationId xmlns:p14="http://schemas.microsoft.com/office/powerpoint/2010/main" val="3907250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E2BAB-3416-CD27-76DA-29EE4488441D}"/>
            </a:ext>
          </a:extLst>
        </p:cNvPr>
        <p:cNvGrpSpPr/>
        <p:nvPr/>
      </p:nvGrpSpPr>
      <p:grpSpPr>
        <a:xfrm>
          <a:off x="0" y="0"/>
          <a:ext cx="0" cy="0"/>
          <a:chOff x="0" y="0"/>
          <a:chExt cx="0" cy="0"/>
        </a:xfrm>
      </p:grpSpPr>
      <p:sp>
        <p:nvSpPr>
          <p:cNvPr id="20" name="object 20">
            <a:extLst>
              <a:ext uri="{FF2B5EF4-FFF2-40B4-BE49-F238E27FC236}">
                <a16:creationId xmlns:a16="http://schemas.microsoft.com/office/drawing/2014/main" id="{FB56C5A9-8797-85A2-FC50-AD119EB41B53}"/>
              </a:ext>
            </a:extLst>
          </p:cNvPr>
          <p:cNvSpPr txBox="1">
            <a:spLocks noGrp="1"/>
          </p:cNvSpPr>
          <p:nvPr>
            <p:ph type="title"/>
          </p:nvPr>
        </p:nvSpPr>
        <p:spPr>
          <a:xfrm>
            <a:off x="818899" y="819709"/>
            <a:ext cx="10046879" cy="1674301"/>
          </a:xfrm>
          <a:prstGeom prst="rect">
            <a:avLst/>
          </a:prstGeom>
        </p:spPr>
        <p:txBody>
          <a:bodyPr vert="horz" wrap="square" lIns="0" tIns="286509" rIns="0" bIns="0" rtlCol="0" anchor="t">
            <a:spAutoFit/>
          </a:bodyPr>
          <a:lstStyle/>
          <a:p>
            <a:pPr marL="12700">
              <a:lnSpc>
                <a:spcPts val="5405"/>
              </a:lnSpc>
              <a:spcBef>
                <a:spcPts val="130"/>
              </a:spcBef>
            </a:pPr>
            <a:r>
              <a:rPr lang="nl-BE" dirty="0"/>
              <a:t>Hoe zullen de leden van het korps gecontacteerd worden?</a:t>
            </a:r>
            <a:endParaRPr i="1" spc="-10" dirty="0"/>
          </a:p>
        </p:txBody>
      </p:sp>
      <p:sp>
        <p:nvSpPr>
          <p:cNvPr id="23" name="object 21">
            <a:extLst>
              <a:ext uri="{FF2B5EF4-FFF2-40B4-BE49-F238E27FC236}">
                <a16:creationId xmlns:a16="http://schemas.microsoft.com/office/drawing/2014/main" id="{FCAC6495-12A0-DB2D-E888-B5059CF532C9}"/>
              </a:ext>
            </a:extLst>
          </p:cNvPr>
          <p:cNvSpPr txBox="1">
            <a:spLocks/>
          </p:cNvSpPr>
          <p:nvPr/>
        </p:nvSpPr>
        <p:spPr>
          <a:xfrm>
            <a:off x="818899" y="2699648"/>
            <a:ext cx="10901767" cy="320601"/>
          </a:xfrm>
          <a:prstGeom prst="rect">
            <a:avLst/>
          </a:prstGeom>
        </p:spPr>
        <p:txBody>
          <a:bodyPr vert="horz" wrap="square" lIns="0" tIns="12700" rIns="0" bIns="0" rtlCol="0">
            <a:spAutoFit/>
          </a:bodyPr>
          <a:lstStyle>
            <a:lvl1pPr marL="0">
              <a:defRPr sz="1800" b="1" i="0">
                <a:solidFill>
                  <a:srgbClr val="231F20"/>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spcBef>
                <a:spcPts val="30"/>
              </a:spcBef>
              <a:buFont typeface="Arial" panose="020B0604020202020204" pitchFamily="34" charset="0"/>
              <a:buChar char="•"/>
            </a:pPr>
            <a:r>
              <a:rPr lang="nl-BE" sz="2000" b="0" dirty="0"/>
              <a:t>(…)</a:t>
            </a:r>
          </a:p>
        </p:txBody>
      </p:sp>
    </p:spTree>
    <p:extLst>
      <p:ext uri="{BB962C8B-B14F-4D97-AF65-F5344CB8AC3E}">
        <p14:creationId xmlns:p14="http://schemas.microsoft.com/office/powerpoint/2010/main" val="2214359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title"/>
          </p:nvPr>
        </p:nvSpPr>
        <p:spPr>
          <a:xfrm>
            <a:off x="818899" y="819709"/>
            <a:ext cx="10046879" cy="1674301"/>
          </a:xfrm>
          <a:prstGeom prst="rect">
            <a:avLst/>
          </a:prstGeom>
        </p:spPr>
        <p:txBody>
          <a:bodyPr vert="horz" wrap="square" lIns="0" tIns="286509" rIns="0" bIns="0" rtlCol="0" anchor="t">
            <a:spAutoFit/>
          </a:bodyPr>
          <a:lstStyle/>
          <a:p>
            <a:pPr marL="12700">
              <a:lnSpc>
                <a:spcPts val="5405"/>
              </a:lnSpc>
              <a:spcBef>
                <a:spcPts val="130"/>
              </a:spcBef>
            </a:pPr>
            <a:r>
              <a:rPr lang="nl-BE" spc="-10" dirty="0"/>
              <a:t>Wat als ik niet beschikbaar ben of de gevraagde taak niets voor mij is?</a:t>
            </a:r>
            <a:endParaRPr spc="-10" dirty="0"/>
          </a:p>
        </p:txBody>
      </p:sp>
      <p:sp>
        <p:nvSpPr>
          <p:cNvPr id="21" name="object 21"/>
          <p:cNvSpPr txBox="1">
            <a:spLocks noGrp="1"/>
          </p:cNvSpPr>
          <p:nvPr>
            <p:ph type="body" idx="1"/>
          </p:nvPr>
        </p:nvSpPr>
        <p:spPr>
          <a:xfrm>
            <a:off x="818899" y="2706221"/>
            <a:ext cx="9298940" cy="936154"/>
          </a:xfrm>
          <a:prstGeom prst="rect">
            <a:avLst/>
          </a:prstGeom>
        </p:spPr>
        <p:txBody>
          <a:bodyPr vert="horz" wrap="square" lIns="0" tIns="12700" rIns="0" bIns="0" rtlCol="0" anchor="t">
            <a:spAutoFit/>
          </a:bodyPr>
          <a:lstStyle/>
          <a:p>
            <a:pPr marL="342900" indent="-342900">
              <a:spcBef>
                <a:spcPts val="30"/>
              </a:spcBef>
              <a:buFont typeface="Arial" panose="020B0604020202020204" pitchFamily="34" charset="0"/>
              <a:buChar char="•"/>
            </a:pPr>
            <a:r>
              <a:rPr lang="nl-BE" sz="2000" b="0" dirty="0"/>
              <a:t>Geen enkel probleem, m</a:t>
            </a:r>
            <a:r>
              <a:rPr lang="nl-BE" sz="2000" b="0" dirty="0">
                <a:solidFill>
                  <a:srgbClr val="000000"/>
                </a:solidFill>
              </a:rPr>
              <a:t>aar laat het wel even weten (na oproep).</a:t>
            </a:r>
            <a:endParaRPr lang="en-US" b="0" dirty="0">
              <a:solidFill>
                <a:srgbClr val="000000"/>
              </a:solidFill>
            </a:endParaRPr>
          </a:p>
          <a:p>
            <a:pPr marL="342900" indent="-342900">
              <a:lnSpc>
                <a:spcPct val="100000"/>
              </a:lnSpc>
              <a:spcBef>
                <a:spcPts val="30"/>
              </a:spcBef>
              <a:buFont typeface="Arial" panose="020B0604020202020204" pitchFamily="34" charset="0"/>
              <a:buChar char="•"/>
            </a:pPr>
            <a:r>
              <a:rPr lang="nl-BE" sz="2000" b="0" dirty="0"/>
              <a:t>Vrijwillig = niet verplicht / uit vrije wil.</a:t>
            </a:r>
            <a:endParaRPr lang="nl-BE" sz="2000" b="0" dirty="0">
              <a:ea typeface="Calibri"/>
            </a:endParaRPr>
          </a:p>
          <a:p>
            <a:pPr marL="342900" indent="-342900">
              <a:lnSpc>
                <a:spcPct val="100000"/>
              </a:lnSpc>
              <a:spcBef>
                <a:spcPts val="30"/>
              </a:spcBef>
              <a:buFont typeface="Arial" panose="020B0604020202020204" pitchFamily="34" charset="0"/>
              <a:buChar char="•"/>
            </a:pPr>
            <a:endParaRPr lang="nl-BE" sz="2000" b="0" dirty="0"/>
          </a:p>
        </p:txBody>
      </p:sp>
    </p:spTree>
    <p:extLst>
      <p:ext uri="{BB962C8B-B14F-4D97-AF65-F5344CB8AC3E}">
        <p14:creationId xmlns:p14="http://schemas.microsoft.com/office/powerpoint/2010/main" val="3332863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title"/>
          </p:nvPr>
        </p:nvSpPr>
        <p:spPr>
          <a:xfrm>
            <a:off x="818899" y="819709"/>
            <a:ext cx="10046879" cy="981804"/>
          </a:xfrm>
          <a:prstGeom prst="rect">
            <a:avLst/>
          </a:prstGeom>
        </p:spPr>
        <p:txBody>
          <a:bodyPr vert="horz" wrap="square" lIns="0" tIns="286509" rIns="0" bIns="0" rtlCol="0">
            <a:spAutoFit/>
          </a:bodyPr>
          <a:lstStyle/>
          <a:p>
            <a:pPr marL="12700">
              <a:lnSpc>
                <a:spcPts val="5405"/>
              </a:lnSpc>
              <a:spcBef>
                <a:spcPts val="130"/>
              </a:spcBef>
            </a:pPr>
            <a:r>
              <a:rPr lang="nl-BE" spc="-10" dirty="0"/>
              <a:t>Wie is het aanspreekpunt ter plaatse?</a:t>
            </a:r>
            <a:endParaRPr spc="-10" dirty="0"/>
          </a:p>
        </p:txBody>
      </p:sp>
      <p:sp>
        <p:nvSpPr>
          <p:cNvPr id="22" name="object 21">
            <a:extLst>
              <a:ext uri="{FF2B5EF4-FFF2-40B4-BE49-F238E27FC236}">
                <a16:creationId xmlns:a16="http://schemas.microsoft.com/office/drawing/2014/main" id="{64A4ACB0-2D0C-74AD-842F-D518FF95E0DD}"/>
              </a:ext>
            </a:extLst>
          </p:cNvPr>
          <p:cNvSpPr txBox="1">
            <a:spLocks/>
          </p:cNvSpPr>
          <p:nvPr/>
        </p:nvSpPr>
        <p:spPr>
          <a:xfrm>
            <a:off x="818899" y="5486400"/>
            <a:ext cx="3028831" cy="320601"/>
          </a:xfrm>
          <a:prstGeom prst="rect">
            <a:avLst/>
          </a:prstGeom>
        </p:spPr>
        <p:txBody>
          <a:bodyPr vert="horz" wrap="square" lIns="0" tIns="12700" rIns="0" bIns="0" rtlCol="0">
            <a:spAutoFit/>
          </a:bodyPr>
          <a:lstStyle>
            <a:lvl1pPr marL="0">
              <a:defRPr sz="1800" b="1" i="0">
                <a:solidFill>
                  <a:srgbClr val="231F20"/>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ts val="30"/>
              </a:spcBef>
            </a:pPr>
            <a:r>
              <a:rPr lang="nl-BE" sz="2000" b="0" dirty="0"/>
              <a:t>Crisisvrijwilligersteamleider</a:t>
            </a:r>
          </a:p>
        </p:txBody>
      </p:sp>
      <p:pic>
        <p:nvPicPr>
          <p:cNvPr id="23" name="Picture 2" descr="42.400+ Pasfoto Stockillustraties, royalty-free vector illustraties en  clipart - iStock | Passport photo, Portrait, Profile picture">
            <a:extLst>
              <a:ext uri="{FF2B5EF4-FFF2-40B4-BE49-F238E27FC236}">
                <a16:creationId xmlns:a16="http://schemas.microsoft.com/office/drawing/2014/main" id="{4EA53AF3-EF04-1589-A7C4-FE749607B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899" y="2429020"/>
            <a:ext cx="2233612" cy="272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355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title"/>
          </p:nvPr>
        </p:nvSpPr>
        <p:spPr>
          <a:xfrm>
            <a:off x="818899" y="819709"/>
            <a:ext cx="10046879" cy="981804"/>
          </a:xfrm>
          <a:prstGeom prst="rect">
            <a:avLst/>
          </a:prstGeom>
        </p:spPr>
        <p:txBody>
          <a:bodyPr vert="horz" wrap="square" lIns="0" tIns="286509" rIns="0" bIns="0" rtlCol="0">
            <a:spAutoFit/>
          </a:bodyPr>
          <a:lstStyle/>
          <a:p>
            <a:pPr marL="12700">
              <a:lnSpc>
                <a:spcPts val="5405"/>
              </a:lnSpc>
              <a:spcBef>
                <a:spcPts val="130"/>
              </a:spcBef>
            </a:pPr>
            <a:r>
              <a:rPr lang="nl-BE" spc="-10" dirty="0"/>
              <a:t>Wat moet ik meebrengen?</a:t>
            </a:r>
            <a:endParaRPr spc="-10" dirty="0"/>
          </a:p>
        </p:txBody>
      </p:sp>
      <p:sp>
        <p:nvSpPr>
          <p:cNvPr id="21" name="object 21"/>
          <p:cNvSpPr txBox="1">
            <a:spLocks noGrp="1"/>
          </p:cNvSpPr>
          <p:nvPr>
            <p:ph type="body" idx="1"/>
          </p:nvPr>
        </p:nvSpPr>
        <p:spPr>
          <a:xfrm>
            <a:off x="817658" y="2210798"/>
            <a:ext cx="10910525" cy="1243930"/>
          </a:xfrm>
          <a:prstGeom prst="rect">
            <a:avLst/>
          </a:prstGeom>
        </p:spPr>
        <p:txBody>
          <a:bodyPr vert="horz" wrap="square" lIns="0" tIns="12700" rIns="0" bIns="0" rtlCol="0">
            <a:spAutoFit/>
          </a:bodyPr>
          <a:lstStyle/>
          <a:p>
            <a:pPr marL="342900" indent="-342900">
              <a:lnSpc>
                <a:spcPct val="100000"/>
              </a:lnSpc>
              <a:spcBef>
                <a:spcPts val="30"/>
              </a:spcBef>
              <a:buFont typeface="Arial" panose="020B0604020202020204" pitchFamily="34" charset="0"/>
              <a:buChar char="•"/>
            </a:pPr>
            <a:r>
              <a:rPr lang="nl-BE" sz="2000" b="0" dirty="0"/>
              <a:t>Gemeente/stad voorziet in principe de nodige materialen.</a:t>
            </a:r>
          </a:p>
          <a:p>
            <a:pPr marL="342900" indent="-342900">
              <a:lnSpc>
                <a:spcPct val="100000"/>
              </a:lnSpc>
              <a:spcBef>
                <a:spcPts val="30"/>
              </a:spcBef>
              <a:buFont typeface="Arial" panose="020B0604020202020204" pitchFamily="34" charset="0"/>
              <a:buChar char="•"/>
            </a:pPr>
            <a:r>
              <a:rPr lang="nl-BE" sz="2000" b="0" dirty="0"/>
              <a:t>Gemeente/stad zorgt voor catering (indien van toepassing).</a:t>
            </a:r>
          </a:p>
          <a:p>
            <a:pPr marL="342900" indent="-342900">
              <a:lnSpc>
                <a:spcPct val="100000"/>
              </a:lnSpc>
              <a:spcBef>
                <a:spcPts val="30"/>
              </a:spcBef>
              <a:buFont typeface="Arial" panose="020B0604020202020204" pitchFamily="34" charset="0"/>
              <a:buChar char="•"/>
            </a:pPr>
            <a:endParaRPr lang="nl-BE" sz="2000" b="0" dirty="0"/>
          </a:p>
          <a:p>
            <a:pPr marL="342900" indent="-342900">
              <a:lnSpc>
                <a:spcPct val="100000"/>
              </a:lnSpc>
              <a:spcBef>
                <a:spcPts val="30"/>
              </a:spcBef>
              <a:buFont typeface="Arial" panose="020B0604020202020204" pitchFamily="34" charset="0"/>
              <a:buChar char="•"/>
            </a:pPr>
            <a:endParaRPr lang="nl-BE" sz="2000" b="0" dirty="0"/>
          </a:p>
        </p:txBody>
      </p:sp>
    </p:spTree>
    <p:extLst>
      <p:ext uri="{BB962C8B-B14F-4D97-AF65-F5344CB8AC3E}">
        <p14:creationId xmlns:p14="http://schemas.microsoft.com/office/powerpoint/2010/main" val="2396377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title"/>
          </p:nvPr>
        </p:nvSpPr>
        <p:spPr>
          <a:xfrm>
            <a:off x="818899" y="819709"/>
            <a:ext cx="10046879" cy="981804"/>
          </a:xfrm>
          <a:prstGeom prst="rect">
            <a:avLst/>
          </a:prstGeom>
        </p:spPr>
        <p:txBody>
          <a:bodyPr vert="horz" wrap="square" lIns="0" tIns="286509" rIns="0" bIns="0" rtlCol="0">
            <a:spAutoFit/>
          </a:bodyPr>
          <a:lstStyle/>
          <a:p>
            <a:pPr marL="12700">
              <a:lnSpc>
                <a:spcPts val="5405"/>
              </a:lnSpc>
              <a:spcBef>
                <a:spcPts val="130"/>
              </a:spcBef>
            </a:pPr>
            <a:r>
              <a:rPr lang="nl-BE" spc="-10" dirty="0"/>
              <a:t>Wat moet ik dragen?</a:t>
            </a:r>
            <a:endParaRPr spc="-10" dirty="0"/>
          </a:p>
        </p:txBody>
      </p:sp>
      <p:sp>
        <p:nvSpPr>
          <p:cNvPr id="21" name="object 21"/>
          <p:cNvSpPr txBox="1">
            <a:spLocks noGrp="1"/>
          </p:cNvSpPr>
          <p:nvPr>
            <p:ph type="body" idx="1"/>
          </p:nvPr>
        </p:nvSpPr>
        <p:spPr>
          <a:xfrm>
            <a:off x="817658" y="2210798"/>
            <a:ext cx="10901767" cy="3398366"/>
          </a:xfrm>
          <a:prstGeom prst="rect">
            <a:avLst/>
          </a:prstGeom>
        </p:spPr>
        <p:txBody>
          <a:bodyPr vert="horz" wrap="square" lIns="0" tIns="12700" rIns="0" bIns="0" rtlCol="0" anchor="t">
            <a:spAutoFit/>
          </a:bodyPr>
          <a:lstStyle/>
          <a:p>
            <a:pPr marL="342900" indent="-342900">
              <a:lnSpc>
                <a:spcPct val="100000"/>
              </a:lnSpc>
              <a:spcBef>
                <a:spcPts val="30"/>
              </a:spcBef>
              <a:buFont typeface="Arial" panose="020B0604020202020204" pitchFamily="34" charset="0"/>
              <a:buChar char="•"/>
            </a:pPr>
            <a:r>
              <a:rPr lang="nl-BE" sz="2000" b="0" dirty="0"/>
              <a:t>Gemeente/stad zorgt voor een hesje (ter plaatse) in functie van herkenbaarheid en zichtbaarheid.</a:t>
            </a:r>
          </a:p>
          <a:p>
            <a:pPr>
              <a:spcBef>
                <a:spcPts val="30"/>
              </a:spcBef>
            </a:pPr>
            <a:r>
              <a:rPr lang="nl-BE" sz="2000" b="0" dirty="0">
                <a:ea typeface="Calibri"/>
              </a:rPr>
              <a:t> </a:t>
            </a:r>
          </a:p>
          <a:p>
            <a:pPr>
              <a:spcBef>
                <a:spcPts val="30"/>
              </a:spcBef>
            </a:pPr>
            <a:r>
              <a:rPr lang="nl-BE" sz="2000" b="0" dirty="0">
                <a:ea typeface="Calibri"/>
              </a:rPr>
              <a:t> </a:t>
            </a:r>
          </a:p>
          <a:p>
            <a:pPr>
              <a:spcBef>
                <a:spcPts val="30"/>
              </a:spcBef>
            </a:pPr>
            <a:r>
              <a:rPr lang="nl-BE" sz="2000" b="0" dirty="0"/>
              <a:t> </a:t>
            </a:r>
          </a:p>
          <a:p>
            <a:pPr marL="342900" indent="-342900">
              <a:spcBef>
                <a:spcPts val="30"/>
              </a:spcBef>
              <a:buFont typeface="Arial" panose="020B0604020202020204" pitchFamily="34" charset="0"/>
              <a:buChar char="•"/>
            </a:pPr>
            <a:endParaRPr lang="nl-BE" sz="2000" b="0" dirty="0"/>
          </a:p>
          <a:p>
            <a:pPr marL="342900" indent="-342900">
              <a:spcBef>
                <a:spcPts val="30"/>
              </a:spcBef>
              <a:buFont typeface="Arial" panose="020B0604020202020204" pitchFamily="34" charset="0"/>
              <a:buChar char="•"/>
            </a:pPr>
            <a:endParaRPr lang="nl-BE" sz="2000" b="0" dirty="0">
              <a:ea typeface="Calibri"/>
            </a:endParaRPr>
          </a:p>
          <a:p>
            <a:pPr>
              <a:spcBef>
                <a:spcPts val="30"/>
              </a:spcBef>
            </a:pPr>
            <a:endParaRPr lang="nl-BE" sz="2000" b="0" dirty="0">
              <a:ea typeface="Calibri"/>
            </a:endParaRPr>
          </a:p>
          <a:p>
            <a:pPr>
              <a:spcBef>
                <a:spcPts val="30"/>
              </a:spcBef>
            </a:pPr>
            <a:endParaRPr lang="nl-BE" sz="2000" b="0" dirty="0"/>
          </a:p>
          <a:p>
            <a:pPr marL="342900" indent="-342900">
              <a:lnSpc>
                <a:spcPct val="100000"/>
              </a:lnSpc>
              <a:spcBef>
                <a:spcPts val="30"/>
              </a:spcBef>
              <a:buFont typeface="Arial" panose="020B0604020202020204" pitchFamily="34" charset="0"/>
              <a:buChar char="•"/>
            </a:pPr>
            <a:r>
              <a:rPr lang="nl-BE" sz="2000" b="0" dirty="0"/>
              <a:t>Afhankelijk van de taak kan er gevraagd worden om specifieke bescherming/kledij te dragen (bv. regenjas, stevige schoenen, …). </a:t>
            </a:r>
            <a:endParaRPr lang="nl-BE" dirty="0"/>
          </a:p>
          <a:p>
            <a:pPr marL="800100" lvl="1" indent="-342900">
              <a:spcBef>
                <a:spcPts val="30"/>
              </a:spcBef>
              <a:buFont typeface="Arial" panose="020B0604020202020204" pitchFamily="34" charset="0"/>
              <a:buChar char="•"/>
            </a:pPr>
            <a:r>
              <a:rPr lang="nl-BE" sz="2000" dirty="0"/>
              <a:t>Dit zal altijd duidelijk op voorhand gecommuniceerd worden.</a:t>
            </a:r>
            <a:endParaRPr lang="nl-BE" sz="2000" b="0" dirty="0"/>
          </a:p>
        </p:txBody>
      </p:sp>
    </p:spTree>
    <p:extLst>
      <p:ext uri="{BB962C8B-B14F-4D97-AF65-F5344CB8AC3E}">
        <p14:creationId xmlns:p14="http://schemas.microsoft.com/office/powerpoint/2010/main" val="178114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title"/>
          </p:nvPr>
        </p:nvSpPr>
        <p:spPr>
          <a:xfrm>
            <a:off x="818899" y="819709"/>
            <a:ext cx="10046879" cy="981804"/>
          </a:xfrm>
          <a:prstGeom prst="rect">
            <a:avLst/>
          </a:prstGeom>
        </p:spPr>
        <p:txBody>
          <a:bodyPr vert="horz" wrap="square" lIns="0" tIns="286509" rIns="0" bIns="0" rtlCol="0">
            <a:spAutoFit/>
          </a:bodyPr>
          <a:lstStyle/>
          <a:p>
            <a:pPr marL="12700">
              <a:lnSpc>
                <a:spcPts val="5405"/>
              </a:lnSpc>
              <a:spcBef>
                <a:spcPts val="130"/>
              </a:spcBef>
            </a:pPr>
            <a:r>
              <a:rPr lang="nl-BE" spc="-10" dirty="0"/>
              <a:t>Wat als het mis gaat?</a:t>
            </a:r>
            <a:endParaRPr spc="-10" dirty="0"/>
          </a:p>
        </p:txBody>
      </p:sp>
      <p:sp>
        <p:nvSpPr>
          <p:cNvPr id="21" name="object 21"/>
          <p:cNvSpPr txBox="1">
            <a:spLocks noGrp="1"/>
          </p:cNvSpPr>
          <p:nvPr>
            <p:ph type="body" idx="1"/>
          </p:nvPr>
        </p:nvSpPr>
        <p:spPr>
          <a:xfrm>
            <a:off x="818899" y="2040759"/>
            <a:ext cx="10901767" cy="1551707"/>
          </a:xfrm>
          <a:prstGeom prst="rect">
            <a:avLst/>
          </a:prstGeom>
        </p:spPr>
        <p:txBody>
          <a:bodyPr vert="horz" wrap="square" lIns="0" tIns="12700" rIns="0" bIns="0" rtlCol="0">
            <a:spAutoFit/>
          </a:bodyPr>
          <a:lstStyle/>
          <a:p>
            <a:pPr marL="342900" indent="-342900">
              <a:lnSpc>
                <a:spcPct val="100000"/>
              </a:lnSpc>
              <a:spcBef>
                <a:spcPts val="30"/>
              </a:spcBef>
              <a:buFont typeface="Arial" panose="020B0604020202020204" pitchFamily="34" charset="0"/>
              <a:buChar char="•"/>
            </a:pPr>
            <a:r>
              <a:rPr lang="nl-BE" sz="2000" b="0" dirty="0"/>
              <a:t>Altijd in veilige omstandigheden!</a:t>
            </a:r>
          </a:p>
          <a:p>
            <a:pPr marL="342900" indent="-342900">
              <a:lnSpc>
                <a:spcPct val="100000"/>
              </a:lnSpc>
              <a:spcBef>
                <a:spcPts val="30"/>
              </a:spcBef>
              <a:buFont typeface="Arial" panose="020B0604020202020204" pitchFamily="34" charset="0"/>
              <a:buChar char="•"/>
            </a:pPr>
            <a:r>
              <a:rPr lang="nl-BE" sz="2000" b="0" dirty="0"/>
              <a:t>Je bent verzekerd!</a:t>
            </a:r>
          </a:p>
          <a:p>
            <a:pPr marL="800100" lvl="1" indent="-342900">
              <a:spcBef>
                <a:spcPts val="30"/>
              </a:spcBef>
              <a:buFont typeface="Arial" panose="020B0604020202020204" pitchFamily="34" charset="0"/>
              <a:buChar char="•"/>
            </a:pPr>
            <a:r>
              <a:rPr lang="nl-BE" sz="2000" dirty="0"/>
              <a:t>Lichamelijke ongevallen</a:t>
            </a:r>
          </a:p>
          <a:p>
            <a:pPr marL="800100" lvl="1" indent="-342900">
              <a:spcBef>
                <a:spcPts val="30"/>
              </a:spcBef>
              <a:buFont typeface="Arial" panose="020B0604020202020204" pitchFamily="34" charset="0"/>
              <a:buChar char="•"/>
            </a:pPr>
            <a:r>
              <a:rPr lang="nl-BE" sz="2000" b="0" dirty="0"/>
              <a:t>Burgerlijke aansprakelijkheid</a:t>
            </a:r>
          </a:p>
          <a:p>
            <a:pPr marL="342900" indent="-342900">
              <a:lnSpc>
                <a:spcPct val="100000"/>
              </a:lnSpc>
              <a:spcBef>
                <a:spcPts val="30"/>
              </a:spcBef>
              <a:buFont typeface="Arial" panose="020B0604020202020204" pitchFamily="34" charset="0"/>
              <a:buChar char="•"/>
            </a:pPr>
            <a:r>
              <a:rPr lang="nl-BE" sz="2000" b="0" dirty="0"/>
              <a:t>Achteraf nood aan een luisterend oor? Dat kan.</a:t>
            </a:r>
          </a:p>
        </p:txBody>
      </p:sp>
    </p:spTree>
    <p:extLst>
      <p:ext uri="{BB962C8B-B14F-4D97-AF65-F5344CB8AC3E}">
        <p14:creationId xmlns:p14="http://schemas.microsoft.com/office/powerpoint/2010/main" val="322454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object 20"/>
          <p:cNvSpPr txBox="1">
            <a:spLocks noGrp="1"/>
          </p:cNvSpPr>
          <p:nvPr>
            <p:ph type="title"/>
          </p:nvPr>
        </p:nvSpPr>
        <p:spPr>
          <a:xfrm>
            <a:off x="818899" y="819709"/>
            <a:ext cx="10046879" cy="981804"/>
          </a:xfrm>
          <a:prstGeom prst="rect">
            <a:avLst/>
          </a:prstGeom>
        </p:spPr>
        <p:txBody>
          <a:bodyPr vert="horz" wrap="square" lIns="0" tIns="286509" rIns="0" bIns="0" rtlCol="0">
            <a:spAutoFit/>
          </a:bodyPr>
          <a:lstStyle/>
          <a:p>
            <a:pPr marL="12700">
              <a:lnSpc>
                <a:spcPts val="5405"/>
              </a:lnSpc>
              <a:spcBef>
                <a:spcPts val="130"/>
              </a:spcBef>
            </a:pPr>
            <a:r>
              <a:rPr lang="nl-BE" dirty="0"/>
              <a:t>Welkom!</a:t>
            </a:r>
            <a:endParaRPr spc="-10" dirty="0"/>
          </a:p>
        </p:txBody>
      </p:sp>
      <p:sp>
        <p:nvSpPr>
          <p:cNvPr id="21" name="object 21"/>
          <p:cNvSpPr txBox="1">
            <a:spLocks noGrp="1"/>
          </p:cNvSpPr>
          <p:nvPr>
            <p:ph type="body" idx="1"/>
          </p:nvPr>
        </p:nvSpPr>
        <p:spPr>
          <a:xfrm>
            <a:off x="818899" y="2471924"/>
            <a:ext cx="9298940" cy="320601"/>
          </a:xfrm>
          <a:prstGeom prst="rect">
            <a:avLst/>
          </a:prstGeom>
        </p:spPr>
        <p:txBody>
          <a:bodyPr vert="horz" wrap="square" lIns="0" tIns="12700" rIns="0" bIns="0" rtlCol="0">
            <a:spAutoFit/>
          </a:bodyPr>
          <a:lstStyle/>
          <a:p>
            <a:pPr marL="342900" indent="-342900">
              <a:lnSpc>
                <a:spcPct val="100000"/>
              </a:lnSpc>
              <a:spcBef>
                <a:spcPts val="30"/>
              </a:spcBef>
              <a:buFont typeface="Arial" panose="020B0604020202020204" pitchFamily="34" charset="0"/>
              <a:buChar char="•"/>
            </a:pPr>
            <a:r>
              <a:rPr lang="nl-BE" sz="2000" b="0"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32665-F8F1-F7A2-FD4D-58DA500EA947}"/>
            </a:ext>
          </a:extLst>
        </p:cNvPr>
        <p:cNvGrpSpPr/>
        <p:nvPr/>
      </p:nvGrpSpPr>
      <p:grpSpPr>
        <a:xfrm>
          <a:off x="0" y="0"/>
          <a:ext cx="0" cy="0"/>
          <a:chOff x="0" y="0"/>
          <a:chExt cx="0" cy="0"/>
        </a:xfrm>
      </p:grpSpPr>
      <p:sp>
        <p:nvSpPr>
          <p:cNvPr id="20" name="object 20">
            <a:extLst>
              <a:ext uri="{FF2B5EF4-FFF2-40B4-BE49-F238E27FC236}">
                <a16:creationId xmlns:a16="http://schemas.microsoft.com/office/drawing/2014/main" id="{422CA98C-AB7D-A338-306B-3BFA4DDF1DCE}"/>
              </a:ext>
            </a:extLst>
          </p:cNvPr>
          <p:cNvSpPr txBox="1">
            <a:spLocks noGrp="1"/>
          </p:cNvSpPr>
          <p:nvPr>
            <p:ph type="title"/>
          </p:nvPr>
        </p:nvSpPr>
        <p:spPr>
          <a:xfrm>
            <a:off x="818899" y="819709"/>
            <a:ext cx="10046879" cy="1674301"/>
          </a:xfrm>
          <a:prstGeom prst="rect">
            <a:avLst/>
          </a:prstGeom>
        </p:spPr>
        <p:txBody>
          <a:bodyPr vert="horz" wrap="square" lIns="0" tIns="286509" rIns="0" bIns="0" rtlCol="0" anchor="t">
            <a:spAutoFit/>
          </a:bodyPr>
          <a:lstStyle/>
          <a:p>
            <a:pPr marL="12700">
              <a:lnSpc>
                <a:spcPts val="5405"/>
              </a:lnSpc>
              <a:spcBef>
                <a:spcPts val="130"/>
              </a:spcBef>
            </a:pPr>
            <a:r>
              <a:rPr lang="nl-BE" spc="-10" dirty="0"/>
              <a:t>Wat als ik aangesproken wordt door derden?</a:t>
            </a:r>
            <a:endParaRPr lang="nl-BE" spc="-10" dirty="0">
              <a:ea typeface="Calibri"/>
            </a:endParaRPr>
          </a:p>
        </p:txBody>
      </p:sp>
      <p:sp>
        <p:nvSpPr>
          <p:cNvPr id="21" name="object 21">
            <a:extLst>
              <a:ext uri="{FF2B5EF4-FFF2-40B4-BE49-F238E27FC236}">
                <a16:creationId xmlns:a16="http://schemas.microsoft.com/office/drawing/2014/main" id="{45785249-243F-75B1-24F8-A31A511C45BB}"/>
              </a:ext>
            </a:extLst>
          </p:cNvPr>
          <p:cNvSpPr txBox="1">
            <a:spLocks noGrp="1"/>
          </p:cNvSpPr>
          <p:nvPr>
            <p:ph type="body" idx="1"/>
          </p:nvPr>
        </p:nvSpPr>
        <p:spPr>
          <a:xfrm>
            <a:off x="827658" y="2653862"/>
            <a:ext cx="10901767" cy="628377"/>
          </a:xfrm>
          <a:prstGeom prst="rect">
            <a:avLst/>
          </a:prstGeom>
        </p:spPr>
        <p:txBody>
          <a:bodyPr vert="horz" wrap="square" lIns="0" tIns="12700" rIns="0" bIns="0" rtlCol="0" anchor="t">
            <a:spAutoFit/>
          </a:bodyPr>
          <a:lstStyle/>
          <a:p>
            <a:pPr marL="342900" indent="-342900">
              <a:spcBef>
                <a:spcPts val="30"/>
              </a:spcBef>
              <a:buFont typeface="Arial" panose="020B0604020202020204" pitchFamily="34" charset="0"/>
              <a:buChar char="•"/>
            </a:pPr>
            <a:r>
              <a:rPr lang="nl-BE" sz="2000" b="0" dirty="0"/>
              <a:t>Een journalist, een (getroffen) inwoner, …</a:t>
            </a:r>
            <a:endParaRPr lang="nl-BE" sz="2000" b="0" dirty="0">
              <a:ea typeface="Calibri"/>
            </a:endParaRPr>
          </a:p>
          <a:p>
            <a:pPr marL="342900" indent="-342900">
              <a:spcBef>
                <a:spcPts val="30"/>
              </a:spcBef>
              <a:buFont typeface="Arial" panose="020B0604020202020204" pitchFamily="34" charset="0"/>
              <a:buChar char="•"/>
            </a:pPr>
            <a:r>
              <a:rPr lang="nl-BE" sz="2000" b="0" dirty="0">
                <a:ea typeface="Calibri"/>
              </a:rPr>
              <a:t>Verwijs deze personen door naar de crisisvrijwilligersteamleider.</a:t>
            </a:r>
          </a:p>
        </p:txBody>
      </p:sp>
    </p:spTree>
    <p:extLst>
      <p:ext uri="{BB962C8B-B14F-4D97-AF65-F5344CB8AC3E}">
        <p14:creationId xmlns:p14="http://schemas.microsoft.com/office/powerpoint/2010/main" val="1289558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title"/>
          </p:nvPr>
        </p:nvSpPr>
        <p:spPr>
          <a:xfrm>
            <a:off x="818899" y="819709"/>
            <a:ext cx="10046879" cy="981804"/>
          </a:xfrm>
          <a:prstGeom prst="rect">
            <a:avLst/>
          </a:prstGeom>
        </p:spPr>
        <p:txBody>
          <a:bodyPr vert="horz" wrap="square" lIns="0" tIns="286509" rIns="0" bIns="0" rtlCol="0">
            <a:spAutoFit/>
          </a:bodyPr>
          <a:lstStyle/>
          <a:p>
            <a:pPr marL="12700">
              <a:lnSpc>
                <a:spcPts val="5405"/>
              </a:lnSpc>
              <a:spcBef>
                <a:spcPts val="130"/>
              </a:spcBef>
            </a:pPr>
            <a:r>
              <a:rPr lang="nl-BE" spc="-10" dirty="0"/>
              <a:t>Wat krijg ik voor mijn inzet?</a:t>
            </a:r>
            <a:endParaRPr spc="-10" dirty="0"/>
          </a:p>
        </p:txBody>
      </p:sp>
      <p:sp>
        <p:nvSpPr>
          <p:cNvPr id="21" name="object 21"/>
          <p:cNvSpPr txBox="1">
            <a:spLocks noGrp="1"/>
          </p:cNvSpPr>
          <p:nvPr>
            <p:ph type="body" idx="1"/>
          </p:nvPr>
        </p:nvSpPr>
        <p:spPr>
          <a:xfrm>
            <a:off x="835175" y="2210798"/>
            <a:ext cx="9298940" cy="2136482"/>
          </a:xfrm>
          <a:prstGeom prst="rect">
            <a:avLst/>
          </a:prstGeom>
        </p:spPr>
        <p:txBody>
          <a:bodyPr vert="horz" wrap="square" lIns="0" tIns="12700" rIns="0" bIns="0" rtlCol="0" anchor="t">
            <a:spAutoFit/>
          </a:bodyPr>
          <a:lstStyle/>
          <a:p>
            <a:pPr marL="342900" indent="-342900">
              <a:lnSpc>
                <a:spcPct val="100000"/>
              </a:lnSpc>
              <a:spcBef>
                <a:spcPts val="30"/>
              </a:spcBef>
              <a:buFont typeface="Arial" panose="020B0604020202020204" pitchFamily="34" charset="0"/>
              <a:buChar char="•"/>
            </a:pPr>
            <a:r>
              <a:rPr lang="nl-BE" sz="2000" b="0" dirty="0"/>
              <a:t>Heel veel appreciatie en voldoening!</a:t>
            </a:r>
          </a:p>
          <a:p>
            <a:pPr marL="342900" indent="-342900">
              <a:spcBef>
                <a:spcPts val="30"/>
              </a:spcBef>
              <a:buFont typeface="Arial" panose="020B0604020202020204" pitchFamily="34" charset="0"/>
              <a:buChar char="•"/>
            </a:pPr>
            <a:r>
              <a:rPr lang="nl-BE" sz="2000" b="0" dirty="0"/>
              <a:t>Geen vergoeding.</a:t>
            </a:r>
            <a:endParaRPr lang="nl-BE" sz="2000" b="0" dirty="0">
              <a:ea typeface="Calibri"/>
            </a:endParaRPr>
          </a:p>
          <a:p>
            <a:pPr marL="342900" indent="-342900">
              <a:spcBef>
                <a:spcPts val="30"/>
              </a:spcBef>
              <a:buFont typeface="Arial" panose="020B0604020202020204" pitchFamily="34" charset="0"/>
              <a:buChar char="•"/>
            </a:pPr>
            <a:r>
              <a:rPr lang="nl-BE" sz="2000" b="0" dirty="0">
                <a:ea typeface="Calibri"/>
              </a:rPr>
              <a:t>Uitnodiging tot deelname aan provinciaal terugkommoment.</a:t>
            </a:r>
          </a:p>
          <a:p>
            <a:pPr marL="800100" lvl="1" indent="-342900">
              <a:spcBef>
                <a:spcPts val="30"/>
              </a:spcBef>
              <a:buFont typeface="Arial" panose="020B0604020202020204" pitchFamily="34" charset="0"/>
              <a:buChar char="•"/>
            </a:pPr>
            <a:r>
              <a:rPr lang="nl-BE" dirty="0">
                <a:solidFill>
                  <a:srgbClr val="231F20"/>
                </a:solidFill>
                <a:ea typeface="Calibri"/>
              </a:rPr>
              <a:t>Georganiseerd door de gouverneur van Oost-Vlaanderen.</a:t>
            </a:r>
            <a:endParaRPr lang="nl-BE" b="0" dirty="0">
              <a:ea typeface="Calibri"/>
            </a:endParaRPr>
          </a:p>
          <a:p>
            <a:pPr marL="800100" lvl="1" indent="-342900">
              <a:spcBef>
                <a:spcPts val="30"/>
              </a:spcBef>
              <a:buFont typeface="Arial" panose="020B0604020202020204" pitchFamily="34" charset="0"/>
              <a:buChar char="•"/>
            </a:pPr>
            <a:r>
              <a:rPr lang="nl-BE" dirty="0">
                <a:solidFill>
                  <a:srgbClr val="231F20"/>
                </a:solidFill>
                <a:ea typeface="Calibri"/>
                <a:cs typeface="Calibri"/>
              </a:rPr>
              <a:t>Voor alle leden van de vrijwilligerskorpsen in de provincie.</a:t>
            </a:r>
            <a:endParaRPr lang="nl-BE" dirty="0">
              <a:solidFill>
                <a:srgbClr val="231F20"/>
              </a:solidFill>
              <a:ea typeface="Calibri"/>
            </a:endParaRPr>
          </a:p>
          <a:p>
            <a:pPr marL="800100" lvl="1" indent="-342900">
              <a:spcBef>
                <a:spcPts val="30"/>
              </a:spcBef>
              <a:buFont typeface="Arial" panose="020B0604020202020204" pitchFamily="34" charset="0"/>
              <a:buChar char="•"/>
            </a:pPr>
            <a:r>
              <a:rPr lang="nl-BE" dirty="0">
                <a:solidFill>
                  <a:srgbClr val="231F20"/>
                </a:solidFill>
                <a:ea typeface="Calibri"/>
                <a:cs typeface="Calibri"/>
              </a:rPr>
              <a:t>Bezoek, oefening, ...</a:t>
            </a:r>
          </a:p>
          <a:p>
            <a:pPr marL="800100" lvl="1" indent="-342900">
              <a:spcBef>
                <a:spcPts val="30"/>
              </a:spcBef>
              <a:buFont typeface="Arial" panose="020B0604020202020204" pitchFamily="34" charset="0"/>
              <a:buChar char="•"/>
            </a:pPr>
            <a:endParaRPr lang="nl-BE" dirty="0">
              <a:solidFill>
                <a:srgbClr val="231F20"/>
              </a:solidFill>
              <a:ea typeface="Calibri"/>
            </a:endParaRPr>
          </a:p>
          <a:p>
            <a:pPr lvl="1">
              <a:spcBef>
                <a:spcPts val="30"/>
              </a:spcBef>
            </a:pPr>
            <a:endParaRPr lang="nl-BE" sz="600" dirty="0">
              <a:ea typeface="Calibri"/>
            </a:endParaRPr>
          </a:p>
        </p:txBody>
      </p:sp>
    </p:spTree>
    <p:extLst>
      <p:ext uri="{BB962C8B-B14F-4D97-AF65-F5344CB8AC3E}">
        <p14:creationId xmlns:p14="http://schemas.microsoft.com/office/powerpoint/2010/main" val="3509101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title"/>
          </p:nvPr>
        </p:nvSpPr>
        <p:spPr>
          <a:xfrm>
            <a:off x="818899" y="819709"/>
            <a:ext cx="10046879" cy="981804"/>
          </a:xfrm>
          <a:prstGeom prst="rect">
            <a:avLst/>
          </a:prstGeom>
        </p:spPr>
        <p:txBody>
          <a:bodyPr vert="horz" wrap="square" lIns="0" tIns="286509" rIns="0" bIns="0" rtlCol="0">
            <a:spAutoFit/>
          </a:bodyPr>
          <a:lstStyle/>
          <a:p>
            <a:pPr marL="12700">
              <a:lnSpc>
                <a:spcPts val="5405"/>
              </a:lnSpc>
              <a:spcBef>
                <a:spcPts val="130"/>
              </a:spcBef>
            </a:pPr>
            <a:r>
              <a:rPr lang="nl-BE" dirty="0"/>
              <a:t>Ik wil meedoen! Wat nu?</a:t>
            </a:r>
            <a:endParaRPr i="1" spc="-10" dirty="0"/>
          </a:p>
        </p:txBody>
      </p:sp>
      <p:sp>
        <p:nvSpPr>
          <p:cNvPr id="21" name="object 21"/>
          <p:cNvSpPr txBox="1">
            <a:spLocks noGrp="1"/>
          </p:cNvSpPr>
          <p:nvPr>
            <p:ph type="body" idx="1"/>
          </p:nvPr>
        </p:nvSpPr>
        <p:spPr>
          <a:xfrm>
            <a:off x="818899" y="2471924"/>
            <a:ext cx="9298940" cy="1859483"/>
          </a:xfrm>
          <a:prstGeom prst="rect">
            <a:avLst/>
          </a:prstGeom>
        </p:spPr>
        <p:txBody>
          <a:bodyPr vert="horz" wrap="square" lIns="0" tIns="12700" rIns="0" bIns="0" rtlCol="0" anchor="t">
            <a:spAutoFit/>
          </a:bodyPr>
          <a:lstStyle/>
          <a:p>
            <a:pPr marL="457200" indent="-457200">
              <a:lnSpc>
                <a:spcPct val="100000"/>
              </a:lnSpc>
              <a:spcBef>
                <a:spcPts val="30"/>
              </a:spcBef>
              <a:buFont typeface="+mj-lt"/>
              <a:buAutoNum type="arabicPeriod"/>
            </a:pPr>
            <a:r>
              <a:rPr lang="nl-BE" sz="2000" b="0" dirty="0"/>
              <a:t>Schrijf je in: </a:t>
            </a:r>
            <a:r>
              <a:rPr lang="nl-BE" sz="2000" b="0" i="1" dirty="0"/>
              <a:t>(link of QR-code naar inschrijvingsformulier)</a:t>
            </a:r>
          </a:p>
          <a:p>
            <a:pPr marL="457200" indent="-457200">
              <a:spcBef>
                <a:spcPts val="30"/>
              </a:spcBef>
              <a:buFont typeface="Calibri"/>
              <a:buAutoNum type="arabicPeriod"/>
            </a:pPr>
            <a:r>
              <a:rPr lang="nl-BE" sz="2000" b="0" i="1" dirty="0">
                <a:ea typeface="Calibri"/>
              </a:rPr>
              <a:t>(Kom op gesprek) </a:t>
            </a:r>
            <a:r>
              <a:rPr lang="nl-BE" sz="2000" b="0" dirty="0">
                <a:ea typeface="Calibri"/>
              </a:rPr>
              <a:t>en onderteken een afsprakennota</a:t>
            </a:r>
          </a:p>
          <a:p>
            <a:pPr marL="457200" indent="-457200">
              <a:spcBef>
                <a:spcPts val="30"/>
              </a:spcBef>
              <a:buFont typeface="+mj-lt"/>
              <a:buAutoNum type="arabicPeriod"/>
            </a:pPr>
            <a:r>
              <a:rPr lang="nl-BE" sz="2000" b="0" dirty="0"/>
              <a:t>Volg een opleiding: </a:t>
            </a:r>
            <a:r>
              <a:rPr lang="nl-BE" sz="2000" b="0" i="1" dirty="0"/>
              <a:t>(praktische gegevens)</a:t>
            </a:r>
            <a:endParaRPr lang="nl-BE" sz="2000" b="0" dirty="0"/>
          </a:p>
          <a:p>
            <a:pPr marL="457200" indent="-457200">
              <a:lnSpc>
                <a:spcPct val="100000"/>
              </a:lnSpc>
              <a:spcBef>
                <a:spcPts val="30"/>
              </a:spcBef>
              <a:buFont typeface="+mj-lt"/>
              <a:buAutoNum type="arabicPeriod"/>
            </a:pPr>
            <a:r>
              <a:rPr lang="nl-BE" sz="2000" b="0" dirty="0"/>
              <a:t>Word ingezet: mogelijk vanaf </a:t>
            </a:r>
            <a:r>
              <a:rPr lang="nl-BE" sz="2000" b="0" i="1" dirty="0"/>
              <a:t>(datum)</a:t>
            </a:r>
          </a:p>
          <a:p>
            <a:pPr marL="457200" indent="-457200">
              <a:spcBef>
                <a:spcPts val="30"/>
              </a:spcBef>
              <a:buFont typeface="+mj-lt"/>
              <a:buAutoNum type="arabicPeriod"/>
            </a:pPr>
            <a:r>
              <a:rPr lang="nl-BE" sz="2000" b="0" dirty="0"/>
              <a:t>Kom naar terugkommomenten en blijf betrokken:</a:t>
            </a:r>
            <a:endParaRPr lang="nl-BE" sz="2000" b="0" dirty="0">
              <a:ea typeface="Calibri"/>
            </a:endParaRPr>
          </a:p>
          <a:p>
            <a:pPr marL="914400" lvl="1" indent="-457200">
              <a:lnSpc>
                <a:spcPct val="100000"/>
              </a:lnSpc>
              <a:spcBef>
                <a:spcPts val="30"/>
              </a:spcBef>
              <a:buFont typeface="Courier New"/>
              <a:buChar char="o"/>
            </a:pPr>
            <a:r>
              <a:rPr lang="nl-BE" sz="2000" dirty="0">
                <a:solidFill>
                  <a:srgbClr val="231F20"/>
                </a:solidFill>
              </a:rPr>
              <a:t>Provinciaal</a:t>
            </a:r>
            <a:r>
              <a:rPr lang="nl-BE" sz="2000" b="0" dirty="0">
                <a:solidFill>
                  <a:srgbClr val="231F20"/>
                </a:solidFill>
              </a:rPr>
              <a:t> terugkommoment: </a:t>
            </a:r>
            <a:r>
              <a:rPr lang="nl-BE" sz="2000" b="0" i="1" dirty="0">
                <a:solidFill>
                  <a:srgbClr val="231F20"/>
                </a:solidFill>
              </a:rPr>
              <a:t>najaar 2026</a:t>
            </a:r>
            <a:endParaRPr lang="nl-BE" sz="2000" b="1" dirty="0">
              <a:solidFill>
                <a:srgbClr val="231F20"/>
              </a:solidFill>
              <a:ea typeface="Calibri"/>
            </a:endParaRPr>
          </a:p>
        </p:txBody>
      </p:sp>
    </p:spTree>
    <p:extLst>
      <p:ext uri="{BB962C8B-B14F-4D97-AF65-F5344CB8AC3E}">
        <p14:creationId xmlns:p14="http://schemas.microsoft.com/office/powerpoint/2010/main" val="3842599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title"/>
          </p:nvPr>
        </p:nvSpPr>
        <p:spPr>
          <a:xfrm>
            <a:off x="818899" y="819709"/>
            <a:ext cx="10046879" cy="981804"/>
          </a:xfrm>
          <a:prstGeom prst="rect">
            <a:avLst/>
          </a:prstGeom>
        </p:spPr>
        <p:txBody>
          <a:bodyPr vert="horz" wrap="square" lIns="0" tIns="286509" rIns="0" bIns="0" rtlCol="0">
            <a:spAutoFit/>
          </a:bodyPr>
          <a:lstStyle/>
          <a:p>
            <a:pPr marL="12700">
              <a:lnSpc>
                <a:spcPts val="5405"/>
              </a:lnSpc>
              <a:spcBef>
                <a:spcPts val="130"/>
              </a:spcBef>
            </a:pPr>
            <a:r>
              <a:rPr lang="nl-BE" dirty="0"/>
              <a:t>Zijn er nog vragen/suggesties?</a:t>
            </a:r>
            <a:endParaRPr i="1" spc="-10" dirty="0"/>
          </a:p>
        </p:txBody>
      </p:sp>
      <p:sp>
        <p:nvSpPr>
          <p:cNvPr id="21" name="object 21"/>
          <p:cNvSpPr txBox="1">
            <a:spLocks noGrp="1"/>
          </p:cNvSpPr>
          <p:nvPr>
            <p:ph type="body" idx="1"/>
          </p:nvPr>
        </p:nvSpPr>
        <p:spPr>
          <a:xfrm>
            <a:off x="818899" y="2471924"/>
            <a:ext cx="9298940" cy="320601"/>
          </a:xfrm>
          <a:prstGeom prst="rect">
            <a:avLst/>
          </a:prstGeom>
        </p:spPr>
        <p:txBody>
          <a:bodyPr vert="horz" wrap="square" lIns="0" tIns="12700" rIns="0" bIns="0" rtlCol="0">
            <a:spAutoFit/>
          </a:bodyPr>
          <a:lstStyle/>
          <a:p>
            <a:pPr marL="342900" indent="-342900">
              <a:lnSpc>
                <a:spcPct val="100000"/>
              </a:lnSpc>
              <a:spcBef>
                <a:spcPts val="30"/>
              </a:spcBef>
              <a:buFont typeface="Arial" panose="020B0604020202020204" pitchFamily="34" charset="0"/>
              <a:buChar char="•"/>
            </a:pPr>
            <a:endParaRPr lang="nl-BE" sz="2000" b="0" dirty="0"/>
          </a:p>
        </p:txBody>
      </p:sp>
    </p:spTree>
    <p:extLst>
      <p:ext uri="{BB962C8B-B14F-4D97-AF65-F5344CB8AC3E}">
        <p14:creationId xmlns:p14="http://schemas.microsoft.com/office/powerpoint/2010/main" val="4098289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title"/>
          </p:nvPr>
        </p:nvSpPr>
        <p:spPr>
          <a:xfrm>
            <a:off x="818899" y="819709"/>
            <a:ext cx="10046879" cy="981804"/>
          </a:xfrm>
          <a:prstGeom prst="rect">
            <a:avLst/>
          </a:prstGeom>
        </p:spPr>
        <p:txBody>
          <a:bodyPr vert="horz" wrap="square" lIns="0" tIns="286509" rIns="0" bIns="0" rtlCol="0">
            <a:spAutoFit/>
          </a:bodyPr>
          <a:lstStyle/>
          <a:p>
            <a:pPr marL="12700">
              <a:lnSpc>
                <a:spcPts val="5405"/>
              </a:lnSpc>
              <a:spcBef>
                <a:spcPts val="130"/>
              </a:spcBef>
            </a:pPr>
            <a:r>
              <a:rPr lang="nl-BE" dirty="0" err="1"/>
              <a:t>Vrijwilligen</a:t>
            </a:r>
            <a:r>
              <a:rPr lang="nl-BE" dirty="0"/>
              <a:t> in </a:t>
            </a:r>
            <a:r>
              <a:rPr lang="nl-BE" i="1" dirty="0"/>
              <a:t>(lokaal bestuur)</a:t>
            </a:r>
            <a:endParaRPr i="1" spc="-10" dirty="0"/>
          </a:p>
        </p:txBody>
      </p:sp>
      <p:sp>
        <p:nvSpPr>
          <p:cNvPr id="21" name="object 21"/>
          <p:cNvSpPr txBox="1">
            <a:spLocks noGrp="1"/>
          </p:cNvSpPr>
          <p:nvPr>
            <p:ph type="body" idx="1"/>
          </p:nvPr>
        </p:nvSpPr>
        <p:spPr>
          <a:xfrm>
            <a:off x="818899" y="2471924"/>
            <a:ext cx="9298940" cy="320601"/>
          </a:xfrm>
          <a:prstGeom prst="rect">
            <a:avLst/>
          </a:prstGeom>
        </p:spPr>
        <p:txBody>
          <a:bodyPr vert="horz" wrap="square" lIns="0" tIns="12700" rIns="0" bIns="0" rtlCol="0">
            <a:spAutoFit/>
          </a:bodyPr>
          <a:lstStyle/>
          <a:p>
            <a:pPr marL="342900" indent="-342900">
              <a:lnSpc>
                <a:spcPct val="100000"/>
              </a:lnSpc>
              <a:spcBef>
                <a:spcPts val="30"/>
              </a:spcBef>
              <a:buFont typeface="Arial" panose="020B0604020202020204" pitchFamily="34" charset="0"/>
              <a:buChar char="•"/>
            </a:pPr>
            <a:r>
              <a:rPr lang="nl-BE" sz="2000" b="0" dirty="0"/>
              <a:t>(…)</a:t>
            </a:r>
          </a:p>
        </p:txBody>
      </p:sp>
    </p:spTree>
    <p:extLst>
      <p:ext uri="{BB962C8B-B14F-4D97-AF65-F5344CB8AC3E}">
        <p14:creationId xmlns:p14="http://schemas.microsoft.com/office/powerpoint/2010/main" val="256868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title"/>
          </p:nvPr>
        </p:nvSpPr>
        <p:spPr>
          <a:xfrm>
            <a:off x="818899" y="819709"/>
            <a:ext cx="10046879" cy="981804"/>
          </a:xfrm>
          <a:prstGeom prst="rect">
            <a:avLst/>
          </a:prstGeom>
        </p:spPr>
        <p:txBody>
          <a:bodyPr vert="horz" wrap="square" lIns="0" tIns="286509" rIns="0" bIns="0" rtlCol="0" anchor="t">
            <a:spAutoFit/>
          </a:bodyPr>
          <a:lstStyle/>
          <a:p>
            <a:pPr marL="12700">
              <a:lnSpc>
                <a:spcPts val="5405"/>
              </a:lnSpc>
              <a:spcBef>
                <a:spcPts val="130"/>
              </a:spcBef>
            </a:pPr>
            <a:r>
              <a:rPr lang="nl-BE" dirty="0">
                <a:solidFill>
                  <a:schemeClr val="accent2"/>
                </a:solidFill>
              </a:rPr>
              <a:t>Een noodsituatie!?</a:t>
            </a:r>
            <a:endParaRPr spc="-10" dirty="0">
              <a:solidFill>
                <a:schemeClr val="accent2"/>
              </a:solidFill>
            </a:endParaRPr>
          </a:p>
        </p:txBody>
      </p:sp>
      <p:sp>
        <p:nvSpPr>
          <p:cNvPr id="21" name="object 21"/>
          <p:cNvSpPr txBox="1">
            <a:spLocks noGrp="1"/>
          </p:cNvSpPr>
          <p:nvPr>
            <p:ph type="body" idx="1"/>
          </p:nvPr>
        </p:nvSpPr>
        <p:spPr>
          <a:xfrm>
            <a:off x="818899" y="2471924"/>
            <a:ext cx="9298940" cy="320601"/>
          </a:xfrm>
          <a:prstGeom prst="rect">
            <a:avLst/>
          </a:prstGeom>
        </p:spPr>
        <p:txBody>
          <a:bodyPr vert="horz" wrap="square" lIns="0" tIns="12700" rIns="0" bIns="0" rtlCol="0">
            <a:spAutoFit/>
          </a:bodyPr>
          <a:lstStyle/>
          <a:p>
            <a:pPr marL="342900" indent="-342900">
              <a:lnSpc>
                <a:spcPct val="100000"/>
              </a:lnSpc>
              <a:spcBef>
                <a:spcPts val="30"/>
              </a:spcBef>
              <a:buFont typeface="Arial" panose="020B0604020202020204" pitchFamily="34" charset="0"/>
              <a:buChar char="•"/>
            </a:pPr>
            <a:r>
              <a:rPr lang="nl-BE" sz="2000" b="0" dirty="0"/>
              <a:t>(…)</a:t>
            </a:r>
          </a:p>
        </p:txBody>
      </p:sp>
    </p:spTree>
    <p:extLst>
      <p:ext uri="{BB962C8B-B14F-4D97-AF65-F5344CB8AC3E}">
        <p14:creationId xmlns:p14="http://schemas.microsoft.com/office/powerpoint/2010/main" val="3505651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buitenshuis, hemel, gras, boom&#10;&#10;Door AI gegenereerde inhoud is mogelijk onjuist.">
            <a:extLst>
              <a:ext uri="{FF2B5EF4-FFF2-40B4-BE49-F238E27FC236}">
                <a16:creationId xmlns:a16="http://schemas.microsoft.com/office/drawing/2014/main" id="{C7B41D77-3E99-4546-7CC4-03DECAB944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28600" y="152400"/>
            <a:ext cx="7010400" cy="6487324"/>
          </a:xfrm>
          <a:prstGeom prst="rect">
            <a:avLst/>
          </a:prstGeom>
        </p:spPr>
      </p:pic>
      <p:pic>
        <p:nvPicPr>
          <p:cNvPr id="2" name="Afbeelding 1">
            <a:extLst>
              <a:ext uri="{FF2B5EF4-FFF2-40B4-BE49-F238E27FC236}">
                <a16:creationId xmlns:a16="http://schemas.microsoft.com/office/drawing/2014/main" id="{4AB704C6-E660-0AEF-2CF2-80F3D7E63E7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391401" y="143481"/>
            <a:ext cx="4648200" cy="3666519"/>
          </a:xfrm>
          <a:prstGeom prst="rect">
            <a:avLst/>
          </a:prstGeom>
        </p:spPr>
      </p:pic>
      <p:pic>
        <p:nvPicPr>
          <p:cNvPr id="12" name="Afbeelding 11" descr="Afbeelding met overdekt, hal, vloer, kamer&#10;&#10;Door AI gegenereerde inhoud is mogelijk onjuist.">
            <a:extLst>
              <a:ext uri="{FF2B5EF4-FFF2-40B4-BE49-F238E27FC236}">
                <a16:creationId xmlns:a16="http://schemas.microsoft.com/office/drawing/2014/main" id="{526D2250-B7A5-4C46-75FD-A6160B648C5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7391400" y="3962400"/>
            <a:ext cx="4648200" cy="2667000"/>
          </a:xfrm>
          <a:prstGeom prst="rect">
            <a:avLst/>
          </a:prstGeom>
        </p:spPr>
      </p:pic>
    </p:spTree>
    <p:extLst>
      <p:ext uri="{BB962C8B-B14F-4D97-AF65-F5344CB8AC3E}">
        <p14:creationId xmlns:p14="http://schemas.microsoft.com/office/powerpoint/2010/main" val="1709493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title"/>
          </p:nvPr>
        </p:nvSpPr>
        <p:spPr>
          <a:xfrm>
            <a:off x="818899" y="819709"/>
            <a:ext cx="10046879" cy="981804"/>
          </a:xfrm>
          <a:prstGeom prst="rect">
            <a:avLst/>
          </a:prstGeom>
        </p:spPr>
        <p:txBody>
          <a:bodyPr vert="horz" wrap="square" lIns="0" tIns="286509" rIns="0" bIns="0" rtlCol="0" anchor="t">
            <a:spAutoFit/>
          </a:bodyPr>
          <a:lstStyle/>
          <a:p>
            <a:pPr marL="12700">
              <a:lnSpc>
                <a:spcPts val="5405"/>
              </a:lnSpc>
              <a:spcBef>
                <a:spcPts val="130"/>
              </a:spcBef>
            </a:pPr>
            <a:r>
              <a:rPr lang="nl-BE" dirty="0">
                <a:solidFill>
                  <a:schemeClr val="accent2"/>
                </a:solidFill>
              </a:rPr>
              <a:t>Wie doet wat?</a:t>
            </a:r>
            <a:endParaRPr lang="en-US" spc="-10" dirty="0">
              <a:solidFill>
                <a:schemeClr val="accent2"/>
              </a:solidFill>
              <a:ea typeface="Calibri"/>
            </a:endParaRPr>
          </a:p>
        </p:txBody>
      </p:sp>
      <p:sp>
        <p:nvSpPr>
          <p:cNvPr id="109" name="Rectangle 12">
            <a:extLst>
              <a:ext uri="{FF2B5EF4-FFF2-40B4-BE49-F238E27FC236}">
                <a16:creationId xmlns:a16="http://schemas.microsoft.com/office/drawing/2014/main" id="{289368D8-F41E-D7F8-19BE-EAE63D6CFF6E}"/>
              </a:ext>
            </a:extLst>
          </p:cNvPr>
          <p:cNvSpPr/>
          <p:nvPr/>
        </p:nvSpPr>
        <p:spPr>
          <a:xfrm>
            <a:off x="552484" y="1901212"/>
            <a:ext cx="1792433" cy="16551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0" name="Image 32">
            <a:extLst>
              <a:ext uri="{FF2B5EF4-FFF2-40B4-BE49-F238E27FC236}">
                <a16:creationId xmlns:a16="http://schemas.microsoft.com/office/drawing/2014/main" id="{30B7151B-8409-C0B0-94D6-5B7EC1C5CF91}"/>
              </a:ext>
            </a:extLst>
          </p:cNvPr>
          <p:cNvPicPr>
            <a:picLocks noChangeAspect="1"/>
          </p:cNvPicPr>
          <p:nvPr/>
        </p:nvPicPr>
        <p:blipFill>
          <a:blip r:embed="rId3"/>
          <a:stretch>
            <a:fillRect/>
          </a:stretch>
        </p:blipFill>
        <p:spPr>
          <a:xfrm>
            <a:off x="555696" y="3550823"/>
            <a:ext cx="1789163" cy="210490"/>
          </a:xfrm>
          <a:prstGeom prst="rect">
            <a:avLst/>
          </a:prstGeom>
        </p:spPr>
      </p:pic>
      <p:sp>
        <p:nvSpPr>
          <p:cNvPr id="111" name="Rectangle 13">
            <a:extLst>
              <a:ext uri="{FF2B5EF4-FFF2-40B4-BE49-F238E27FC236}">
                <a16:creationId xmlns:a16="http://schemas.microsoft.com/office/drawing/2014/main" id="{F869C0B9-E48A-C96E-C432-4DE5A512BFC8}"/>
              </a:ext>
            </a:extLst>
          </p:cNvPr>
          <p:cNvSpPr/>
          <p:nvPr/>
        </p:nvSpPr>
        <p:spPr>
          <a:xfrm>
            <a:off x="2759866" y="1901212"/>
            <a:ext cx="1792433" cy="16551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2" name="Image 28">
            <a:extLst>
              <a:ext uri="{FF2B5EF4-FFF2-40B4-BE49-F238E27FC236}">
                <a16:creationId xmlns:a16="http://schemas.microsoft.com/office/drawing/2014/main" id="{2ACEBC46-CBA4-93F5-FF20-25B61F6FF0C6}"/>
              </a:ext>
            </a:extLst>
          </p:cNvPr>
          <p:cNvPicPr>
            <a:picLocks noChangeAspect="1"/>
          </p:cNvPicPr>
          <p:nvPr/>
        </p:nvPicPr>
        <p:blipFill>
          <a:blip r:embed="rId4"/>
          <a:stretch>
            <a:fillRect/>
          </a:stretch>
        </p:blipFill>
        <p:spPr>
          <a:xfrm>
            <a:off x="2759810" y="3550439"/>
            <a:ext cx="1792433" cy="210874"/>
          </a:xfrm>
          <a:prstGeom prst="rect">
            <a:avLst/>
          </a:prstGeom>
        </p:spPr>
      </p:pic>
      <p:sp>
        <p:nvSpPr>
          <p:cNvPr id="113" name="Rectangle 14">
            <a:extLst>
              <a:ext uri="{FF2B5EF4-FFF2-40B4-BE49-F238E27FC236}">
                <a16:creationId xmlns:a16="http://schemas.microsoft.com/office/drawing/2014/main" id="{E5985185-D15F-9509-F664-C4722332EF50}"/>
              </a:ext>
            </a:extLst>
          </p:cNvPr>
          <p:cNvSpPr/>
          <p:nvPr/>
        </p:nvSpPr>
        <p:spPr>
          <a:xfrm>
            <a:off x="4967248" y="1901212"/>
            <a:ext cx="1792433" cy="16551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4" name="Image 29">
            <a:extLst>
              <a:ext uri="{FF2B5EF4-FFF2-40B4-BE49-F238E27FC236}">
                <a16:creationId xmlns:a16="http://schemas.microsoft.com/office/drawing/2014/main" id="{E9063E33-3C36-E799-01DA-C99C6490D684}"/>
              </a:ext>
            </a:extLst>
          </p:cNvPr>
          <p:cNvPicPr>
            <a:picLocks noChangeAspect="1"/>
          </p:cNvPicPr>
          <p:nvPr/>
        </p:nvPicPr>
        <p:blipFill>
          <a:blip r:embed="rId5"/>
          <a:stretch>
            <a:fillRect/>
          </a:stretch>
        </p:blipFill>
        <p:spPr>
          <a:xfrm>
            <a:off x="4969601" y="3550720"/>
            <a:ext cx="1790038" cy="210593"/>
          </a:xfrm>
          <a:prstGeom prst="rect">
            <a:avLst/>
          </a:prstGeom>
        </p:spPr>
      </p:pic>
      <p:sp>
        <p:nvSpPr>
          <p:cNvPr id="115" name="Rectangle 15">
            <a:extLst>
              <a:ext uri="{FF2B5EF4-FFF2-40B4-BE49-F238E27FC236}">
                <a16:creationId xmlns:a16="http://schemas.microsoft.com/office/drawing/2014/main" id="{C5C3E993-F9BC-ADDE-3B7A-8B2E1752FEB1}"/>
              </a:ext>
            </a:extLst>
          </p:cNvPr>
          <p:cNvSpPr/>
          <p:nvPr/>
        </p:nvSpPr>
        <p:spPr>
          <a:xfrm>
            <a:off x="7174630" y="1901212"/>
            <a:ext cx="1792433" cy="16551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6" name="Image 27">
            <a:extLst>
              <a:ext uri="{FF2B5EF4-FFF2-40B4-BE49-F238E27FC236}">
                <a16:creationId xmlns:a16="http://schemas.microsoft.com/office/drawing/2014/main" id="{8AECD9EE-304A-9A25-F6A4-27C51DBC61F9}"/>
              </a:ext>
            </a:extLst>
          </p:cNvPr>
          <p:cNvPicPr>
            <a:picLocks noChangeAspect="1"/>
          </p:cNvPicPr>
          <p:nvPr/>
        </p:nvPicPr>
        <p:blipFill>
          <a:blip r:embed="rId6"/>
          <a:stretch>
            <a:fillRect/>
          </a:stretch>
        </p:blipFill>
        <p:spPr>
          <a:xfrm>
            <a:off x="7174589" y="3550439"/>
            <a:ext cx="1792429" cy="210874"/>
          </a:xfrm>
          <a:prstGeom prst="rect">
            <a:avLst/>
          </a:prstGeom>
        </p:spPr>
      </p:pic>
      <p:sp>
        <p:nvSpPr>
          <p:cNvPr id="117" name="Rectangle 16">
            <a:extLst>
              <a:ext uri="{FF2B5EF4-FFF2-40B4-BE49-F238E27FC236}">
                <a16:creationId xmlns:a16="http://schemas.microsoft.com/office/drawing/2014/main" id="{1D0BCAFB-0EB1-6739-C7C2-49908C6ED6E3}"/>
              </a:ext>
            </a:extLst>
          </p:cNvPr>
          <p:cNvSpPr/>
          <p:nvPr/>
        </p:nvSpPr>
        <p:spPr>
          <a:xfrm>
            <a:off x="9382013" y="1901212"/>
            <a:ext cx="1792433" cy="16551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8" name="Image 26">
            <a:extLst>
              <a:ext uri="{FF2B5EF4-FFF2-40B4-BE49-F238E27FC236}">
                <a16:creationId xmlns:a16="http://schemas.microsoft.com/office/drawing/2014/main" id="{4D4BCCA2-ACB6-0659-AC80-6CB0D719C55A}"/>
              </a:ext>
            </a:extLst>
          </p:cNvPr>
          <p:cNvPicPr>
            <a:picLocks noChangeAspect="1"/>
          </p:cNvPicPr>
          <p:nvPr/>
        </p:nvPicPr>
        <p:blipFill>
          <a:blip r:embed="rId7"/>
          <a:stretch>
            <a:fillRect/>
          </a:stretch>
        </p:blipFill>
        <p:spPr>
          <a:xfrm>
            <a:off x="9383778" y="3558397"/>
            <a:ext cx="1790628" cy="210662"/>
          </a:xfrm>
          <a:prstGeom prst="rect">
            <a:avLst/>
          </a:prstGeom>
        </p:spPr>
      </p:pic>
      <p:cxnSp>
        <p:nvCxnSpPr>
          <p:cNvPr id="119" name="Rechte verbindingslijn 21">
            <a:extLst>
              <a:ext uri="{FF2B5EF4-FFF2-40B4-BE49-F238E27FC236}">
                <a16:creationId xmlns:a16="http://schemas.microsoft.com/office/drawing/2014/main" id="{9E3C4497-C3D3-2A34-3390-B12338CAFEF8}"/>
              </a:ext>
            </a:extLst>
          </p:cNvPr>
          <p:cNvCxnSpPr>
            <a:cxnSpLocks/>
          </p:cNvCxnSpPr>
          <p:nvPr/>
        </p:nvCxnSpPr>
        <p:spPr>
          <a:xfrm>
            <a:off x="528500" y="3798440"/>
            <a:ext cx="0" cy="1447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kstvak 24">
            <a:extLst>
              <a:ext uri="{FF2B5EF4-FFF2-40B4-BE49-F238E27FC236}">
                <a16:creationId xmlns:a16="http://schemas.microsoft.com/office/drawing/2014/main" id="{FAAB949B-40DF-8F34-950F-455A101E85E9}"/>
              </a:ext>
            </a:extLst>
          </p:cNvPr>
          <p:cNvSpPr txBox="1"/>
          <p:nvPr/>
        </p:nvSpPr>
        <p:spPr>
          <a:xfrm>
            <a:off x="680378" y="4845579"/>
            <a:ext cx="1927603" cy="400110"/>
          </a:xfrm>
          <a:prstGeom prst="rect">
            <a:avLst/>
          </a:prstGeom>
          <a:noFill/>
        </p:spPr>
        <p:txBody>
          <a:bodyPr wrap="square" rtlCol="0" anchor="b">
            <a:spAutoFit/>
          </a:bodyPr>
          <a:lstStyle/>
          <a:p>
            <a:r>
              <a:rPr lang="en-GB" sz="2000" dirty="0" err="1">
                <a:cs typeface="Arial" panose="020B0604020202020204" pitchFamily="34" charset="0"/>
              </a:rPr>
              <a:t>Brandweer</a:t>
            </a:r>
            <a:endParaRPr lang="en-GB" sz="2000" dirty="0">
              <a:cs typeface="Arial" panose="020B0604020202020204" pitchFamily="34" charset="0"/>
            </a:endParaRPr>
          </a:p>
        </p:txBody>
      </p:sp>
      <p:cxnSp>
        <p:nvCxnSpPr>
          <p:cNvPr id="121" name="Rechte verbindingslijn 44">
            <a:extLst>
              <a:ext uri="{FF2B5EF4-FFF2-40B4-BE49-F238E27FC236}">
                <a16:creationId xmlns:a16="http://schemas.microsoft.com/office/drawing/2014/main" id="{666F3708-F735-A1F5-DAB6-1A3A858D9995}"/>
              </a:ext>
            </a:extLst>
          </p:cNvPr>
          <p:cNvCxnSpPr>
            <a:cxnSpLocks/>
          </p:cNvCxnSpPr>
          <p:nvPr/>
        </p:nvCxnSpPr>
        <p:spPr>
          <a:xfrm>
            <a:off x="2759866" y="3798440"/>
            <a:ext cx="0" cy="1447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kstvak 45">
            <a:extLst>
              <a:ext uri="{FF2B5EF4-FFF2-40B4-BE49-F238E27FC236}">
                <a16:creationId xmlns:a16="http://schemas.microsoft.com/office/drawing/2014/main" id="{BFEF8235-0771-1321-6052-D5EE0516267C}"/>
              </a:ext>
            </a:extLst>
          </p:cNvPr>
          <p:cNvSpPr txBox="1"/>
          <p:nvPr/>
        </p:nvSpPr>
        <p:spPr>
          <a:xfrm>
            <a:off x="2759811" y="4322360"/>
            <a:ext cx="2143116" cy="923330"/>
          </a:xfrm>
          <a:prstGeom prst="rect">
            <a:avLst/>
          </a:prstGeom>
          <a:noFill/>
        </p:spPr>
        <p:txBody>
          <a:bodyPr wrap="square" rtlCol="0" anchor="b">
            <a:spAutoFit/>
          </a:bodyPr>
          <a:lstStyle/>
          <a:p>
            <a:r>
              <a:rPr lang="en-GB" dirty="0" err="1">
                <a:cs typeface="Arial" panose="020B0604020202020204" pitchFamily="34" charset="0"/>
              </a:rPr>
              <a:t>Medische</a:t>
            </a:r>
            <a:r>
              <a:rPr lang="en-GB" dirty="0">
                <a:cs typeface="Arial" panose="020B0604020202020204" pitchFamily="34" charset="0"/>
              </a:rPr>
              <a:t> en </a:t>
            </a:r>
            <a:r>
              <a:rPr lang="en-GB" dirty="0" err="1">
                <a:cs typeface="Arial" panose="020B0604020202020204" pitchFamily="34" charset="0"/>
              </a:rPr>
              <a:t>pyschosociale</a:t>
            </a:r>
            <a:endParaRPr lang="en-GB" dirty="0">
              <a:cs typeface="Arial" panose="020B0604020202020204" pitchFamily="34" charset="0"/>
            </a:endParaRPr>
          </a:p>
          <a:p>
            <a:r>
              <a:rPr lang="en-GB" dirty="0" err="1">
                <a:cs typeface="Arial" panose="020B0604020202020204" pitchFamily="34" charset="0"/>
              </a:rPr>
              <a:t>hulpverlening</a:t>
            </a:r>
            <a:endParaRPr lang="en-GB" dirty="0">
              <a:cs typeface="Arial" panose="020B0604020202020204" pitchFamily="34" charset="0"/>
            </a:endParaRPr>
          </a:p>
        </p:txBody>
      </p:sp>
      <p:cxnSp>
        <p:nvCxnSpPr>
          <p:cNvPr id="123" name="Rechte verbindingslijn 49">
            <a:extLst>
              <a:ext uri="{FF2B5EF4-FFF2-40B4-BE49-F238E27FC236}">
                <a16:creationId xmlns:a16="http://schemas.microsoft.com/office/drawing/2014/main" id="{C6AFA6DA-DCD0-AF0E-5BEF-55B41193CE8A}"/>
              </a:ext>
            </a:extLst>
          </p:cNvPr>
          <p:cNvCxnSpPr>
            <a:cxnSpLocks/>
          </p:cNvCxnSpPr>
          <p:nvPr/>
        </p:nvCxnSpPr>
        <p:spPr>
          <a:xfrm>
            <a:off x="4967248" y="3798440"/>
            <a:ext cx="0" cy="1447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kstvak 50">
            <a:extLst>
              <a:ext uri="{FF2B5EF4-FFF2-40B4-BE49-F238E27FC236}">
                <a16:creationId xmlns:a16="http://schemas.microsoft.com/office/drawing/2014/main" id="{66128A4C-FC12-3E37-D16D-857576D35473}"/>
              </a:ext>
            </a:extLst>
          </p:cNvPr>
          <p:cNvSpPr txBox="1"/>
          <p:nvPr/>
        </p:nvSpPr>
        <p:spPr>
          <a:xfrm>
            <a:off x="5119126" y="4845579"/>
            <a:ext cx="1640537" cy="400110"/>
          </a:xfrm>
          <a:prstGeom prst="rect">
            <a:avLst/>
          </a:prstGeom>
          <a:noFill/>
        </p:spPr>
        <p:txBody>
          <a:bodyPr wrap="square" rtlCol="0" anchor="b">
            <a:spAutoFit/>
          </a:bodyPr>
          <a:lstStyle/>
          <a:p>
            <a:r>
              <a:rPr lang="en-GB" sz="2000" dirty="0" err="1">
                <a:cs typeface="Arial" panose="020B0604020202020204" pitchFamily="34" charset="0"/>
              </a:rPr>
              <a:t>Politie</a:t>
            </a:r>
            <a:endParaRPr lang="en-GB" sz="2000" dirty="0">
              <a:cs typeface="Arial" panose="020B0604020202020204" pitchFamily="34" charset="0"/>
            </a:endParaRPr>
          </a:p>
        </p:txBody>
      </p:sp>
      <p:cxnSp>
        <p:nvCxnSpPr>
          <p:cNvPr id="125" name="Rechte verbindingslijn 51">
            <a:extLst>
              <a:ext uri="{FF2B5EF4-FFF2-40B4-BE49-F238E27FC236}">
                <a16:creationId xmlns:a16="http://schemas.microsoft.com/office/drawing/2014/main" id="{D371F297-4A9A-7083-B2DF-05ABCB3A0A33}"/>
              </a:ext>
            </a:extLst>
          </p:cNvPr>
          <p:cNvCxnSpPr>
            <a:cxnSpLocks/>
          </p:cNvCxnSpPr>
          <p:nvPr/>
        </p:nvCxnSpPr>
        <p:spPr>
          <a:xfrm>
            <a:off x="7174630" y="3798440"/>
            <a:ext cx="0" cy="1447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kstvak 52">
            <a:extLst>
              <a:ext uri="{FF2B5EF4-FFF2-40B4-BE49-F238E27FC236}">
                <a16:creationId xmlns:a16="http://schemas.microsoft.com/office/drawing/2014/main" id="{75AED7C7-C65F-2800-EB52-E9E0701A00B2}"/>
              </a:ext>
            </a:extLst>
          </p:cNvPr>
          <p:cNvSpPr txBox="1"/>
          <p:nvPr/>
        </p:nvSpPr>
        <p:spPr>
          <a:xfrm>
            <a:off x="7326508" y="4599358"/>
            <a:ext cx="1640521" cy="646331"/>
          </a:xfrm>
          <a:prstGeom prst="rect">
            <a:avLst/>
          </a:prstGeom>
          <a:noFill/>
        </p:spPr>
        <p:txBody>
          <a:bodyPr wrap="square" rtlCol="0" anchor="b">
            <a:spAutoFit/>
          </a:bodyPr>
          <a:lstStyle/>
          <a:p>
            <a:r>
              <a:rPr lang="en-GB" dirty="0" err="1">
                <a:cs typeface="Arial" panose="020B0604020202020204" pitchFamily="34" charset="0"/>
              </a:rPr>
              <a:t>Logistieke</a:t>
            </a:r>
            <a:r>
              <a:rPr lang="en-GB" dirty="0">
                <a:cs typeface="Arial" panose="020B0604020202020204" pitchFamily="34" charset="0"/>
              </a:rPr>
              <a:t> </a:t>
            </a:r>
            <a:r>
              <a:rPr lang="en-GB" dirty="0" err="1">
                <a:cs typeface="Arial" panose="020B0604020202020204" pitchFamily="34" charset="0"/>
              </a:rPr>
              <a:t>ondersteuning</a:t>
            </a:r>
            <a:endParaRPr lang="en-GB" dirty="0">
              <a:cs typeface="Arial" panose="020B0604020202020204" pitchFamily="34" charset="0"/>
            </a:endParaRPr>
          </a:p>
        </p:txBody>
      </p:sp>
      <p:cxnSp>
        <p:nvCxnSpPr>
          <p:cNvPr id="127" name="Rechte verbindingslijn 53">
            <a:extLst>
              <a:ext uri="{FF2B5EF4-FFF2-40B4-BE49-F238E27FC236}">
                <a16:creationId xmlns:a16="http://schemas.microsoft.com/office/drawing/2014/main" id="{379218B0-2A8C-815B-B864-84DD10AA9DA6}"/>
              </a:ext>
            </a:extLst>
          </p:cNvPr>
          <p:cNvCxnSpPr>
            <a:cxnSpLocks/>
          </p:cNvCxnSpPr>
          <p:nvPr/>
        </p:nvCxnSpPr>
        <p:spPr>
          <a:xfrm>
            <a:off x="9382013" y="3798440"/>
            <a:ext cx="0" cy="1447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kstvak 54">
            <a:extLst>
              <a:ext uri="{FF2B5EF4-FFF2-40B4-BE49-F238E27FC236}">
                <a16:creationId xmlns:a16="http://schemas.microsoft.com/office/drawing/2014/main" id="{88B88B1D-8DEA-EBF8-1E70-403FBF68B14B}"/>
              </a:ext>
            </a:extLst>
          </p:cNvPr>
          <p:cNvSpPr txBox="1"/>
          <p:nvPr/>
        </p:nvSpPr>
        <p:spPr>
          <a:xfrm>
            <a:off x="9533892" y="4322359"/>
            <a:ext cx="1640514" cy="923330"/>
          </a:xfrm>
          <a:prstGeom prst="rect">
            <a:avLst/>
          </a:prstGeom>
          <a:noFill/>
        </p:spPr>
        <p:txBody>
          <a:bodyPr wrap="square" rtlCol="0" anchor="b">
            <a:spAutoFit/>
          </a:bodyPr>
          <a:lstStyle/>
          <a:p>
            <a:r>
              <a:rPr lang="en-GB" dirty="0" err="1">
                <a:cs typeface="Arial" panose="020B0604020202020204" pitchFamily="34" charset="0"/>
              </a:rPr>
              <a:t>Alarmering</a:t>
            </a:r>
            <a:r>
              <a:rPr lang="en-GB" dirty="0">
                <a:cs typeface="Arial" panose="020B0604020202020204" pitchFamily="34" charset="0"/>
              </a:rPr>
              <a:t> </a:t>
            </a:r>
            <a:r>
              <a:rPr lang="en-GB" dirty="0" err="1">
                <a:cs typeface="Arial" panose="020B0604020202020204" pitchFamily="34" charset="0"/>
              </a:rPr>
              <a:t>en</a:t>
            </a:r>
            <a:r>
              <a:rPr lang="en-GB" dirty="0">
                <a:cs typeface="Arial" panose="020B0604020202020204" pitchFamily="34" charset="0"/>
              </a:rPr>
              <a:t> </a:t>
            </a:r>
            <a:r>
              <a:rPr lang="en-GB" dirty="0" err="1">
                <a:cs typeface="Arial" panose="020B0604020202020204" pitchFamily="34" charset="0"/>
              </a:rPr>
              <a:t>informatie</a:t>
            </a:r>
            <a:r>
              <a:rPr lang="en-GB" dirty="0">
                <a:cs typeface="Arial" panose="020B0604020202020204" pitchFamily="34" charset="0"/>
              </a:rPr>
              <a:t> </a:t>
            </a:r>
            <a:r>
              <a:rPr lang="en-GB" dirty="0" err="1">
                <a:cs typeface="Arial" panose="020B0604020202020204" pitchFamily="34" charset="0"/>
              </a:rPr>
              <a:t>aan</a:t>
            </a:r>
            <a:r>
              <a:rPr lang="en-GB" dirty="0">
                <a:cs typeface="Arial" panose="020B0604020202020204" pitchFamily="34" charset="0"/>
              </a:rPr>
              <a:t> de </a:t>
            </a:r>
            <a:r>
              <a:rPr lang="en-GB" dirty="0" err="1">
                <a:cs typeface="Arial" panose="020B0604020202020204" pitchFamily="34" charset="0"/>
              </a:rPr>
              <a:t>bevolking</a:t>
            </a:r>
            <a:endParaRPr lang="en-GB" dirty="0">
              <a:cs typeface="Arial" panose="020B0604020202020204" pitchFamily="34" charset="0"/>
            </a:endParaRPr>
          </a:p>
        </p:txBody>
      </p:sp>
      <p:sp>
        <p:nvSpPr>
          <p:cNvPr id="129" name="Ellipse 17">
            <a:extLst>
              <a:ext uri="{FF2B5EF4-FFF2-40B4-BE49-F238E27FC236}">
                <a16:creationId xmlns:a16="http://schemas.microsoft.com/office/drawing/2014/main" id="{CA03D84D-194A-499D-4421-A89749842CF2}"/>
              </a:ext>
            </a:extLst>
          </p:cNvPr>
          <p:cNvSpPr/>
          <p:nvPr/>
        </p:nvSpPr>
        <p:spPr>
          <a:xfrm>
            <a:off x="1720657" y="3378166"/>
            <a:ext cx="508959" cy="508959"/>
          </a:xfrm>
          <a:prstGeom prst="ellipse">
            <a:avLst/>
          </a:prstGeom>
          <a:solidFill>
            <a:srgbClr val="FD1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 name="Ellipse 18">
            <a:extLst>
              <a:ext uri="{FF2B5EF4-FFF2-40B4-BE49-F238E27FC236}">
                <a16:creationId xmlns:a16="http://schemas.microsoft.com/office/drawing/2014/main" id="{EF8B7BF4-8EAD-DBD3-94B3-29E1CC8320E2}"/>
              </a:ext>
            </a:extLst>
          </p:cNvPr>
          <p:cNvSpPr/>
          <p:nvPr/>
        </p:nvSpPr>
        <p:spPr>
          <a:xfrm>
            <a:off x="3925157" y="3390723"/>
            <a:ext cx="508959" cy="508959"/>
          </a:xfrm>
          <a:prstGeom prst="ellipse">
            <a:avLst/>
          </a:prstGeom>
          <a:solidFill>
            <a:srgbClr val="28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Ellipse 19">
            <a:extLst>
              <a:ext uri="{FF2B5EF4-FFF2-40B4-BE49-F238E27FC236}">
                <a16:creationId xmlns:a16="http://schemas.microsoft.com/office/drawing/2014/main" id="{F9599AC7-B446-B649-0B4B-A848BEF2B92C}"/>
              </a:ext>
            </a:extLst>
          </p:cNvPr>
          <p:cNvSpPr/>
          <p:nvPr/>
        </p:nvSpPr>
        <p:spPr>
          <a:xfrm>
            <a:off x="6129657" y="3378166"/>
            <a:ext cx="508959" cy="508959"/>
          </a:xfrm>
          <a:prstGeom prst="ellipse">
            <a:avLst/>
          </a:prstGeom>
          <a:solidFill>
            <a:srgbClr val="231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Ellipse 20">
            <a:extLst>
              <a:ext uri="{FF2B5EF4-FFF2-40B4-BE49-F238E27FC236}">
                <a16:creationId xmlns:a16="http://schemas.microsoft.com/office/drawing/2014/main" id="{2B867FEB-F7C7-7072-D880-6115F22A5AE0}"/>
              </a:ext>
            </a:extLst>
          </p:cNvPr>
          <p:cNvSpPr/>
          <p:nvPr/>
        </p:nvSpPr>
        <p:spPr>
          <a:xfrm>
            <a:off x="8340827" y="3378166"/>
            <a:ext cx="508959" cy="508959"/>
          </a:xfrm>
          <a:prstGeom prst="ellipse">
            <a:avLst/>
          </a:prstGeom>
          <a:solidFill>
            <a:srgbClr val="FD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Tekstvak 132">
            <a:extLst>
              <a:ext uri="{FF2B5EF4-FFF2-40B4-BE49-F238E27FC236}">
                <a16:creationId xmlns:a16="http://schemas.microsoft.com/office/drawing/2014/main" id="{2300687B-2945-C111-2B61-2C37A8AA82BD}"/>
              </a:ext>
            </a:extLst>
          </p:cNvPr>
          <p:cNvSpPr txBox="1"/>
          <p:nvPr/>
        </p:nvSpPr>
        <p:spPr>
          <a:xfrm>
            <a:off x="1696530" y="3443529"/>
            <a:ext cx="557212" cy="369332"/>
          </a:xfrm>
          <a:prstGeom prst="rect">
            <a:avLst/>
          </a:prstGeom>
          <a:noFill/>
        </p:spPr>
        <p:txBody>
          <a:bodyPr wrap="square" rtlCol="0" anchor="ctr">
            <a:spAutoFit/>
          </a:bodyPr>
          <a:lstStyle/>
          <a:p>
            <a:pPr algn="ctr"/>
            <a:r>
              <a:rPr lang="en-GB" b="1">
                <a:solidFill>
                  <a:schemeClr val="bg1"/>
                </a:solidFill>
                <a:latin typeface="Arial" panose="020B0604020202020204" pitchFamily="34" charset="0"/>
                <a:cs typeface="Arial" panose="020B0604020202020204" pitchFamily="34" charset="0"/>
              </a:rPr>
              <a:t>D1</a:t>
            </a:r>
          </a:p>
        </p:txBody>
      </p:sp>
      <p:sp>
        <p:nvSpPr>
          <p:cNvPr id="134" name="Tekstvak 133">
            <a:extLst>
              <a:ext uri="{FF2B5EF4-FFF2-40B4-BE49-F238E27FC236}">
                <a16:creationId xmlns:a16="http://schemas.microsoft.com/office/drawing/2014/main" id="{98D0B5B9-CD18-710E-AA77-FCBC0F7C4569}"/>
              </a:ext>
            </a:extLst>
          </p:cNvPr>
          <p:cNvSpPr txBox="1"/>
          <p:nvPr/>
        </p:nvSpPr>
        <p:spPr>
          <a:xfrm>
            <a:off x="6116497" y="3443529"/>
            <a:ext cx="557212" cy="369332"/>
          </a:xfrm>
          <a:prstGeom prst="rect">
            <a:avLst/>
          </a:prstGeom>
          <a:noFill/>
        </p:spPr>
        <p:txBody>
          <a:bodyPr wrap="square" rtlCol="0" anchor="ctr">
            <a:spAutoFit/>
          </a:bodyPr>
          <a:lstStyle/>
          <a:p>
            <a:pPr algn="ctr"/>
            <a:r>
              <a:rPr lang="en-GB" b="1">
                <a:solidFill>
                  <a:schemeClr val="bg1"/>
                </a:solidFill>
                <a:latin typeface="Arial" panose="020B0604020202020204" pitchFamily="34" charset="0"/>
                <a:cs typeface="Arial" panose="020B0604020202020204" pitchFamily="34" charset="0"/>
              </a:rPr>
              <a:t>D3</a:t>
            </a:r>
          </a:p>
        </p:txBody>
      </p:sp>
      <p:sp>
        <p:nvSpPr>
          <p:cNvPr id="135" name="Tekstvak 134">
            <a:extLst>
              <a:ext uri="{FF2B5EF4-FFF2-40B4-BE49-F238E27FC236}">
                <a16:creationId xmlns:a16="http://schemas.microsoft.com/office/drawing/2014/main" id="{BA5BC08E-983C-76ED-749E-0BA633FE3E1C}"/>
              </a:ext>
            </a:extLst>
          </p:cNvPr>
          <p:cNvSpPr txBox="1"/>
          <p:nvPr/>
        </p:nvSpPr>
        <p:spPr>
          <a:xfrm>
            <a:off x="8317363" y="3443529"/>
            <a:ext cx="557212" cy="369332"/>
          </a:xfrm>
          <a:prstGeom prst="rect">
            <a:avLst/>
          </a:prstGeom>
          <a:noFill/>
        </p:spPr>
        <p:txBody>
          <a:bodyPr wrap="square" rtlCol="0" anchor="ctr">
            <a:spAutoFit/>
          </a:bodyPr>
          <a:lstStyle/>
          <a:p>
            <a:pPr algn="ctr"/>
            <a:r>
              <a:rPr lang="en-GB" b="1">
                <a:solidFill>
                  <a:schemeClr val="bg1"/>
                </a:solidFill>
                <a:latin typeface="Arial" panose="020B0604020202020204" pitchFamily="34" charset="0"/>
                <a:cs typeface="Arial" panose="020B0604020202020204" pitchFamily="34" charset="0"/>
              </a:rPr>
              <a:t>D4</a:t>
            </a:r>
          </a:p>
        </p:txBody>
      </p:sp>
      <p:sp>
        <p:nvSpPr>
          <p:cNvPr id="136" name="Tekstvak 32">
            <a:extLst>
              <a:ext uri="{FF2B5EF4-FFF2-40B4-BE49-F238E27FC236}">
                <a16:creationId xmlns:a16="http://schemas.microsoft.com/office/drawing/2014/main" id="{C1976CD0-FEA2-9F4C-B6F6-BC79B24B0780}"/>
              </a:ext>
            </a:extLst>
          </p:cNvPr>
          <p:cNvSpPr txBox="1"/>
          <p:nvPr/>
        </p:nvSpPr>
        <p:spPr>
          <a:xfrm>
            <a:off x="3909115" y="3443529"/>
            <a:ext cx="557212" cy="369332"/>
          </a:xfrm>
          <a:prstGeom prst="rect">
            <a:avLst/>
          </a:prstGeom>
          <a:noFill/>
        </p:spPr>
        <p:txBody>
          <a:bodyPr wrap="square" rtlCol="0" anchor="ctr">
            <a:spAutoFit/>
          </a:bodyPr>
          <a:lstStyle/>
          <a:p>
            <a:pPr algn="ctr"/>
            <a:r>
              <a:rPr lang="en-GB" b="1">
                <a:solidFill>
                  <a:schemeClr val="bg1"/>
                </a:solidFill>
                <a:latin typeface="Arial" panose="020B0604020202020204" pitchFamily="34" charset="0"/>
                <a:cs typeface="Arial" panose="020B0604020202020204" pitchFamily="34" charset="0"/>
              </a:rPr>
              <a:t>D2</a:t>
            </a:r>
          </a:p>
        </p:txBody>
      </p:sp>
      <p:pic>
        <p:nvPicPr>
          <p:cNvPr id="137" name="Image 24">
            <a:extLst>
              <a:ext uri="{FF2B5EF4-FFF2-40B4-BE49-F238E27FC236}">
                <a16:creationId xmlns:a16="http://schemas.microsoft.com/office/drawing/2014/main" id="{D0910AA0-A2A4-7B6C-7DBB-7200FDE92136}"/>
              </a:ext>
            </a:extLst>
          </p:cNvPr>
          <p:cNvPicPr>
            <a:picLocks noChangeAspect="1"/>
          </p:cNvPicPr>
          <p:nvPr/>
        </p:nvPicPr>
        <p:blipFill>
          <a:blip r:embed="rId8"/>
          <a:stretch>
            <a:fillRect/>
          </a:stretch>
        </p:blipFill>
        <p:spPr>
          <a:xfrm>
            <a:off x="910794" y="2331187"/>
            <a:ext cx="1075812" cy="795165"/>
          </a:xfrm>
          <a:prstGeom prst="rect">
            <a:avLst/>
          </a:prstGeom>
        </p:spPr>
      </p:pic>
      <p:pic>
        <p:nvPicPr>
          <p:cNvPr id="138" name="Image 25">
            <a:extLst>
              <a:ext uri="{FF2B5EF4-FFF2-40B4-BE49-F238E27FC236}">
                <a16:creationId xmlns:a16="http://schemas.microsoft.com/office/drawing/2014/main" id="{CEB9A1C8-6C19-D99A-FC97-6284BD042032}"/>
              </a:ext>
            </a:extLst>
          </p:cNvPr>
          <p:cNvPicPr>
            <a:picLocks noChangeAspect="1"/>
          </p:cNvPicPr>
          <p:nvPr/>
        </p:nvPicPr>
        <p:blipFill>
          <a:blip r:embed="rId9"/>
          <a:stretch>
            <a:fillRect/>
          </a:stretch>
        </p:blipFill>
        <p:spPr>
          <a:xfrm>
            <a:off x="3084909" y="2335069"/>
            <a:ext cx="1168400" cy="787400"/>
          </a:xfrm>
          <a:prstGeom prst="rect">
            <a:avLst/>
          </a:prstGeom>
        </p:spPr>
      </p:pic>
      <p:pic>
        <p:nvPicPr>
          <p:cNvPr id="139" name="Image 38">
            <a:extLst>
              <a:ext uri="{FF2B5EF4-FFF2-40B4-BE49-F238E27FC236}">
                <a16:creationId xmlns:a16="http://schemas.microsoft.com/office/drawing/2014/main" id="{89E6B6BD-66E3-A65D-9B66-3B013AC7FF0E}"/>
              </a:ext>
            </a:extLst>
          </p:cNvPr>
          <p:cNvPicPr>
            <a:picLocks noChangeAspect="1"/>
          </p:cNvPicPr>
          <p:nvPr/>
        </p:nvPicPr>
        <p:blipFill>
          <a:blip r:embed="rId10"/>
          <a:stretch>
            <a:fillRect/>
          </a:stretch>
        </p:blipFill>
        <p:spPr>
          <a:xfrm>
            <a:off x="5359186" y="2356042"/>
            <a:ext cx="1008555" cy="745454"/>
          </a:xfrm>
          <a:prstGeom prst="rect">
            <a:avLst/>
          </a:prstGeom>
        </p:spPr>
      </p:pic>
      <p:sp>
        <p:nvSpPr>
          <p:cNvPr id="140" name="Ellipse 21">
            <a:extLst>
              <a:ext uri="{FF2B5EF4-FFF2-40B4-BE49-F238E27FC236}">
                <a16:creationId xmlns:a16="http://schemas.microsoft.com/office/drawing/2014/main" id="{964BA256-6E23-7BCA-1A72-90E59C6A03E3}"/>
              </a:ext>
            </a:extLst>
          </p:cNvPr>
          <p:cNvSpPr/>
          <p:nvPr/>
        </p:nvSpPr>
        <p:spPr>
          <a:xfrm>
            <a:off x="10551997" y="3378166"/>
            <a:ext cx="508959" cy="5089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Tekstvak 140">
            <a:extLst>
              <a:ext uri="{FF2B5EF4-FFF2-40B4-BE49-F238E27FC236}">
                <a16:creationId xmlns:a16="http://schemas.microsoft.com/office/drawing/2014/main" id="{60D9CB48-C914-7D50-046C-A58152825D70}"/>
              </a:ext>
            </a:extLst>
          </p:cNvPr>
          <p:cNvSpPr txBox="1"/>
          <p:nvPr/>
        </p:nvSpPr>
        <p:spPr>
          <a:xfrm>
            <a:off x="10527870" y="3443529"/>
            <a:ext cx="557212" cy="369332"/>
          </a:xfrm>
          <a:prstGeom prst="rect">
            <a:avLst/>
          </a:prstGeom>
          <a:noFill/>
        </p:spPr>
        <p:txBody>
          <a:bodyPr wrap="square" rtlCol="0" anchor="ctr">
            <a:spAutoFit/>
          </a:bodyPr>
          <a:lstStyle/>
          <a:p>
            <a:pPr algn="ctr"/>
            <a:r>
              <a:rPr lang="en-GB" b="1">
                <a:solidFill>
                  <a:schemeClr val="bg1"/>
                </a:solidFill>
                <a:latin typeface="Arial" panose="020B0604020202020204" pitchFamily="34" charset="0"/>
                <a:cs typeface="Arial" panose="020B0604020202020204" pitchFamily="34" charset="0"/>
              </a:rPr>
              <a:t>D5</a:t>
            </a:r>
          </a:p>
        </p:txBody>
      </p:sp>
      <p:pic>
        <p:nvPicPr>
          <p:cNvPr id="142" name="Image 42">
            <a:extLst>
              <a:ext uri="{FF2B5EF4-FFF2-40B4-BE49-F238E27FC236}">
                <a16:creationId xmlns:a16="http://schemas.microsoft.com/office/drawing/2014/main" id="{839ECC2D-00CB-C2C6-6283-493AE656A039}"/>
              </a:ext>
            </a:extLst>
          </p:cNvPr>
          <p:cNvPicPr>
            <a:picLocks noChangeAspect="1"/>
          </p:cNvPicPr>
          <p:nvPr/>
        </p:nvPicPr>
        <p:blipFill>
          <a:blip r:embed="rId11"/>
          <a:stretch>
            <a:fillRect/>
          </a:stretch>
        </p:blipFill>
        <p:spPr>
          <a:xfrm>
            <a:off x="9825497" y="2279397"/>
            <a:ext cx="925496" cy="914734"/>
          </a:xfrm>
          <a:prstGeom prst="rect">
            <a:avLst/>
          </a:prstGeom>
        </p:spPr>
      </p:pic>
      <p:pic>
        <p:nvPicPr>
          <p:cNvPr id="143" name="Image 44">
            <a:extLst>
              <a:ext uri="{FF2B5EF4-FFF2-40B4-BE49-F238E27FC236}">
                <a16:creationId xmlns:a16="http://schemas.microsoft.com/office/drawing/2014/main" id="{17DC0B1B-3E35-43CA-C50F-211E7F1826E1}"/>
              </a:ext>
            </a:extLst>
          </p:cNvPr>
          <p:cNvPicPr>
            <a:picLocks noChangeAspect="1"/>
          </p:cNvPicPr>
          <p:nvPr/>
        </p:nvPicPr>
        <p:blipFill>
          <a:blip r:embed="rId12"/>
          <a:stretch>
            <a:fillRect/>
          </a:stretch>
        </p:blipFill>
        <p:spPr>
          <a:xfrm>
            <a:off x="7508503" y="2311790"/>
            <a:ext cx="1124599" cy="817890"/>
          </a:xfrm>
          <a:prstGeom prst="rect">
            <a:avLst/>
          </a:prstGeom>
        </p:spPr>
      </p:pic>
    </p:spTree>
    <p:extLst>
      <p:ext uri="{BB962C8B-B14F-4D97-AF65-F5344CB8AC3E}">
        <p14:creationId xmlns:p14="http://schemas.microsoft.com/office/powerpoint/2010/main" val="215676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title"/>
          </p:nvPr>
        </p:nvSpPr>
        <p:spPr>
          <a:xfrm>
            <a:off x="818899" y="819709"/>
            <a:ext cx="10046879" cy="981804"/>
          </a:xfrm>
          <a:prstGeom prst="rect">
            <a:avLst/>
          </a:prstGeom>
        </p:spPr>
        <p:txBody>
          <a:bodyPr vert="horz" wrap="square" lIns="0" tIns="286509" rIns="0" bIns="0" rtlCol="0" anchor="t">
            <a:spAutoFit/>
          </a:bodyPr>
          <a:lstStyle/>
          <a:p>
            <a:pPr marL="12700">
              <a:lnSpc>
                <a:spcPts val="5405"/>
              </a:lnSpc>
              <a:spcBef>
                <a:spcPts val="130"/>
              </a:spcBef>
            </a:pPr>
            <a:endParaRPr lang="en-US" spc="-10" dirty="0">
              <a:solidFill>
                <a:schemeClr val="tx1">
                  <a:lumMod val="50000"/>
                  <a:lumOff val="50000"/>
                </a:schemeClr>
              </a:solidFill>
              <a:ea typeface="Calibri"/>
            </a:endParaRPr>
          </a:p>
        </p:txBody>
      </p:sp>
      <p:grpSp>
        <p:nvGrpSpPr>
          <p:cNvPr id="22" name="Groupe 20">
            <a:extLst>
              <a:ext uri="{FF2B5EF4-FFF2-40B4-BE49-F238E27FC236}">
                <a16:creationId xmlns:a16="http://schemas.microsoft.com/office/drawing/2014/main" id="{6A6A5516-E2C9-B81D-A516-8C7B698C1CCD}"/>
              </a:ext>
            </a:extLst>
          </p:cNvPr>
          <p:cNvGrpSpPr/>
          <p:nvPr/>
        </p:nvGrpSpPr>
        <p:grpSpPr>
          <a:xfrm>
            <a:off x="5974135" y="3022600"/>
            <a:ext cx="3322265" cy="1168400"/>
            <a:chOff x="5426574" y="3137272"/>
            <a:chExt cx="3365500" cy="1168400"/>
          </a:xfrm>
        </p:grpSpPr>
        <p:pic>
          <p:nvPicPr>
            <p:cNvPr id="23" name="Image 4">
              <a:extLst>
                <a:ext uri="{FF2B5EF4-FFF2-40B4-BE49-F238E27FC236}">
                  <a16:creationId xmlns:a16="http://schemas.microsoft.com/office/drawing/2014/main" id="{04B81ED4-9C55-59E2-AE6E-F9373FCFAD96}"/>
                </a:ext>
              </a:extLst>
            </p:cNvPr>
            <p:cNvPicPr>
              <a:picLocks noChangeAspect="1"/>
            </p:cNvPicPr>
            <p:nvPr/>
          </p:nvPicPr>
          <p:blipFill>
            <a:blip r:embed="rId3"/>
            <a:stretch>
              <a:fillRect/>
            </a:stretch>
          </p:blipFill>
          <p:spPr>
            <a:xfrm>
              <a:off x="5426574" y="3137272"/>
              <a:ext cx="3365500" cy="1168400"/>
            </a:xfrm>
            <a:prstGeom prst="rect">
              <a:avLst/>
            </a:prstGeom>
          </p:spPr>
        </p:pic>
        <p:sp>
          <p:nvSpPr>
            <p:cNvPr id="24" name="Tekstvak 15">
              <a:extLst>
                <a:ext uri="{FF2B5EF4-FFF2-40B4-BE49-F238E27FC236}">
                  <a16:creationId xmlns:a16="http://schemas.microsoft.com/office/drawing/2014/main" id="{E69E5883-5799-B276-E504-483675910FF1}"/>
                </a:ext>
              </a:extLst>
            </p:cNvPr>
            <p:cNvSpPr txBox="1"/>
            <p:nvPr/>
          </p:nvSpPr>
          <p:spPr>
            <a:xfrm>
              <a:off x="6053490" y="3502709"/>
              <a:ext cx="2211169" cy="584775"/>
            </a:xfrm>
            <a:prstGeom prst="rect">
              <a:avLst/>
            </a:prstGeom>
            <a:noFill/>
          </p:spPr>
          <p:txBody>
            <a:bodyPr wrap="square" rtlCol="0">
              <a:spAutoFit/>
            </a:bodyPr>
            <a:lstStyle/>
            <a:p>
              <a:pPr algn="ctr"/>
              <a:r>
                <a:rPr lang="en-GB" sz="1600" b="1" dirty="0" err="1">
                  <a:latin typeface="Arial" panose="020B0604020202020204" pitchFamily="34" charset="0"/>
                  <a:cs typeface="Arial" panose="020B0604020202020204" pitchFamily="34" charset="0"/>
                </a:rPr>
                <a:t>Provinciale</a:t>
              </a:r>
              <a:r>
                <a:rPr lang="en-GB" sz="1600" b="1" dirty="0">
                  <a:latin typeface="Arial" panose="020B0604020202020204" pitchFamily="34" charset="0"/>
                  <a:cs typeface="Arial" panose="020B0604020202020204" pitchFamily="34" charset="0"/>
                </a:rPr>
                <a:t> </a:t>
              </a:r>
              <a:r>
                <a:rPr lang="en-GB" sz="1600" b="1" dirty="0" err="1">
                  <a:latin typeface="Arial" panose="020B0604020202020204" pitchFamily="34" charset="0"/>
                  <a:cs typeface="Arial" panose="020B0604020202020204" pitchFamily="34" charset="0"/>
                </a:rPr>
                <a:t>fase</a:t>
              </a:r>
              <a:endParaRPr lang="en-GB" sz="1600" b="1" dirty="0">
                <a:latin typeface="Arial" panose="020B0604020202020204" pitchFamily="34" charset="0"/>
                <a:cs typeface="Arial" panose="020B0604020202020204" pitchFamily="34" charset="0"/>
              </a:endParaRPr>
            </a:p>
            <a:p>
              <a:pPr algn="ctr"/>
              <a:r>
                <a:rPr lang="en-GB" sz="1600" b="1" dirty="0">
                  <a:latin typeface="Arial" panose="020B0604020202020204" pitchFamily="34" charset="0"/>
                  <a:cs typeface="Arial" panose="020B0604020202020204" pitchFamily="34" charset="0"/>
                </a:rPr>
                <a:t>Gouverneur</a:t>
              </a:r>
            </a:p>
          </p:txBody>
        </p:sp>
      </p:grpSp>
      <p:grpSp>
        <p:nvGrpSpPr>
          <p:cNvPr id="25" name="Groupe 46">
            <a:extLst>
              <a:ext uri="{FF2B5EF4-FFF2-40B4-BE49-F238E27FC236}">
                <a16:creationId xmlns:a16="http://schemas.microsoft.com/office/drawing/2014/main" id="{81F76027-00CA-B1E4-A170-7CD589810160}"/>
              </a:ext>
            </a:extLst>
          </p:cNvPr>
          <p:cNvGrpSpPr/>
          <p:nvPr/>
        </p:nvGrpSpPr>
        <p:grpSpPr>
          <a:xfrm>
            <a:off x="6705600" y="1208532"/>
            <a:ext cx="1855322" cy="1733184"/>
            <a:chOff x="6086974" y="1331982"/>
            <a:chExt cx="2044700" cy="1803400"/>
          </a:xfrm>
        </p:grpSpPr>
        <p:pic>
          <p:nvPicPr>
            <p:cNvPr id="26" name="Image 47">
              <a:extLst>
                <a:ext uri="{FF2B5EF4-FFF2-40B4-BE49-F238E27FC236}">
                  <a16:creationId xmlns:a16="http://schemas.microsoft.com/office/drawing/2014/main" id="{DE488A3A-056C-2894-23D0-BA76CE180DC6}"/>
                </a:ext>
              </a:extLst>
            </p:cNvPr>
            <p:cNvPicPr>
              <a:picLocks noChangeAspect="1"/>
            </p:cNvPicPr>
            <p:nvPr/>
          </p:nvPicPr>
          <p:blipFill>
            <a:blip r:embed="rId4"/>
            <a:stretch>
              <a:fillRect/>
            </a:stretch>
          </p:blipFill>
          <p:spPr>
            <a:xfrm>
              <a:off x="6086974" y="1331982"/>
              <a:ext cx="2044700" cy="1803400"/>
            </a:xfrm>
            <a:prstGeom prst="rect">
              <a:avLst/>
            </a:prstGeom>
          </p:spPr>
        </p:pic>
        <p:sp>
          <p:nvSpPr>
            <p:cNvPr id="27" name="Tekstvak 15">
              <a:extLst>
                <a:ext uri="{FF2B5EF4-FFF2-40B4-BE49-F238E27FC236}">
                  <a16:creationId xmlns:a16="http://schemas.microsoft.com/office/drawing/2014/main" id="{7D3A9776-3204-EC72-F40F-5C20566F44C0}"/>
                </a:ext>
              </a:extLst>
            </p:cNvPr>
            <p:cNvSpPr txBox="1"/>
            <p:nvPr/>
          </p:nvSpPr>
          <p:spPr>
            <a:xfrm>
              <a:off x="6298828" y="2337680"/>
              <a:ext cx="1684499" cy="448343"/>
            </a:xfrm>
            <a:prstGeom prst="rect">
              <a:avLst/>
            </a:prstGeom>
            <a:noFill/>
          </p:spPr>
          <p:txBody>
            <a:bodyPr wrap="square" rtlCol="0">
              <a:spAutoFit/>
            </a:bodyPr>
            <a:lstStyle/>
            <a:p>
              <a:pPr algn="ctr"/>
              <a:r>
                <a:rPr lang="en-GB" sz="1100" b="1" dirty="0" err="1">
                  <a:latin typeface="Arial" panose="020B0604020202020204" pitchFamily="34" charset="0"/>
                  <a:cs typeface="Arial" panose="020B0604020202020204" pitchFamily="34" charset="0"/>
                </a:rPr>
                <a:t>Federale</a:t>
              </a:r>
              <a:r>
                <a:rPr lang="en-GB" sz="1100" b="1" dirty="0">
                  <a:latin typeface="Arial" panose="020B0604020202020204" pitchFamily="34" charset="0"/>
                  <a:cs typeface="Arial" panose="020B0604020202020204" pitchFamily="34" charset="0"/>
                </a:rPr>
                <a:t> </a:t>
              </a:r>
              <a:r>
                <a:rPr lang="en-GB" sz="1100" b="1" dirty="0" err="1">
                  <a:latin typeface="Arial" panose="020B0604020202020204" pitchFamily="34" charset="0"/>
                  <a:cs typeface="Arial" panose="020B0604020202020204" pitchFamily="34" charset="0"/>
                </a:rPr>
                <a:t>fase</a:t>
              </a:r>
              <a:r>
                <a:rPr lang="en-GB" sz="1100" b="1" dirty="0">
                  <a:latin typeface="Arial" panose="020B0604020202020204" pitchFamily="34" charset="0"/>
                  <a:cs typeface="Arial" panose="020B0604020202020204" pitchFamily="34" charset="0"/>
                </a:rPr>
                <a:t> Minister</a:t>
              </a:r>
            </a:p>
          </p:txBody>
        </p:sp>
      </p:grpSp>
      <p:sp>
        <p:nvSpPr>
          <p:cNvPr id="28" name="Tekstvak 14">
            <a:extLst>
              <a:ext uri="{FF2B5EF4-FFF2-40B4-BE49-F238E27FC236}">
                <a16:creationId xmlns:a16="http://schemas.microsoft.com/office/drawing/2014/main" id="{5679288B-B30E-81B3-F43A-DBAB5F820DE7}"/>
              </a:ext>
            </a:extLst>
          </p:cNvPr>
          <p:cNvSpPr txBox="1"/>
          <p:nvPr/>
        </p:nvSpPr>
        <p:spPr>
          <a:xfrm>
            <a:off x="664386" y="4819242"/>
            <a:ext cx="3209389" cy="369332"/>
          </a:xfrm>
          <a:prstGeom prst="rect">
            <a:avLst/>
          </a:prstGeom>
          <a:noFill/>
        </p:spPr>
        <p:txBody>
          <a:bodyPr wrap="square" lIns="91440" tIns="45720" rIns="91440" bIns="45720" rtlCol="0" anchor="t">
            <a:spAutoFit/>
          </a:bodyPr>
          <a:lstStyle/>
          <a:p>
            <a:pPr algn="ctr"/>
            <a:r>
              <a:rPr lang="en-GB" b="1" dirty="0">
                <a:cs typeface="Arial"/>
              </a:rPr>
              <a:t>Op het </a:t>
            </a:r>
            <a:r>
              <a:rPr lang="en-GB" b="1" dirty="0" err="1">
                <a:cs typeface="Arial"/>
              </a:rPr>
              <a:t>terrein</a:t>
            </a:r>
            <a:endParaRPr lang="en-GB" b="1" dirty="0" err="1">
              <a:cs typeface="Arial" panose="020B0604020202020204" pitchFamily="34" charset="0"/>
            </a:endParaRPr>
          </a:p>
        </p:txBody>
      </p:sp>
      <p:grpSp>
        <p:nvGrpSpPr>
          <p:cNvPr id="30" name="Groupe 21">
            <a:extLst>
              <a:ext uri="{FF2B5EF4-FFF2-40B4-BE49-F238E27FC236}">
                <a16:creationId xmlns:a16="http://schemas.microsoft.com/office/drawing/2014/main" id="{436D9BE6-4812-2183-4CB1-BDFFA80B327B}"/>
              </a:ext>
            </a:extLst>
          </p:cNvPr>
          <p:cNvGrpSpPr/>
          <p:nvPr/>
        </p:nvGrpSpPr>
        <p:grpSpPr>
          <a:xfrm>
            <a:off x="5192930" y="4267200"/>
            <a:ext cx="4838700" cy="1295400"/>
            <a:chOff x="4689974" y="4305672"/>
            <a:chExt cx="4838700" cy="1295400"/>
          </a:xfrm>
        </p:grpSpPr>
        <p:pic>
          <p:nvPicPr>
            <p:cNvPr id="31" name="Image 3">
              <a:extLst>
                <a:ext uri="{FF2B5EF4-FFF2-40B4-BE49-F238E27FC236}">
                  <a16:creationId xmlns:a16="http://schemas.microsoft.com/office/drawing/2014/main" id="{88A9FACE-2E05-4323-854F-559D49B2615B}"/>
                </a:ext>
              </a:extLst>
            </p:cNvPr>
            <p:cNvPicPr>
              <a:picLocks noChangeAspect="1"/>
            </p:cNvPicPr>
            <p:nvPr/>
          </p:nvPicPr>
          <p:blipFill>
            <a:blip r:embed="rId5"/>
            <a:stretch>
              <a:fillRect/>
            </a:stretch>
          </p:blipFill>
          <p:spPr>
            <a:xfrm>
              <a:off x="4689974" y="4305672"/>
              <a:ext cx="4838700" cy="1295400"/>
            </a:xfrm>
            <a:prstGeom prst="rect">
              <a:avLst/>
            </a:prstGeom>
          </p:spPr>
        </p:pic>
        <p:sp>
          <p:nvSpPr>
            <p:cNvPr id="32" name="Tekstvak 15">
              <a:extLst>
                <a:ext uri="{FF2B5EF4-FFF2-40B4-BE49-F238E27FC236}">
                  <a16:creationId xmlns:a16="http://schemas.microsoft.com/office/drawing/2014/main" id="{21C5BDB0-A617-DBD3-6605-38DE6292EE67}"/>
                </a:ext>
              </a:extLst>
            </p:cNvPr>
            <p:cNvSpPr txBox="1"/>
            <p:nvPr/>
          </p:nvSpPr>
          <p:spPr>
            <a:xfrm>
              <a:off x="6022189" y="4749993"/>
              <a:ext cx="2318466" cy="584775"/>
            </a:xfrm>
            <a:prstGeom prst="rect">
              <a:avLst/>
            </a:prstGeom>
            <a:noFill/>
          </p:spPr>
          <p:txBody>
            <a:bodyPr wrap="square" rtlCol="0">
              <a:spAutoFit/>
            </a:bodyPr>
            <a:lstStyle/>
            <a:p>
              <a:pPr algn="ctr"/>
              <a:r>
                <a:rPr lang="en-GB" sz="1600" b="1" dirty="0" err="1">
                  <a:solidFill>
                    <a:schemeClr val="bg1"/>
                  </a:solidFill>
                  <a:latin typeface="Arial" panose="020B0604020202020204" pitchFamily="34" charset="0"/>
                  <a:cs typeface="Arial" panose="020B0604020202020204" pitchFamily="34" charset="0"/>
                </a:rPr>
                <a:t>Gemeentelijke</a:t>
              </a:r>
              <a:r>
                <a:rPr lang="en-GB" sz="1600" b="1" dirty="0">
                  <a:solidFill>
                    <a:schemeClr val="bg1"/>
                  </a:solidFill>
                  <a:latin typeface="Arial" panose="020B0604020202020204" pitchFamily="34" charset="0"/>
                  <a:cs typeface="Arial" panose="020B0604020202020204" pitchFamily="34" charset="0"/>
                </a:rPr>
                <a:t> </a:t>
              </a:r>
              <a:r>
                <a:rPr lang="en-GB" sz="1600" b="1" dirty="0" err="1">
                  <a:solidFill>
                    <a:schemeClr val="bg1"/>
                  </a:solidFill>
                  <a:latin typeface="Arial" panose="020B0604020202020204" pitchFamily="34" charset="0"/>
                  <a:cs typeface="Arial" panose="020B0604020202020204" pitchFamily="34" charset="0"/>
                </a:rPr>
                <a:t>fase</a:t>
              </a:r>
              <a:r>
                <a:rPr lang="en-GB" sz="1600" b="1" dirty="0">
                  <a:solidFill>
                    <a:schemeClr val="bg1"/>
                  </a:solidFill>
                  <a:latin typeface="Arial" panose="020B0604020202020204" pitchFamily="34" charset="0"/>
                  <a:cs typeface="Arial" panose="020B0604020202020204" pitchFamily="34" charset="0"/>
                </a:rPr>
                <a:t> Burgemeester</a:t>
              </a:r>
            </a:p>
          </p:txBody>
        </p:sp>
      </p:grpSp>
      <p:sp>
        <p:nvSpPr>
          <p:cNvPr id="33" name="Driehoek 9">
            <a:extLst>
              <a:ext uri="{FF2B5EF4-FFF2-40B4-BE49-F238E27FC236}">
                <a16:creationId xmlns:a16="http://schemas.microsoft.com/office/drawing/2014/main" id="{0CDF87A4-702A-ED21-90C5-40E1ECEC59C1}"/>
              </a:ext>
            </a:extLst>
          </p:cNvPr>
          <p:cNvSpPr/>
          <p:nvPr/>
        </p:nvSpPr>
        <p:spPr>
          <a:xfrm>
            <a:off x="4937760" y="1126024"/>
            <a:ext cx="5409390" cy="4534547"/>
          </a:xfrm>
          <a:prstGeom prst="triangle">
            <a:avLst/>
          </a:prstGeom>
          <a:noFill/>
          <a:ln w="19050">
            <a:solidFill>
              <a:srgbClr val="00A49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7E6E6"/>
              </a:solidFill>
              <a:latin typeface="Arial" panose="020B0604020202020204" pitchFamily="34" charset="0"/>
              <a:cs typeface="Arial" panose="020B0604020202020204" pitchFamily="34" charset="0"/>
            </a:endParaRPr>
          </a:p>
        </p:txBody>
      </p:sp>
      <p:pic>
        <p:nvPicPr>
          <p:cNvPr id="34" name="Afbeelding 9">
            <a:extLst>
              <a:ext uri="{FF2B5EF4-FFF2-40B4-BE49-F238E27FC236}">
                <a16:creationId xmlns:a16="http://schemas.microsoft.com/office/drawing/2014/main" id="{181E4442-CD1F-AE75-7E6B-8E7173C917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0731" y="2250842"/>
            <a:ext cx="457620" cy="1786897"/>
          </a:xfrm>
          <a:prstGeom prst="rect">
            <a:avLst/>
          </a:prstGeom>
        </p:spPr>
      </p:pic>
      <p:pic>
        <p:nvPicPr>
          <p:cNvPr id="35" name="Afbeelding 11">
            <a:extLst>
              <a:ext uri="{FF2B5EF4-FFF2-40B4-BE49-F238E27FC236}">
                <a16:creationId xmlns:a16="http://schemas.microsoft.com/office/drawing/2014/main" id="{08394835-88D6-9EA1-4338-B350067E75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6661" y="3528491"/>
            <a:ext cx="575729" cy="1796276"/>
          </a:xfrm>
          <a:prstGeom prst="rect">
            <a:avLst/>
          </a:prstGeom>
        </p:spPr>
      </p:pic>
      <p:pic>
        <p:nvPicPr>
          <p:cNvPr id="36" name="Afbeelding 13">
            <a:extLst>
              <a:ext uri="{FF2B5EF4-FFF2-40B4-BE49-F238E27FC236}">
                <a16:creationId xmlns:a16="http://schemas.microsoft.com/office/drawing/2014/main" id="{DAE083D9-53CD-4B63-8376-E2EA213776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77385" y="1058064"/>
            <a:ext cx="855333" cy="1798716"/>
          </a:xfrm>
          <a:prstGeom prst="rect">
            <a:avLst/>
          </a:prstGeom>
        </p:spPr>
      </p:pic>
      <p:pic>
        <p:nvPicPr>
          <p:cNvPr id="37" name="Picture 36">
            <a:extLst>
              <a:ext uri="{FF2B5EF4-FFF2-40B4-BE49-F238E27FC236}">
                <a16:creationId xmlns:a16="http://schemas.microsoft.com/office/drawing/2014/main" id="{A392EA5F-A72D-5FEE-9B12-228766A7B6D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55381" y="4271394"/>
            <a:ext cx="1478224" cy="1306348"/>
          </a:xfrm>
          <a:prstGeom prst="rect">
            <a:avLst/>
          </a:prstGeom>
        </p:spPr>
      </p:pic>
      <p:pic>
        <p:nvPicPr>
          <p:cNvPr id="29" name="Picture 28">
            <a:extLst>
              <a:ext uri="{FF2B5EF4-FFF2-40B4-BE49-F238E27FC236}">
                <a16:creationId xmlns:a16="http://schemas.microsoft.com/office/drawing/2014/main" id="{B037E4BE-B42B-2FD3-FC63-D1EDE94D23F5}"/>
              </a:ext>
            </a:extLst>
          </p:cNvPr>
          <p:cNvPicPr>
            <a:picLocks noChangeAspect="1"/>
          </p:cNvPicPr>
          <p:nvPr/>
        </p:nvPicPr>
        <p:blipFill>
          <a:blip r:embed="rId10" cstate="print">
            <a:extLst>
              <a:ext uri="{28A0092B-C50C-407E-A947-70E740481C1C}">
                <a14:useLocalDpi xmlns:a14="http://schemas.microsoft.com/office/drawing/2010/main" val="0"/>
              </a:ext>
            </a:extLst>
          </a:blip>
          <a:srcRect t="-3024" r="-3170"/>
          <a:stretch>
            <a:fillRect/>
          </a:stretch>
        </p:blipFill>
        <p:spPr>
          <a:xfrm>
            <a:off x="664386" y="1956032"/>
            <a:ext cx="3421580" cy="2763656"/>
          </a:xfrm>
          <a:prstGeom prst="rect">
            <a:avLst/>
          </a:prstGeom>
        </p:spPr>
      </p:pic>
    </p:spTree>
    <p:extLst>
      <p:ext uri="{BB962C8B-B14F-4D97-AF65-F5344CB8AC3E}">
        <p14:creationId xmlns:p14="http://schemas.microsoft.com/office/powerpoint/2010/main" val="1600273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0C305-2B25-17B9-843A-588B0C2F3D18}"/>
            </a:ext>
          </a:extLst>
        </p:cNvPr>
        <p:cNvGrpSpPr/>
        <p:nvPr/>
      </p:nvGrpSpPr>
      <p:grpSpPr>
        <a:xfrm>
          <a:off x="0" y="0"/>
          <a:ext cx="0" cy="0"/>
          <a:chOff x="0" y="0"/>
          <a:chExt cx="0" cy="0"/>
        </a:xfrm>
      </p:grpSpPr>
      <p:sp>
        <p:nvSpPr>
          <p:cNvPr id="20" name="object 20">
            <a:extLst>
              <a:ext uri="{FF2B5EF4-FFF2-40B4-BE49-F238E27FC236}">
                <a16:creationId xmlns:a16="http://schemas.microsoft.com/office/drawing/2014/main" id="{BCBCF9B5-D1BD-2156-7349-92947A1105A2}"/>
              </a:ext>
            </a:extLst>
          </p:cNvPr>
          <p:cNvSpPr txBox="1">
            <a:spLocks noGrp="1"/>
          </p:cNvSpPr>
          <p:nvPr>
            <p:ph type="title"/>
          </p:nvPr>
        </p:nvSpPr>
        <p:spPr>
          <a:xfrm>
            <a:off x="818899" y="819709"/>
            <a:ext cx="10046879" cy="944102"/>
          </a:xfrm>
          <a:prstGeom prst="rect">
            <a:avLst/>
          </a:prstGeom>
        </p:spPr>
        <p:txBody>
          <a:bodyPr vert="horz" wrap="square" lIns="0" tIns="286509" rIns="0" bIns="0" rtlCol="0" anchor="t">
            <a:spAutoFit/>
          </a:bodyPr>
          <a:lstStyle/>
          <a:p>
            <a:pPr marL="12700">
              <a:lnSpc>
                <a:spcPts val="5405"/>
              </a:lnSpc>
              <a:spcBef>
                <a:spcPts val="130"/>
              </a:spcBef>
            </a:pPr>
            <a:r>
              <a:rPr lang="nl-BE" sz="4000" dirty="0">
                <a:solidFill>
                  <a:schemeClr val="accent2"/>
                </a:solidFill>
              </a:rPr>
              <a:t>Alarmeren en informeren bevolking (en pers)</a:t>
            </a:r>
            <a:endParaRPr lang="en-US" sz="4400" spc="-10" dirty="0">
              <a:solidFill>
                <a:schemeClr val="accent2"/>
              </a:solidFill>
              <a:ea typeface="Calibri"/>
            </a:endParaRPr>
          </a:p>
        </p:txBody>
      </p:sp>
      <p:sp>
        <p:nvSpPr>
          <p:cNvPr id="21" name="object 21">
            <a:extLst>
              <a:ext uri="{FF2B5EF4-FFF2-40B4-BE49-F238E27FC236}">
                <a16:creationId xmlns:a16="http://schemas.microsoft.com/office/drawing/2014/main" id="{EA67FBC3-4510-E452-B1CA-EF9DD877211A}"/>
              </a:ext>
            </a:extLst>
          </p:cNvPr>
          <p:cNvSpPr txBox="1">
            <a:spLocks noGrp="1"/>
          </p:cNvSpPr>
          <p:nvPr>
            <p:ph type="body" idx="1"/>
          </p:nvPr>
        </p:nvSpPr>
        <p:spPr>
          <a:xfrm>
            <a:off x="818899" y="2471924"/>
            <a:ext cx="9298940" cy="320601"/>
          </a:xfrm>
          <a:prstGeom prst="rect">
            <a:avLst/>
          </a:prstGeom>
        </p:spPr>
        <p:txBody>
          <a:bodyPr vert="horz" wrap="square" lIns="0" tIns="12700" rIns="0" bIns="0" rtlCol="0" anchor="t">
            <a:spAutoFit/>
          </a:bodyPr>
          <a:lstStyle/>
          <a:p>
            <a:pPr marL="342900" indent="-342900">
              <a:lnSpc>
                <a:spcPct val="100000"/>
              </a:lnSpc>
              <a:spcBef>
                <a:spcPts val="30"/>
              </a:spcBef>
              <a:buFont typeface="Arial" panose="020B0604020202020204" pitchFamily="34" charset="0"/>
              <a:buChar char="•"/>
            </a:pPr>
            <a:r>
              <a:rPr lang="nl-BE" sz="2000" b="0" dirty="0">
                <a:ea typeface="Calibri"/>
              </a:rPr>
              <a:t>(…)</a:t>
            </a:r>
            <a:endParaRPr lang="en-US"/>
          </a:p>
        </p:txBody>
      </p:sp>
    </p:spTree>
    <p:extLst>
      <p:ext uri="{BB962C8B-B14F-4D97-AF65-F5344CB8AC3E}">
        <p14:creationId xmlns:p14="http://schemas.microsoft.com/office/powerpoint/2010/main" val="3821056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title"/>
          </p:nvPr>
        </p:nvSpPr>
        <p:spPr>
          <a:xfrm>
            <a:off x="818899" y="819709"/>
            <a:ext cx="10046879" cy="981804"/>
          </a:xfrm>
          <a:prstGeom prst="rect">
            <a:avLst/>
          </a:prstGeom>
        </p:spPr>
        <p:txBody>
          <a:bodyPr vert="horz" wrap="square" lIns="0" tIns="286509" rIns="0" bIns="0" rtlCol="0" anchor="t">
            <a:spAutoFit/>
          </a:bodyPr>
          <a:lstStyle/>
          <a:p>
            <a:pPr marL="12700">
              <a:lnSpc>
                <a:spcPts val="5405"/>
              </a:lnSpc>
              <a:spcBef>
                <a:spcPts val="130"/>
              </a:spcBef>
            </a:pPr>
            <a:r>
              <a:rPr lang="nl-BE" dirty="0"/>
              <a:t>Wat kan het vrijwilligerskorps doen?</a:t>
            </a:r>
            <a:endParaRPr i="1" spc="-10" dirty="0"/>
          </a:p>
        </p:txBody>
      </p:sp>
      <p:sp>
        <p:nvSpPr>
          <p:cNvPr id="21" name="object 21"/>
          <p:cNvSpPr txBox="1">
            <a:spLocks noGrp="1"/>
          </p:cNvSpPr>
          <p:nvPr>
            <p:ph type="body" idx="1"/>
          </p:nvPr>
        </p:nvSpPr>
        <p:spPr>
          <a:xfrm>
            <a:off x="816059" y="1877293"/>
            <a:ext cx="10904727" cy="1551707"/>
          </a:xfrm>
          <a:prstGeom prst="rect">
            <a:avLst/>
          </a:prstGeom>
        </p:spPr>
        <p:txBody>
          <a:bodyPr vert="horz" wrap="square" lIns="0" tIns="12700" rIns="0" bIns="0" rtlCol="0" anchor="t">
            <a:spAutoFit/>
          </a:bodyPr>
          <a:lstStyle/>
          <a:p>
            <a:pPr>
              <a:lnSpc>
                <a:spcPct val="100000"/>
              </a:lnSpc>
              <a:spcBef>
                <a:spcPts val="30"/>
              </a:spcBef>
            </a:pPr>
            <a:endParaRPr lang="nl-BE" sz="2000" b="0" dirty="0"/>
          </a:p>
          <a:p>
            <a:pPr marL="342900" indent="-342900" algn="l">
              <a:spcBef>
                <a:spcPts val="30"/>
              </a:spcBef>
              <a:buFont typeface="Arial" panose="020B0604020202020204" pitchFamily="34" charset="0"/>
              <a:buChar char="•"/>
            </a:pPr>
            <a:r>
              <a:rPr lang="nl-BE" sz="2000" b="0" dirty="0">
                <a:ea typeface="Calibri"/>
              </a:rPr>
              <a:t>Heel verschillende taken: afhankelijk van de nood(situatie).</a:t>
            </a:r>
          </a:p>
          <a:p>
            <a:pPr marL="342900" indent="-342900">
              <a:spcBef>
                <a:spcPts val="30"/>
              </a:spcBef>
              <a:buFont typeface="Arial" panose="020B0604020202020204" pitchFamily="34" charset="0"/>
              <a:buChar char="•"/>
            </a:pPr>
            <a:r>
              <a:rPr lang="nl-BE" sz="2000" b="0" dirty="0">
                <a:ea typeface="Calibri"/>
              </a:rPr>
              <a:t>Maar: steeds: uitvoerend, ondersteunend en aanvullend op de taken van de veiligheidsdisciplines en de overheden + in veilige omstandigheden. </a:t>
            </a:r>
          </a:p>
          <a:p>
            <a:pPr marL="342900" indent="-342900">
              <a:spcBef>
                <a:spcPts val="30"/>
              </a:spcBef>
              <a:buFont typeface="Arial" panose="020B0604020202020204" pitchFamily="34" charset="0"/>
              <a:buChar char="•"/>
            </a:pPr>
            <a:r>
              <a:rPr lang="nl-BE" sz="2000" dirty="0">
                <a:ea typeface="Calibri"/>
              </a:rPr>
              <a:t>= nooit 'in de plaats van', altijd 'helpen bij...'</a:t>
            </a:r>
            <a:endParaRPr lang="nl-BE" sz="2000" b="0" dirty="0">
              <a:ea typeface="Calibri"/>
            </a:endParaRPr>
          </a:p>
        </p:txBody>
      </p:sp>
    </p:spTree>
    <p:extLst>
      <p:ext uri="{BB962C8B-B14F-4D97-AF65-F5344CB8AC3E}">
        <p14:creationId xmlns:p14="http://schemas.microsoft.com/office/powerpoint/2010/main" val="1350356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50.000 zandzakjes tegen wateroverlast (Lommel) | Het Nieuwsblad Mobile">
            <a:extLst>
              <a:ext uri="{FF2B5EF4-FFF2-40B4-BE49-F238E27FC236}">
                <a16:creationId xmlns:a16="http://schemas.microsoft.com/office/drawing/2014/main" id="{FC24A4D6-69A8-BDFB-E64A-8DDFE46F963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0498" y="877215"/>
            <a:ext cx="5577836" cy="2880357"/>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D916BAF4-18A9-E7B9-05B2-7E339D55586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880544" y="877215"/>
            <a:ext cx="3230277" cy="2879616"/>
          </a:xfrm>
          <a:prstGeom prst="rect">
            <a:avLst/>
          </a:prstGeom>
        </p:spPr>
      </p:pic>
      <p:pic>
        <p:nvPicPr>
          <p:cNvPr id="2058" name="Picture 10" descr="Inzameling hulpgoederen voor Oekraïne gaat door: 'Hulp blijft onverminderd  hard nodig' - Scherpenzeelse Krant | Nieuws uit de regio Scherpenzeel">
            <a:extLst>
              <a:ext uri="{FF2B5EF4-FFF2-40B4-BE49-F238E27FC236}">
                <a16:creationId xmlns:a16="http://schemas.microsoft.com/office/drawing/2014/main" id="{D8A504CB-8629-6278-EB5A-2D99A7682A8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9273031" y="893936"/>
            <a:ext cx="2731733" cy="28796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Waarom u beter niet met keukenzout strooit als het glad is - MAX Vandaag">
            <a:extLst>
              <a:ext uri="{FF2B5EF4-FFF2-40B4-BE49-F238E27FC236}">
                <a16:creationId xmlns:a16="http://schemas.microsoft.com/office/drawing/2014/main" id="{7515EC15-576F-4F93-BF4D-CE6DC84D9A4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a:fillRect/>
          </a:stretch>
        </p:blipFill>
        <p:spPr bwMode="auto">
          <a:xfrm>
            <a:off x="2514600" y="3886200"/>
            <a:ext cx="4777231" cy="202021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aterbedeling op zaterdag (Ronse) | Het Nieuwsblad Mobile">
            <a:extLst>
              <a:ext uri="{FF2B5EF4-FFF2-40B4-BE49-F238E27FC236}">
                <a16:creationId xmlns:a16="http://schemas.microsoft.com/office/drawing/2014/main" id="{25100301-0338-C034-A6BA-3790074F599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a:fillRect/>
          </a:stretch>
        </p:blipFill>
        <p:spPr bwMode="auto">
          <a:xfrm>
            <a:off x="152890" y="3886200"/>
            <a:ext cx="2209310" cy="20202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Flyeren of drukwerk bedelen? Wees je bewust van alle regels | VLAIO">
            <a:extLst>
              <a:ext uri="{FF2B5EF4-FFF2-40B4-BE49-F238E27FC236}">
                <a16:creationId xmlns:a16="http://schemas.microsoft.com/office/drawing/2014/main" id="{CD1C4507-639B-87A9-CACC-1CD162D81DFF}"/>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a:fillRect/>
          </a:stretch>
        </p:blipFill>
        <p:spPr bwMode="auto">
          <a:xfrm>
            <a:off x="7444231" y="3886200"/>
            <a:ext cx="4560533" cy="2020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052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b5f15ae-b2bc-42aa-8bdd-bc93fb040f1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34EA15570ABB4D91289416586F7F04" ma:contentTypeVersion="11" ma:contentTypeDescription="Create a new document." ma:contentTypeScope="" ma:versionID="be4b5e7e989a6406ac4ed0abc501c78b">
  <xsd:schema xmlns:xsd="http://www.w3.org/2001/XMLSchema" xmlns:xs="http://www.w3.org/2001/XMLSchema" xmlns:p="http://schemas.microsoft.com/office/2006/metadata/properties" xmlns:ns2="ab5f15ae-b2bc-42aa-8bdd-bc93fb040f12" targetNamespace="http://schemas.microsoft.com/office/2006/metadata/properties" ma:root="true" ma:fieldsID="9b4559857770f84670785153c4dea985" ns2:_="">
    <xsd:import namespace="ab5f15ae-b2bc-42aa-8bdd-bc93fb040f1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5f15ae-b2bc-42aa-8bdd-bc93fb040f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d12e951-e78d-459c-b21b-67901cf8537b"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BillingMetadata" ma:index="1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E3D8D0-B286-4539-9C2C-4104516454BD}">
  <ds:schemaRefs>
    <ds:schemaRef ds:uri="http://schemas.microsoft.com/office/2006/documentManagement/types"/>
    <ds:schemaRef ds:uri="ab5f15ae-b2bc-42aa-8bdd-bc93fb040f12"/>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A7E1ABBE-2A20-446E-8DD5-3C776F67A0C9}">
  <ds:schemaRefs>
    <ds:schemaRef ds:uri="http://schemas.microsoft.com/sharepoint/v3/contenttype/forms"/>
  </ds:schemaRefs>
</ds:datastoreItem>
</file>

<file path=customXml/itemProps3.xml><?xml version="1.0" encoding="utf-8"?>
<ds:datastoreItem xmlns:ds="http://schemas.openxmlformats.org/officeDocument/2006/customXml" ds:itemID="{A0F29F36-96D5-42B1-B4D8-D61A233C3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5f15ae-b2bc-42aa-8bdd-bc93fb040f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614</TotalTime>
  <Words>1833</Words>
  <Application>Microsoft Office PowerPoint</Application>
  <PresentationFormat>Breedbeeld</PresentationFormat>
  <Paragraphs>201</Paragraphs>
  <Slides>24</Slides>
  <Notes>24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24</vt:i4>
      </vt:variant>
    </vt:vector>
  </HeadingPairs>
  <TitlesOfParts>
    <vt:vector size="29" baseType="lpstr">
      <vt:lpstr>Arial</vt:lpstr>
      <vt:lpstr>Arial,Sans-Serif</vt:lpstr>
      <vt:lpstr>Calibri</vt:lpstr>
      <vt:lpstr>Courier New</vt:lpstr>
      <vt:lpstr>Office Theme</vt:lpstr>
      <vt:lpstr>(Locatie) – (Datum)</vt:lpstr>
      <vt:lpstr>Welkom!</vt:lpstr>
      <vt:lpstr>Een noodsituatie!?</vt:lpstr>
      <vt:lpstr>PowerPoint-presentatie</vt:lpstr>
      <vt:lpstr>Wie doet wat?</vt:lpstr>
      <vt:lpstr>PowerPoint-presentatie</vt:lpstr>
      <vt:lpstr>Alarmeren en informeren bevolking (en pers)</vt:lpstr>
      <vt:lpstr>Wat kan het vrijwilligerskorps doen?</vt:lpstr>
      <vt:lpstr>PowerPoint-presentatie</vt:lpstr>
      <vt:lpstr>Wanneer kan het korps ingezet worden?</vt:lpstr>
      <vt:lpstr>Wie beslist of het korps wordt ingezet?</vt:lpstr>
      <vt:lpstr>Voor hoelang kan het korps ingezet worden?</vt:lpstr>
      <vt:lpstr>Door wie zullen de leden van het korps gecontacteerd worden?</vt:lpstr>
      <vt:lpstr>Hoe zullen de leden van het korps gecontacteerd worden?</vt:lpstr>
      <vt:lpstr>Wat als ik niet beschikbaar ben of de gevraagde taak niets voor mij is?</vt:lpstr>
      <vt:lpstr>Wie is het aanspreekpunt ter plaatse?</vt:lpstr>
      <vt:lpstr>Wat moet ik meebrengen?</vt:lpstr>
      <vt:lpstr>Wat moet ik dragen?</vt:lpstr>
      <vt:lpstr>Wat als het mis gaat?</vt:lpstr>
      <vt:lpstr>Wat als ik aangesproken wordt door derden?</vt:lpstr>
      <vt:lpstr>Wat krijg ik voor mijn inzet?</vt:lpstr>
      <vt:lpstr>Ik wil meedoen! Wat nu?</vt:lpstr>
      <vt:lpstr>Zijn er nog vragen/suggesties?</vt:lpstr>
      <vt:lpstr>Vrijwilligen in (lokaal bestuur)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Subtitel</dc:title>
  <dc:creator>Eerdekens Thomas</dc:creator>
  <cp:lastModifiedBy>Eerdekens Thomas</cp:lastModifiedBy>
  <cp:revision>541</cp:revision>
  <cp:lastPrinted>2025-11-07T08:47:54Z</cp:lastPrinted>
  <dcterms:created xsi:type="dcterms:W3CDTF">2022-07-01T08:08:11Z</dcterms:created>
  <dcterms:modified xsi:type="dcterms:W3CDTF">2025-11-21T08:56:19Z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2022-07-01T00:00:00Z</vt:filetime>
  </property>
  <property fmtid="{D5CDD505-2E9C-101B-9397-08002B2CF9AE}" pid="3" name="Creator">
    <vt:lpwstr>Adobe InDesign 17.3 (Macintosh)</vt:lpwstr>
  </property>
  <property fmtid="{D5CDD505-2E9C-101B-9397-08002B2CF9AE}" pid="4" name="LastSaved">
    <vt:filetime>2022-07-01T00:00:00Z</vt:filetime>
  </property>
  <property fmtid="{D5CDD505-2E9C-101B-9397-08002B2CF9AE}" pid="5" name="Producer">
    <vt:lpwstr>Adobe PDF Library 16.0.7</vt:lpwstr>
  </property>
  <property fmtid="{D5CDD505-2E9C-101B-9397-08002B2CF9AE}" pid="6" name="ContentTypeId">
    <vt:lpwstr>0x0101004334EA15570ABB4D91289416586F7F04</vt:lpwstr>
  </property>
  <property fmtid="{D5CDD505-2E9C-101B-9397-08002B2CF9AE}" pid="7" name="MediaServiceImageTags">
    <vt:lpwstr/>
  </property>
</Properties>
</file>