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0" r:id="rId2"/>
    <p:sldId id="831" r:id="rId3"/>
    <p:sldId id="833" r:id="rId4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E712C-5B5B-475E-A6DA-BF580B8E3A72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FE7AA-933C-40B2-8059-75D424C7A41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2446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Groepjes per 3 -&gt; reeds verdeeld, groepjes zullen duidelijk worden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Elk lid krijgt andere hints, er zijn 3 rondes, </a:t>
            </a:r>
            <a:r>
              <a:rPr lang="nl-BE" sz="180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</a:t>
            </a:r>
            <a:r>
              <a:rPr lang="nl-BE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ens een groepje denkt het juiste antwoord gevonden te hebben, krijgen ze hints voor de volgende ronde</a:t>
            </a:r>
            <a:r>
              <a:rPr lang="nl-BE" dirty="0"/>
              <a:t> – samenwerken om oplossing te vinden (cijferslot) </a:t>
            </a:r>
          </a:p>
          <a:p>
            <a:r>
              <a:rPr lang="nl-BE" dirty="0"/>
              <a:t>Niemand mag praten </a:t>
            </a:r>
            <a:r>
              <a:rPr lang="nl-BE" dirty="0">
                <a:sym typeface="Wingdings" panose="05000000000000000000" pitchFamily="2" charset="2"/>
              </a:rPr>
              <a:t> ENKEL COMMUNICEREN VIA FEED!!! </a:t>
            </a:r>
          </a:p>
          <a:p>
            <a:endParaRPr lang="nl-BE" dirty="0"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Let op, het kan zijn dat de feed niet automatisch </a:t>
            </a:r>
            <a:r>
              <a:rPr lang="nl-BE" sz="18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refresht</a:t>
            </a:r>
            <a:r>
              <a:rPr lang="nl-BE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in DEMO vanwege een verminderde </a:t>
            </a:r>
            <a:r>
              <a:rPr lang="nl-BE" sz="18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performantie</a:t>
            </a:r>
            <a:r>
              <a:rPr lang="nl-BE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. Geef dan ook duidelijk aan de deelnemers zelf af en toe manueel te </a:t>
            </a:r>
            <a:r>
              <a:rPr lang="nl-BE" sz="18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refreshen</a:t>
            </a:r>
            <a:r>
              <a:rPr lang="nl-BE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.</a:t>
            </a:r>
            <a:endParaRPr lang="nl-BE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84945-0726-46E6-A62D-A72D5B55A3FB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2205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b="1" dirty="0">
                <a:solidFill>
                  <a:srgbClr val="FF0000"/>
                </a:solidFill>
                <a:highlight>
                  <a:srgbClr val="FFFF00"/>
                </a:highlight>
              </a:rPr>
              <a:t>Ronde 2 “deel met NCCN” </a:t>
            </a:r>
            <a:r>
              <a:rPr lang="nl-BE" b="1" dirty="0">
                <a:solidFill>
                  <a:srgbClr val="FF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 deel met DNC </a:t>
            </a:r>
            <a:endParaRPr lang="nl-BE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84945-0726-46E6-A62D-A72D5B55A3FB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80284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546E2F-3D31-BAA1-8CFA-B600B0549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735D385-921C-DBF5-01FF-7733E7184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46F1D0-BF7B-CFC7-BC60-C43DBC532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6CF8AC0-C14E-D6D2-402F-E7A75405C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3108AE-C595-EC8F-4093-1F5149EDE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130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5A0B74-AE0D-0977-4433-2849AF145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7C11D8C-8832-3CEA-494A-A4EA9FE82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07AD3F-22E2-7E5C-3CF7-619977687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7CACE6-5F62-0559-1C0B-E9E7AB39D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151D5EF-CCFC-48FB-724A-3CE3868ED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61588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0C98039-CA58-926A-5B52-E1D4CB4E67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9BB60D9-29D3-73CB-CED4-CE687FEC8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AA6F903-ED49-F6B1-DD68-916661866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33B5D8-D53A-E96F-5DA3-6E18C58D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2217D6-535E-F6D6-F600-7619B9FC2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90767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k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voettekst 4">
            <a:extLst>
              <a:ext uri="{FF2B5EF4-FFF2-40B4-BE49-F238E27FC236}">
                <a16:creationId xmlns:a16="http://schemas.microsoft.com/office/drawing/2014/main" id="{19373C0C-93A7-447C-9644-CE8A8B105DF3}"/>
              </a:ext>
            </a:extLst>
          </p:cNvPr>
          <p:cNvSpPr txBox="1">
            <a:spLocks/>
          </p:cNvSpPr>
          <p:nvPr userDrawn="1"/>
        </p:nvSpPr>
        <p:spPr>
          <a:xfrm>
            <a:off x="9504903" y="136525"/>
            <a:ext cx="2201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ctr" defTabSz="914400" rtl="0" eaLnBrk="1" latinLnBrk="0" hangingPunct="1">
              <a:defRPr sz="700" kern="1200">
                <a:solidFill>
                  <a:schemeClr val="tx1">
                    <a:tint val="75000"/>
                  </a:schemeClr>
                </a:solidFill>
                <a:latin typeface="Gotham Bold" panose="0200050405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/>
              <a:t>Noodplanning en crisisbeheer | Limburg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D96EA0FE-E71B-4773-AF18-69EE439762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"/>
          </a:blip>
          <a:srcRect l="46736" t="53330" r="13"/>
          <a:stretch/>
        </p:blipFill>
        <p:spPr>
          <a:xfrm>
            <a:off x="-4843" y="-13675"/>
            <a:ext cx="3333750" cy="2972955"/>
          </a:xfrm>
          <a:prstGeom prst="rect">
            <a:avLst/>
          </a:prstGeom>
          <a:ln>
            <a:noFill/>
          </a:ln>
        </p:spPr>
      </p:pic>
      <p:sp>
        <p:nvSpPr>
          <p:cNvPr id="13" name="Tijdelijke aanduiding voor dianummer 5">
            <a:extLst>
              <a:ext uri="{FF2B5EF4-FFF2-40B4-BE49-F238E27FC236}">
                <a16:creationId xmlns:a16="http://schemas.microsoft.com/office/drawing/2014/main" id="{33744D82-8237-4D4D-951C-7FC0DDFC9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2182" y="6356349"/>
            <a:ext cx="484146" cy="365125"/>
          </a:xfrm>
          <a:prstGeom prst="rect">
            <a:avLst/>
          </a:prstGeom>
        </p:spPr>
        <p:txBody>
          <a:bodyPr/>
          <a:lstStyle>
            <a:lvl1pPr>
              <a:defRPr sz="900" b="1">
                <a:latin typeface="Gotham Bold" panose="02000504050000020004" pitchFamily="2" charset="0"/>
              </a:defRPr>
            </a:lvl1pPr>
          </a:lstStyle>
          <a:p>
            <a:fld id="{330FA06F-6210-4F65-9FD7-F3DB4BB399B2}" type="slidenum">
              <a:rPr lang="nl-BE" smtClean="0"/>
              <a:pPr/>
              <a:t>‹nr.›</a:t>
            </a:fld>
            <a:endParaRPr lang="nl-BE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1D3A6869-B01D-4474-B8C1-8152FF9E67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2274" y="188407"/>
            <a:ext cx="344860" cy="351702"/>
          </a:xfrm>
          <a:prstGeom prst="rect">
            <a:avLst/>
          </a:prstGeom>
        </p:spPr>
      </p:pic>
      <p:sp>
        <p:nvSpPr>
          <p:cNvPr id="15" name="Tijdelijke aanduiding voor inhoud 2">
            <a:extLst>
              <a:ext uri="{FF2B5EF4-FFF2-40B4-BE49-F238E27FC236}">
                <a16:creationId xmlns:a16="http://schemas.microsoft.com/office/drawing/2014/main" id="{8508C568-FD7E-4F34-99EF-9E70FDBF60B8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924594" y="2781300"/>
            <a:ext cx="9427620" cy="365481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500"/>
              </a:spcBef>
              <a:spcAft>
                <a:spcPts val="2400"/>
              </a:spcAft>
              <a:buClrTx/>
              <a:buSzTx/>
              <a:buFont typeface="Gotham" panose="02000504050000020004" pitchFamily="2" charset="0"/>
              <a:buNone/>
              <a:tabLst/>
              <a:defRPr sz="2000">
                <a:solidFill>
                  <a:srgbClr val="383838"/>
                </a:solidFill>
                <a:latin typeface="Metropolis Light" panose="00000400000000000000" pitchFamily="2" charset="0"/>
              </a:defRPr>
            </a:lvl1pPr>
            <a:lvl2pPr marL="4572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Gotham" panose="02000504050000020004" pitchFamily="2" charset="0"/>
              <a:buNone/>
              <a:tabLst/>
              <a:defRPr>
                <a:solidFill>
                  <a:srgbClr val="383838"/>
                </a:solidFill>
                <a:latin typeface="Metropolis Light" panose="00000400000000000000" pitchFamily="2" charset="0"/>
              </a:defRPr>
            </a:lvl2pPr>
            <a:lvl3pPr>
              <a:defRPr>
                <a:solidFill>
                  <a:srgbClr val="383838"/>
                </a:solidFill>
                <a:latin typeface="Gotham Bold" panose="02000504050000020004" pitchFamily="2" charset="0"/>
              </a:defRPr>
            </a:lvl3pPr>
            <a:lvl4pPr>
              <a:defRPr>
                <a:solidFill>
                  <a:srgbClr val="383838"/>
                </a:solidFill>
                <a:latin typeface="Gotham Bold" panose="02000504050000020004" pitchFamily="2" charset="0"/>
              </a:defRPr>
            </a:lvl4pPr>
            <a:lvl5pPr>
              <a:defRPr>
                <a:solidFill>
                  <a:srgbClr val="383838"/>
                </a:solidFill>
                <a:latin typeface="Gotham Bold" panose="02000504050000020004" pitchFamily="2" charset="0"/>
              </a:defRPr>
            </a:lvl5pPr>
          </a:lstStyle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Gotham" panose="02000504050000020004" pitchFamily="2" charset="0"/>
              <a:buChar char="&gt;"/>
              <a:tabLst/>
              <a:defRPr/>
            </a:pPr>
            <a:r>
              <a:rPr lang="nl-NL" err="1"/>
              <a:t>Lorem</a:t>
            </a:r>
            <a:r>
              <a:rPr lang="nl-NL"/>
              <a:t> </a:t>
            </a:r>
            <a:r>
              <a:rPr lang="nl-NL" err="1"/>
              <a:t>ipsum</a:t>
            </a:r>
            <a:endParaRPr lang="nl-NL"/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Gotham" panose="02000504050000020004" pitchFamily="2" charset="0"/>
              <a:buChar char="&gt;"/>
              <a:tabLst/>
              <a:defRPr/>
            </a:pPr>
            <a:r>
              <a:rPr lang="nl-NL" err="1"/>
              <a:t>Lorem</a:t>
            </a:r>
            <a:r>
              <a:rPr lang="nl-NL"/>
              <a:t> </a:t>
            </a:r>
            <a:r>
              <a:rPr lang="nl-NL" err="1"/>
              <a:t>ipsum</a:t>
            </a:r>
            <a:endParaRPr lang="nl-NL"/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Gotham" panose="02000504050000020004" pitchFamily="2" charset="0"/>
              <a:buChar char="&gt;"/>
              <a:tabLst/>
              <a:defRPr/>
            </a:pPr>
            <a:r>
              <a:rPr lang="nl-NL" err="1"/>
              <a:t>Lorem</a:t>
            </a:r>
            <a:r>
              <a:rPr lang="nl-NL"/>
              <a:t> </a:t>
            </a:r>
            <a:r>
              <a:rPr lang="nl-NL" err="1"/>
              <a:t>ipsum</a:t>
            </a:r>
            <a:endParaRPr lang="nl-NL"/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Gotham" panose="02000504050000020004" pitchFamily="2" charset="0"/>
              <a:buChar char="&gt;"/>
              <a:tabLst/>
              <a:defRPr/>
            </a:pPr>
            <a:r>
              <a:rPr lang="nl-NL" err="1"/>
              <a:t>Lorem</a:t>
            </a:r>
            <a:r>
              <a:rPr lang="nl-NL"/>
              <a:t> </a:t>
            </a:r>
            <a:r>
              <a:rPr lang="nl-NL" err="1"/>
              <a:t>ipsum</a:t>
            </a:r>
            <a:endParaRPr lang="nl-NL"/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Gotham" panose="02000504050000020004" pitchFamily="2" charset="0"/>
              <a:buChar char="&gt;"/>
              <a:tabLst/>
              <a:defRPr/>
            </a:pPr>
            <a:endParaRPr lang="nl-NL"/>
          </a:p>
        </p:txBody>
      </p:sp>
      <p:sp>
        <p:nvSpPr>
          <p:cNvPr id="25" name="Titel 24">
            <a:extLst>
              <a:ext uri="{FF2B5EF4-FFF2-40B4-BE49-F238E27FC236}">
                <a16:creationId xmlns:a16="http://schemas.microsoft.com/office/drawing/2014/main" id="{9E0CB063-3C73-4D28-B6D8-3DDB2D3075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8668" y="1497460"/>
            <a:ext cx="10503545" cy="63614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>
                <a:latin typeface="Metropolis Black" panose="00000A00000000000000" pitchFamily="2" charset="0"/>
              </a:defRPr>
            </a:lvl1pPr>
          </a:lstStyle>
          <a:p>
            <a:r>
              <a:rPr lang="nl-NL"/>
              <a:t>01 </a:t>
            </a:r>
            <a:r>
              <a:rPr lang="nl-NL" err="1"/>
              <a:t>Lorem</a:t>
            </a:r>
            <a:r>
              <a:rPr lang="nl-NL"/>
              <a:t> </a:t>
            </a:r>
            <a:r>
              <a:rPr lang="nl-NL" err="1"/>
              <a:t>ipsum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145450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437EC6-CA17-AF4A-ADB1-512488886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365126"/>
            <a:ext cx="10621962" cy="669196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6E08F76-6953-954E-A3F1-6A7A66B1B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1978701"/>
            <a:ext cx="10621962" cy="4198261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nl-NL"/>
              <a:t>Tekststijl van het model bewerken
Tweede niveau
Derde niveau
Vierde niveau
Vijfde niveau</a:t>
            </a:r>
            <a:endParaRPr lang="en-GB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F0BD0157-6A72-0E4B-88E1-C547E23AAF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1838" y="1064302"/>
            <a:ext cx="10621962" cy="627062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rgbClr val="1BAFA5"/>
                </a:solidFill>
              </a:defRPr>
            </a:lvl1pPr>
          </a:lstStyle>
          <a:p>
            <a:r>
              <a:rPr lang="nl-NL"/>
              <a:t>Tekststijl van het model bewerken</a:t>
            </a:r>
            <a:endParaRPr lang="en-GB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12356D9-2C57-8C67-B748-E8780FDCD9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23259" y="6074229"/>
            <a:ext cx="1266339" cy="593898"/>
          </a:xfrm>
          <a:prstGeom prst="rect">
            <a:avLst/>
          </a:prstGeom>
        </p:spPr>
      </p:pic>
      <p:pic>
        <p:nvPicPr>
          <p:cNvPr id="5" name="Afbeelding 4" descr="Afbeelding met schermopname, Lettertype, Elektrisch blauw, Majorelleblauw&#10;&#10;Automatisch gegenereerde beschrijving">
            <a:extLst>
              <a:ext uri="{FF2B5EF4-FFF2-40B4-BE49-F238E27FC236}">
                <a16:creationId xmlns:a16="http://schemas.microsoft.com/office/drawing/2014/main" id="{02D60B42-8258-C523-A7C3-CF78587637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50342" y="6166169"/>
            <a:ext cx="2075210" cy="463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02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413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005C7-23A3-E2B5-C17D-D6EED5A5E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B0690C-BBBD-F1CB-095C-7CCDF44B3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89A728-2A51-FD21-654D-D10A3634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6FB76A-8426-26B9-252A-4F8ABB7E9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7F89F2-6ED1-A2DF-CFC0-8F69A86AB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4819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81D3B4-64C0-A05C-EB28-D19AFE1C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14CAB44-7884-A957-200B-CD340C5D1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B97197-6ACC-9ACA-8D8D-FB6E9E188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EC67FE-79C0-99EA-A2E2-328C0774B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B21C92A-4C04-4008-31BA-97B245B36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4817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124CE1-1BC7-00AF-2B1B-BC92B8EAE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AECD78-9D41-2F39-FDC5-F3B428112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25D07BA-F8C2-DCD7-6476-7EDA9D5E6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405669C-6037-6ADF-B57D-5B09BF2E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21D8069-F014-0797-2C20-8DB1EDD8E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81FE3AD-C605-531B-14B5-75476E9B4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53869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D72F2D-7F14-0DDB-2496-A67F76735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5701184-9004-6354-2EDB-7952B1C84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0E06E6F-4D6F-4211-E6A1-AFA4A7CCF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E6CDD88-EC3C-818F-A6D2-A604EE9A09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71B25B6-FE28-20EA-307A-46D19C1BF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CA1250F-97B7-473E-7ECD-60AD94635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174B170-3B14-BCE1-FC92-B8AC25FE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A1AC4CB-77E3-2BC3-3E4F-33CDAF3B5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9306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73949-7D66-52B9-A398-DF1B8779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2FF688-46C8-09F3-5966-8E8FEE732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2DD9653-ABC1-2EDA-E8E6-FBE6C1640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040CDCE-920E-24E7-1165-5777870F9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08504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41710B4-0F08-4838-F279-B0D1D1A45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1C335C6-3EE4-2E22-30C8-20E09E3C4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3FDF240-80D5-3B16-9F87-816EEF27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2776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95A744-3D4D-CF6C-1CE4-B066CFA22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8793BFB-3A0B-EE70-F62D-2981E83A1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2366A15-C85E-5519-5EC6-03DF25986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0240590-6C32-8315-5091-8CF5E7B86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19126E9-E974-2368-78B1-4007F7ABE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89A61A9-ABC5-B18E-7560-A4AF279CD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868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2300CE-DF01-FC10-DAE1-BB7B57A4A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975972F-6C5E-3524-E2A9-6567605E2D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F36F9B5-0334-A9EF-CBE5-FF7C2979E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6A678F7-F27D-4168-4368-86F869F93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1D8C202-2247-4DA8-1C90-879EEE834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4597F8D-B2E3-0D3F-A50A-44BC8EFFA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4350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3D6F6FA-DB18-DD12-7CFF-E552D378F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170639-DCC6-B1B3-2B15-61BDF1998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1EE570D-132A-99B6-9A11-B846950150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831D3C-54EC-4D99-9FFD-85FCBCD643A6}" type="datetimeFigureOut">
              <a:rPr lang="nl-BE" smtClean="0"/>
              <a:t>2025-09-25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3B4C4AE-15D6-2A33-6BEA-95382DF379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F94C985-BB90-D6F5-2D66-232E249E7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F84E43-4ECC-4D36-A0DA-A3B81D39850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2865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demo.paragon.nccn.be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D0E59477-48A4-E8E5-58FE-9B2487B6B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FA06F-6210-4F65-9FD7-F3DB4BB399B2}" type="slidenum">
              <a:rPr lang="nl-BE" smtClean="0"/>
              <a:pPr/>
              <a:t>1</a:t>
            </a:fld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09E669-E6AA-9FF4-465A-49E1994B129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924594" y="2781300"/>
            <a:ext cx="7166854" cy="3654817"/>
          </a:xfrm>
        </p:spPr>
        <p:txBody>
          <a:bodyPr/>
          <a:lstStyle/>
          <a:p>
            <a:r>
              <a:rPr lang="nl-BE" dirty="0">
                <a:latin typeface="Copperplate Gothic Bold" panose="020E0705020206020404" pitchFamily="34" charset="0"/>
              </a:rPr>
              <a:t>CLUEDO SPEL (NCCN)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dirty="0"/>
              <a:t>Inloggen op </a:t>
            </a:r>
            <a:r>
              <a:rPr lang="nl-BE" sz="2800" b="1" u="sng" dirty="0">
                <a:solidFill>
                  <a:srgbClr val="FF0000"/>
                </a:solidFill>
              </a:rPr>
              <a:t>DEMO</a:t>
            </a:r>
            <a:r>
              <a:rPr lang="nl-BE" dirty="0"/>
              <a:t> omgeving (</a:t>
            </a:r>
            <a:r>
              <a:rPr lang="nl-BE" dirty="0">
                <a:hlinkClick r:id="rId2"/>
              </a:rPr>
              <a:t>https://demo.paragon.nccn.be</a:t>
            </a:r>
            <a:r>
              <a:rPr lang="nl-BE" dirty="0"/>
              <a:t>)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B2D8592-CADF-C2AC-A729-E43B5F241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Paragon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1ED1A32E-0B51-B362-9359-9ABF3F7A9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3334" y="2133600"/>
            <a:ext cx="3355936" cy="415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973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36E89D-00D3-7CB4-A66C-62A626C4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Oefening: </a:t>
            </a:r>
            <a:r>
              <a:rPr lang="nl-BE" dirty="0" err="1"/>
              <a:t>cluedo</a:t>
            </a:r>
            <a:endParaRPr lang="fr-FR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5ADEE32-9830-AFE1-EE0E-3C1F3C38F5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EE9821DC-3F85-D97D-9734-5AF9E1849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8" y="1721344"/>
            <a:ext cx="10621962" cy="4771530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400" dirty="0"/>
              <a:t>In groepjes per 3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400" dirty="0"/>
              <a:t>Paragon case met “</a:t>
            </a:r>
            <a:r>
              <a:rPr lang="nl-BE" sz="2400" u="sng" dirty="0"/>
              <a:t>CLUEDO_LIM</a:t>
            </a:r>
            <a:r>
              <a:rPr lang="nl-BE" sz="2400" dirty="0"/>
              <a:t>” in titel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2400" dirty="0"/>
              <a:t>Doel (met behulp van hints):</a:t>
            </a:r>
          </a:p>
          <a:p>
            <a:pPr marL="742950" lvl="2" indent="-285750">
              <a:spcBef>
                <a:spcPts val="1000"/>
              </a:spcBef>
            </a:pP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Vind de </a:t>
            </a:r>
            <a:r>
              <a:rPr lang="nl-BE" sz="2400" b="1" dirty="0">
                <a:latin typeface="Arial" panose="020B0604020202020204" pitchFamily="34" charset="0"/>
                <a:cs typeface="Arial" panose="020B0604020202020204" pitchFamily="34" charset="0"/>
              </a:rPr>
              <a:t>locatie</a:t>
            </a: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 van de CP-Ops</a:t>
            </a:r>
          </a:p>
          <a:p>
            <a:pPr marL="742950" lvl="2" indent="-285750">
              <a:spcBef>
                <a:spcPts val="1000"/>
              </a:spcBef>
            </a:pP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Vind de </a:t>
            </a:r>
            <a:r>
              <a:rPr lang="nl-BE" sz="2400" b="1" dirty="0">
                <a:latin typeface="Arial" panose="020B0604020202020204" pitchFamily="34" charset="0"/>
                <a:cs typeface="Arial" panose="020B0604020202020204" pitchFamily="34" charset="0"/>
              </a:rPr>
              <a:t>naam</a:t>
            </a: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 van de Dir CP-Ops</a:t>
            </a:r>
          </a:p>
          <a:p>
            <a:pPr marL="742950" lvl="2" indent="-285750">
              <a:spcBef>
                <a:spcPts val="1000"/>
              </a:spcBef>
            </a:pP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Vind het </a:t>
            </a:r>
            <a:r>
              <a:rPr lang="nl-BE" sz="2400" b="1" dirty="0">
                <a:latin typeface="Arial" panose="020B0604020202020204" pitchFamily="34" charset="0"/>
                <a:cs typeface="Arial" panose="020B0604020202020204" pitchFamily="34" charset="0"/>
              </a:rPr>
              <a:t>aantal slachtoffers </a:t>
            </a:r>
            <a:r>
              <a:rPr lang="nl-BE" sz="2400" dirty="0">
                <a:latin typeface="Arial" panose="020B0604020202020204" pitchFamily="34" charset="0"/>
                <a:cs typeface="Arial" panose="020B0604020202020204" pitchFamily="34" charset="0"/>
              </a:rPr>
              <a:t>van het incident</a:t>
            </a:r>
          </a:p>
          <a:p>
            <a:pPr marL="285750" lvl="1" indent="-285750">
              <a:spcBef>
                <a:spcPts val="1000"/>
              </a:spcBef>
            </a:pP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Alle antwoorden gevonden 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geef juiste code in slot (max. 2 pogingen)</a:t>
            </a:r>
          </a:p>
          <a:p>
            <a:pPr marL="285750" lvl="1" indent="-285750">
              <a:spcBef>
                <a:spcPts val="1000"/>
              </a:spcBef>
            </a:pP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Eerste groepje die de code kraakt, wint!</a:t>
            </a:r>
            <a:endParaRPr lang="nl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ctr">
              <a:spcBef>
                <a:spcPts val="1000"/>
              </a:spcBef>
              <a:buNone/>
            </a:pPr>
            <a:br>
              <a:rPr lang="nl-BE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BE" sz="4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Niemand mag praten!</a:t>
            </a:r>
          </a:p>
        </p:txBody>
      </p:sp>
      <p:sp>
        <p:nvSpPr>
          <p:cNvPr id="3" name="Rechteraccolade 2">
            <a:extLst>
              <a:ext uri="{FF2B5EF4-FFF2-40B4-BE49-F238E27FC236}">
                <a16:creationId xmlns:a16="http://schemas.microsoft.com/office/drawing/2014/main" id="{CBFEE77A-D431-4848-9CE2-8369F10CAB12}"/>
              </a:ext>
            </a:extLst>
          </p:cNvPr>
          <p:cNvSpPr/>
          <p:nvPr/>
        </p:nvSpPr>
        <p:spPr>
          <a:xfrm>
            <a:off x="7650480" y="2905760"/>
            <a:ext cx="355618" cy="133442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B3ED53A-A7A7-1C7D-C7F6-74B5FBECFF4E}"/>
              </a:ext>
            </a:extLst>
          </p:cNvPr>
          <p:cNvSpPr txBox="1"/>
          <p:nvPr/>
        </p:nvSpPr>
        <p:spPr>
          <a:xfrm>
            <a:off x="8097538" y="3514973"/>
            <a:ext cx="2112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/>
              <a:t>3 rondes!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369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806D2-F7EA-4695-FA58-0DF1D8A3C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6A7826-E9C5-2B98-9085-3B6AE03EE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/>
              <a:t>Oefening: </a:t>
            </a:r>
            <a:r>
              <a:rPr lang="nl-BE" err="1"/>
              <a:t>cluedo</a:t>
            </a:r>
            <a:endParaRPr lang="fr-FR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18947AB4-F9E0-94D5-A0AC-072A517E5DF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83575" y="1457386"/>
          <a:ext cx="8518487" cy="4187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813">
                  <a:extLst>
                    <a:ext uri="{9D8B030D-6E8A-4147-A177-3AD203B41FA5}">
                      <a16:colId xmlns:a16="http://schemas.microsoft.com/office/drawing/2014/main" val="69620889"/>
                    </a:ext>
                  </a:extLst>
                </a:gridCol>
                <a:gridCol w="3773191">
                  <a:extLst>
                    <a:ext uri="{9D8B030D-6E8A-4147-A177-3AD203B41FA5}">
                      <a16:colId xmlns:a16="http://schemas.microsoft.com/office/drawing/2014/main" val="582320052"/>
                    </a:ext>
                  </a:extLst>
                </a:gridCol>
                <a:gridCol w="3988483">
                  <a:extLst>
                    <a:ext uri="{9D8B030D-6E8A-4147-A177-3AD203B41FA5}">
                      <a16:colId xmlns:a16="http://schemas.microsoft.com/office/drawing/2014/main" val="3111344873"/>
                    </a:ext>
                  </a:extLst>
                </a:gridCol>
              </a:tblGrid>
              <a:tr h="4469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400"/>
                        <a:t>Mogelijke locaties</a:t>
                      </a:r>
                      <a:endParaRPr lang="fr-F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400"/>
                        <a:t>Mogelijke Dir-CP-</a:t>
                      </a:r>
                      <a:r>
                        <a:rPr lang="nl-BE" sz="2400" err="1"/>
                        <a:t>Ops’en</a:t>
                      </a:r>
                      <a:endParaRPr lang="fr-FR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904879"/>
                  </a:ext>
                </a:extLst>
              </a:tr>
              <a:tr h="804442"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/>
                        <a:t>1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/>
                        <a:t>Nadine </a:t>
                      </a:r>
                      <a:r>
                        <a:rPr lang="nl-BE" sz="2400" err="1"/>
                        <a:t>Crappéstraat</a:t>
                      </a:r>
                      <a:r>
                        <a:rPr lang="nl-BE" sz="2400"/>
                        <a:t> 22, 9000 Gent</a:t>
                      </a:r>
                      <a:endParaRPr lang="fr-F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dirty="0"/>
                        <a:t>Alain </a:t>
                      </a:r>
                      <a:r>
                        <a:rPr lang="nl-BE" sz="2400" dirty="0" err="1"/>
                        <a:t>Vandam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879472"/>
                  </a:ext>
                </a:extLst>
              </a:tr>
              <a:tr h="804442"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/>
                        <a:t>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/>
                        <a:t>Muntstraat 8, 3000 Leuven</a:t>
                      </a:r>
                      <a:endParaRPr lang="fr-F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dirty="0"/>
                        <a:t>Michel Drets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474784"/>
                  </a:ext>
                </a:extLst>
              </a:tr>
              <a:tr h="804442">
                <a:tc>
                  <a:txBody>
                    <a:bodyPr/>
                    <a:lstStyle/>
                    <a:p>
                      <a:pPr algn="ctr"/>
                      <a:r>
                        <a:rPr lang="nl-BE" sz="2400" b="1"/>
                        <a:t>3</a:t>
                      </a:r>
                      <a:endParaRPr lang="fr-FR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/>
                        <a:t>Lange </a:t>
                      </a:r>
                      <a:r>
                        <a:rPr lang="nl-BE" sz="2400" err="1"/>
                        <a:t>Scholiersstraat</a:t>
                      </a:r>
                      <a:r>
                        <a:rPr lang="nl-BE" sz="2400"/>
                        <a:t> 65, 2000 Antwerpen</a:t>
                      </a:r>
                      <a:endParaRPr lang="fr-F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/>
                        <a:t>Lydia </a:t>
                      </a:r>
                      <a:r>
                        <a:rPr lang="nl-BE" sz="2400" err="1"/>
                        <a:t>Protut</a:t>
                      </a:r>
                      <a:endParaRPr lang="fr-FR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2010447"/>
                  </a:ext>
                </a:extLst>
              </a:tr>
              <a:tr h="446912">
                <a:tc>
                  <a:txBody>
                    <a:bodyPr/>
                    <a:lstStyle/>
                    <a:p>
                      <a:pPr algn="ctr"/>
                      <a:r>
                        <a:rPr lang="nl-BE" sz="2400" b="1"/>
                        <a:t>4</a:t>
                      </a:r>
                      <a:endParaRPr lang="fr-FR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/>
                        <a:t>Veldstraat 7, 9000 Gent</a:t>
                      </a:r>
                      <a:endParaRPr lang="fr-F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/>
                        <a:t>Franky Loosveld</a:t>
                      </a:r>
                      <a:endParaRPr lang="fr-FR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866689"/>
                  </a:ext>
                </a:extLst>
              </a:tr>
              <a:tr h="804442">
                <a:tc>
                  <a:txBody>
                    <a:bodyPr/>
                    <a:lstStyle/>
                    <a:p>
                      <a:pPr algn="ctr"/>
                      <a:r>
                        <a:rPr lang="nl-BE" sz="2400" b="1" dirty="0"/>
                        <a:t>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/>
                        <a:t>Coupure Rechts 7, 9000 Gent</a:t>
                      </a:r>
                      <a:endParaRPr lang="fr-F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dirty="0"/>
                        <a:t>Liesje </a:t>
                      </a:r>
                      <a:r>
                        <a:rPr lang="nl-BE" sz="2400" dirty="0" err="1"/>
                        <a:t>Walschaerts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12376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6098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08614C5BF20944955C075D5D9C8EC8" ma:contentTypeVersion="26" ma:contentTypeDescription="Een nieuw document maken." ma:contentTypeScope="" ma:versionID="29825238de65e6d024ba70195c8897c3">
  <xsd:schema xmlns:xsd="http://www.w3.org/2001/XMLSchema" xmlns:xs="http://www.w3.org/2001/XMLSchema" xmlns:p="http://schemas.microsoft.com/office/2006/metadata/properties" xmlns:ns2="5908a0b6-c5c3-458e-9f4f-8daa5c5152d9" xmlns:ns3="f7abbfbe-d7a8-4914-aa14-d09c09a5d23c" targetNamespace="http://schemas.microsoft.com/office/2006/metadata/properties" ma:root="true" ma:fieldsID="61cb9e388f48abdd2267e43fcb6f3154" ns2:_="" ns3:_="">
    <xsd:import namespace="5908a0b6-c5c3-458e-9f4f-8daa5c5152d9"/>
    <xsd:import namespace="f7abbfbe-d7a8-4914-aa14-d09c09a5d2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datum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08a0b6-c5c3-458e-9f4f-8daa5c5152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datum" ma:index="14" nillable="true" ma:displayName="datum" ma:format="DateTime" ma:internalName="datum">
      <xsd:simpleType>
        <xsd:restriction base="dms:DateTim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Afbeeldingtags" ma:readOnly="false" ma:fieldId="{5cf76f15-5ced-4ddc-b409-7134ff3c332f}" ma:taxonomyMulti="true" ma:sspId="30bd2eb8-1578-40b2-97d5-67b1fe595a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abbfbe-d7a8-4914-aa14-d09c09a5d23c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7d3c4df-a0b0-4fb7-b442-48b9e1567b79}" ma:internalName="TaxCatchAll" ma:showField="CatchAllData" ma:web="f7abbfbe-d7a8-4914-aa14-d09c09a5d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08a0b6-c5c3-458e-9f4f-8daa5c5152d9">
      <Terms xmlns="http://schemas.microsoft.com/office/infopath/2007/PartnerControls"/>
    </lcf76f155ced4ddcb4097134ff3c332f>
    <datum xmlns="5908a0b6-c5c3-458e-9f4f-8daa5c5152d9" xsi:nil="true"/>
    <TaxCatchAll xmlns="f7abbfbe-d7a8-4914-aa14-d09c09a5d23c" xsi:nil="true"/>
  </documentManagement>
</p:properties>
</file>

<file path=customXml/itemProps1.xml><?xml version="1.0" encoding="utf-8"?>
<ds:datastoreItem xmlns:ds="http://schemas.openxmlformats.org/officeDocument/2006/customXml" ds:itemID="{F158BC6A-0189-4FF8-8C9D-17D154B999C9}"/>
</file>

<file path=customXml/itemProps2.xml><?xml version="1.0" encoding="utf-8"?>
<ds:datastoreItem xmlns:ds="http://schemas.openxmlformats.org/officeDocument/2006/customXml" ds:itemID="{83506715-AACD-4180-8B4F-EBFD92BC4F17}"/>
</file>

<file path=customXml/itemProps3.xml><?xml version="1.0" encoding="utf-8"?>
<ds:datastoreItem xmlns:ds="http://schemas.openxmlformats.org/officeDocument/2006/customXml" ds:itemID="{71D6E99A-B731-4FAA-A86E-AF0A7E44BEE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Breedbeeld</PresentationFormat>
  <Paragraphs>41</Paragraphs>
  <Slides>3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13" baseType="lpstr">
      <vt:lpstr>Aptos</vt:lpstr>
      <vt:lpstr>Aptos Display</vt:lpstr>
      <vt:lpstr>Arial</vt:lpstr>
      <vt:lpstr>Copperplate Gothic Bold</vt:lpstr>
      <vt:lpstr>Gotham</vt:lpstr>
      <vt:lpstr>Gotham Bold</vt:lpstr>
      <vt:lpstr>Metropolis Black</vt:lpstr>
      <vt:lpstr>Metropolis Light</vt:lpstr>
      <vt:lpstr>Wingdings</vt:lpstr>
      <vt:lpstr>Kantoorthema</vt:lpstr>
      <vt:lpstr>Paragon</vt:lpstr>
      <vt:lpstr>Oefening: cluedo</vt:lpstr>
      <vt:lpstr>Oefening: cluedo</vt:lpstr>
    </vt:vector>
  </TitlesOfParts>
  <Company>Provinciebestuur Limburg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Zwartebroeckx Dina</dc:creator>
  <cp:lastModifiedBy>Zwartebroeckx Dina</cp:lastModifiedBy>
  <cp:revision>1</cp:revision>
  <dcterms:created xsi:type="dcterms:W3CDTF">2025-09-25T12:49:42Z</dcterms:created>
  <dcterms:modified xsi:type="dcterms:W3CDTF">2025-09-25T12:49:58Z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0x0101000E08614C5BF20944955C075D5D9C8EC8</vt:lpwstr>
  </property>
</Properties>
</file>